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handoutMasterIdLst>
    <p:handoutMasterId r:id="rId36"/>
  </p:handoutMasterIdLst>
  <p:sldIdLst>
    <p:sldId id="259" r:id="rId2"/>
    <p:sldId id="261" r:id="rId3"/>
    <p:sldId id="323" r:id="rId4"/>
    <p:sldId id="410" r:id="rId5"/>
    <p:sldId id="352" r:id="rId6"/>
    <p:sldId id="324" r:id="rId7"/>
    <p:sldId id="433" r:id="rId8"/>
    <p:sldId id="365" r:id="rId9"/>
    <p:sldId id="414" r:id="rId10"/>
    <p:sldId id="415" r:id="rId11"/>
    <p:sldId id="419" r:id="rId12"/>
    <p:sldId id="367" r:id="rId13"/>
    <p:sldId id="400" r:id="rId14"/>
    <p:sldId id="422" r:id="rId15"/>
    <p:sldId id="366" r:id="rId16"/>
    <p:sldId id="412" r:id="rId17"/>
    <p:sldId id="326" r:id="rId18"/>
    <p:sldId id="416" r:id="rId19"/>
    <p:sldId id="418" r:id="rId20"/>
    <p:sldId id="417" r:id="rId21"/>
    <p:sldId id="316" r:id="rId22"/>
    <p:sldId id="335" r:id="rId23"/>
    <p:sldId id="420" r:id="rId24"/>
    <p:sldId id="421" r:id="rId25"/>
    <p:sldId id="413" r:id="rId26"/>
    <p:sldId id="424" r:id="rId27"/>
    <p:sldId id="425" r:id="rId28"/>
    <p:sldId id="427" r:id="rId29"/>
    <p:sldId id="432" r:id="rId30"/>
    <p:sldId id="402" r:id="rId31"/>
    <p:sldId id="428" r:id="rId32"/>
    <p:sldId id="429" r:id="rId33"/>
    <p:sldId id="396" r:id="rId34"/>
  </p:sldIdLst>
  <p:sldSz cx="9144000" cy="5143500" type="screen16x9"/>
  <p:notesSz cx="6797675" cy="9856788"/>
  <p:defaultTextStyle>
    <a:defPPr>
      <a:defRPr lang="es-ES_tradnl"/>
    </a:defPPr>
    <a:lvl1pPr algn="l" rtl="0" fontAlgn="base">
      <a:spcBef>
        <a:spcPct val="0"/>
      </a:spcBef>
      <a:spcAft>
        <a:spcPct val="0"/>
      </a:spcAft>
      <a:defRPr sz="2400" u="sng" kern="1200" baseline="-25000">
        <a:solidFill>
          <a:schemeClr val="tx1"/>
        </a:solidFill>
        <a:latin typeface="Times" pitchFamily="18" charset="0"/>
        <a:ea typeface="+mn-ea"/>
        <a:cs typeface="+mn-cs"/>
      </a:defRPr>
    </a:lvl1pPr>
    <a:lvl2pPr marL="457200" algn="l" rtl="0" fontAlgn="base">
      <a:spcBef>
        <a:spcPct val="0"/>
      </a:spcBef>
      <a:spcAft>
        <a:spcPct val="0"/>
      </a:spcAft>
      <a:defRPr sz="2400" u="sng" kern="1200" baseline="-25000">
        <a:solidFill>
          <a:schemeClr val="tx1"/>
        </a:solidFill>
        <a:latin typeface="Times" pitchFamily="18" charset="0"/>
        <a:ea typeface="+mn-ea"/>
        <a:cs typeface="+mn-cs"/>
      </a:defRPr>
    </a:lvl2pPr>
    <a:lvl3pPr marL="914400" algn="l" rtl="0" fontAlgn="base">
      <a:spcBef>
        <a:spcPct val="0"/>
      </a:spcBef>
      <a:spcAft>
        <a:spcPct val="0"/>
      </a:spcAft>
      <a:defRPr sz="2400" u="sng" kern="1200" baseline="-25000">
        <a:solidFill>
          <a:schemeClr val="tx1"/>
        </a:solidFill>
        <a:latin typeface="Times" pitchFamily="18" charset="0"/>
        <a:ea typeface="+mn-ea"/>
        <a:cs typeface="+mn-cs"/>
      </a:defRPr>
    </a:lvl3pPr>
    <a:lvl4pPr marL="1371600" algn="l" rtl="0" fontAlgn="base">
      <a:spcBef>
        <a:spcPct val="0"/>
      </a:spcBef>
      <a:spcAft>
        <a:spcPct val="0"/>
      </a:spcAft>
      <a:defRPr sz="2400" u="sng" kern="1200" baseline="-25000">
        <a:solidFill>
          <a:schemeClr val="tx1"/>
        </a:solidFill>
        <a:latin typeface="Times" pitchFamily="18" charset="0"/>
        <a:ea typeface="+mn-ea"/>
        <a:cs typeface="+mn-cs"/>
      </a:defRPr>
    </a:lvl4pPr>
    <a:lvl5pPr marL="1828800" algn="l" rtl="0" fontAlgn="base">
      <a:spcBef>
        <a:spcPct val="0"/>
      </a:spcBef>
      <a:spcAft>
        <a:spcPct val="0"/>
      </a:spcAft>
      <a:defRPr sz="2400" u="sng" kern="1200" baseline="-25000">
        <a:solidFill>
          <a:schemeClr val="tx1"/>
        </a:solidFill>
        <a:latin typeface="Times" pitchFamily="18" charset="0"/>
        <a:ea typeface="+mn-ea"/>
        <a:cs typeface="+mn-cs"/>
      </a:defRPr>
    </a:lvl5pPr>
    <a:lvl6pPr marL="2286000" algn="l" defTabSz="914400" rtl="0" eaLnBrk="1" latinLnBrk="0" hangingPunct="1">
      <a:defRPr sz="2400" u="sng" kern="1200" baseline="-25000">
        <a:solidFill>
          <a:schemeClr val="tx1"/>
        </a:solidFill>
        <a:latin typeface="Times" pitchFamily="18" charset="0"/>
        <a:ea typeface="+mn-ea"/>
        <a:cs typeface="+mn-cs"/>
      </a:defRPr>
    </a:lvl6pPr>
    <a:lvl7pPr marL="2743200" algn="l" defTabSz="914400" rtl="0" eaLnBrk="1" latinLnBrk="0" hangingPunct="1">
      <a:defRPr sz="2400" u="sng" kern="1200" baseline="-25000">
        <a:solidFill>
          <a:schemeClr val="tx1"/>
        </a:solidFill>
        <a:latin typeface="Times" pitchFamily="18" charset="0"/>
        <a:ea typeface="+mn-ea"/>
        <a:cs typeface="+mn-cs"/>
      </a:defRPr>
    </a:lvl7pPr>
    <a:lvl8pPr marL="3200400" algn="l" defTabSz="914400" rtl="0" eaLnBrk="1" latinLnBrk="0" hangingPunct="1">
      <a:defRPr sz="2400" u="sng" kern="1200" baseline="-25000">
        <a:solidFill>
          <a:schemeClr val="tx1"/>
        </a:solidFill>
        <a:latin typeface="Times" pitchFamily="18" charset="0"/>
        <a:ea typeface="+mn-ea"/>
        <a:cs typeface="+mn-cs"/>
      </a:defRPr>
    </a:lvl8pPr>
    <a:lvl9pPr marL="3657600" algn="l" defTabSz="914400" rtl="0" eaLnBrk="1" latinLnBrk="0" hangingPunct="1">
      <a:defRPr sz="2400" u="sng" kern="1200" baseline="-250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00"/>
    <a:srgbClr val="663300"/>
    <a:srgbClr val="313828"/>
    <a:srgbClr val="81936B"/>
    <a:srgbClr val="4C3210"/>
    <a:srgbClr val="FFCC00"/>
    <a:srgbClr val="FF9900"/>
    <a:srgbClr val="FF9933"/>
    <a:srgbClr val="E8EAEC"/>
    <a:srgbClr val="00823B"/>
  </p:clrMru>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snapVertSplitter="1" vertBarState="minimized" horzBarState="maximized">
    <p:restoredLeft sz="15620"/>
    <p:restoredTop sz="94660"/>
  </p:normalViewPr>
  <p:slideViewPr>
    <p:cSldViewPr snapToGrid="0">
      <p:cViewPr>
        <p:scale>
          <a:sx n="100" d="100"/>
          <a:sy n="100" d="100"/>
        </p:scale>
        <p:origin x="-810" y="-774"/>
      </p:cViewPr>
      <p:guideLst>
        <p:guide orient="horz" pos="3177"/>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7" d="100"/>
          <a:sy n="77" d="100"/>
        </p:scale>
        <p:origin x="-1584" y="-104"/>
      </p:cViewPr>
      <p:guideLst>
        <p:guide orient="horz" pos="3105"/>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ES_tradnl"/>
  <c:chart>
    <c:autoTitleDeleted val="1"/>
    <c:view3D>
      <c:rotX val="30"/>
      <c:perspective val="30"/>
    </c:view3D>
    <c:plotArea>
      <c:layout>
        <c:manualLayout>
          <c:layoutTarget val="inner"/>
          <c:xMode val="edge"/>
          <c:yMode val="edge"/>
          <c:x val="0.25680911755813479"/>
          <c:y val="0.22395840330385244"/>
          <c:w val="0.47607052896725677"/>
          <c:h val="0.6145833333333337"/>
        </c:manualLayout>
      </c:layout>
      <c:pie3DChart>
        <c:varyColors val="1"/>
        <c:ser>
          <c:idx val="0"/>
          <c:order val="0"/>
          <c:tx>
            <c:strRef>
              <c:f>Hoja1!$B$1</c:f>
              <c:strCache>
                <c:ptCount val="1"/>
                <c:pt idx="0">
                  <c:v>1973</c:v>
                </c:pt>
              </c:strCache>
            </c:strRef>
          </c:tx>
          <c:spPr>
            <a:effectLst>
              <a:outerShdw blurRad="50800" dist="38100" dir="2700000" algn="tl" rotWithShape="0">
                <a:prstClr val="black">
                  <a:alpha val="40000"/>
                </a:prstClr>
              </a:outerShdw>
            </a:effectLst>
            <a:scene3d>
              <a:camera prst="orthographicFront"/>
              <a:lightRig rig="threePt" dir="t"/>
            </a:scene3d>
            <a:sp3d prstMaterial="matte">
              <a:bevelT/>
            </a:sp3d>
          </c:spPr>
          <c:dPt>
            <c:idx val="0"/>
            <c:spPr>
              <a:solidFill>
                <a:srgbClr val="FFCC66"/>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1"/>
            <c:spPr>
              <a:solidFill>
                <a:srgbClr val="FBEEB7"/>
              </a:solidFill>
              <a:effectLst>
                <a:outerShdw blurRad="50800" dist="38100" dir="2700000" algn="tl" rotWithShape="0">
                  <a:prstClr val="black">
                    <a:alpha val="40000"/>
                  </a:prstClr>
                </a:outerShdw>
              </a:effectLst>
              <a:scene3d>
                <a:camera prst="orthographicFront"/>
                <a:lightRig rig="threePt" dir="t"/>
              </a:scene3d>
              <a:sp3d prstMaterial="matte">
                <a:bevelT/>
              </a:sp3d>
            </c:spPr>
          </c:dPt>
          <c:dLbls>
            <c:dLbl>
              <c:idx val="0"/>
              <c:layout>
                <c:manualLayout>
                  <c:x val="9.9178946538194132E-2"/>
                  <c:y val="1.7036732967620765E-3"/>
                </c:manualLayout>
              </c:layout>
              <c:tx>
                <c:rich>
                  <a:bodyPr/>
                  <a:lstStyle/>
                  <a:p>
                    <a:r>
                      <a:rPr lang="en-US" dirty="0" smtClean="0"/>
                      <a:t>Carbó</a:t>
                    </a:r>
                    <a:r>
                      <a:rPr lang="en-US" dirty="0"/>
                      <a:t>
16%</a:t>
                    </a:r>
                  </a:p>
                </c:rich>
              </c:tx>
              <c:dLblPos val="bestFit"/>
              <c:showCatName val="1"/>
              <c:showPercent val="1"/>
            </c:dLbl>
            <c:dLbl>
              <c:idx val="1"/>
              <c:layout>
                <c:manualLayout>
                  <c:x val="0.18524013417013549"/>
                  <c:y val="-4.4514115301346149E-2"/>
                </c:manualLayout>
              </c:layout>
              <c:tx>
                <c:rich>
                  <a:bodyPr/>
                  <a:lstStyle/>
                  <a:p>
                    <a:r>
                      <a:rPr lang="en-US" dirty="0" smtClean="0"/>
                      <a:t>Petroli</a:t>
                    </a:r>
                    <a:r>
                      <a:rPr lang="en-US" dirty="0"/>
                      <a:t>
65%</a:t>
                    </a:r>
                  </a:p>
                </c:rich>
              </c:tx>
              <c:dLblPos val="bestFit"/>
              <c:showCatName val="1"/>
              <c:showPercent val="1"/>
            </c:dLbl>
            <c:dLbl>
              <c:idx val="2"/>
              <c:layout>
                <c:manualLayout>
                  <c:x val="-0.10940205126819244"/>
                  <c:y val="0.31092908523811141"/>
                </c:manualLayout>
              </c:layout>
              <c:dLblPos val="bestFit"/>
              <c:showCatName val="1"/>
              <c:showPercent val="1"/>
            </c:dLbl>
            <c:dLbl>
              <c:idx val="3"/>
              <c:layout>
                <c:manualLayout>
                  <c:x val="-4.9016846536549842E-2"/>
                  <c:y val="-1.9020067859139865E-2"/>
                </c:manualLayout>
              </c:layout>
              <c:tx>
                <c:rich>
                  <a:bodyPr/>
                  <a:lstStyle/>
                  <a:p>
                    <a:r>
                      <a:rPr lang="en-US" dirty="0" smtClean="0"/>
                      <a:t>Electricitat</a:t>
                    </a:r>
                    <a:r>
                      <a:rPr lang="en-US" dirty="0"/>
                      <a:t>
16%</a:t>
                    </a:r>
                  </a:p>
                </c:rich>
              </c:tx>
              <c:dLblPos val="bestFit"/>
              <c:showCatName val="1"/>
              <c:showPercent val="1"/>
            </c:dLbl>
            <c:dLbl>
              <c:idx val="4"/>
              <c:layout>
                <c:manualLayout>
                  <c:x val="5.536787033507292E-3"/>
                  <c:y val="-5.3519423816099101E-2"/>
                </c:manualLayout>
              </c:layout>
              <c:dLblPos val="bestFit"/>
              <c:showCatName val="1"/>
              <c:showPercent val="1"/>
            </c:dLbl>
            <c:txPr>
              <a:bodyPr/>
              <a:lstStyle/>
              <a:p>
                <a:pPr>
                  <a:defRPr sz="900" b="1"/>
                </a:pPr>
                <a:endParaRPr lang="es-ES_tradnl"/>
              </a:p>
            </c:txPr>
            <c:showCatName val="1"/>
            <c:showPercent val="1"/>
            <c:showLeaderLines val="1"/>
          </c:dLbls>
          <c:cat>
            <c:strRef>
              <c:f>Hoja1!$A$2:$A$6</c:f>
              <c:strCache>
                <c:ptCount val="5"/>
                <c:pt idx="0">
                  <c:v>Carbón</c:v>
                </c:pt>
                <c:pt idx="1">
                  <c:v>Petróleo</c:v>
                </c:pt>
                <c:pt idx="2">
                  <c:v>Gas</c:v>
                </c:pt>
                <c:pt idx="3">
                  <c:v>Electricidad</c:v>
                </c:pt>
                <c:pt idx="4">
                  <c:v>Renovables</c:v>
                </c:pt>
              </c:strCache>
            </c:strRef>
          </c:cat>
          <c:val>
            <c:numRef>
              <c:f>Hoja1!$B$2:$B$6</c:f>
              <c:numCache>
                <c:formatCode>General</c:formatCode>
                <c:ptCount val="5"/>
                <c:pt idx="0">
                  <c:v>16.100000000000001</c:v>
                </c:pt>
                <c:pt idx="1">
                  <c:v>64.5</c:v>
                </c:pt>
                <c:pt idx="2">
                  <c:v>3.2</c:v>
                </c:pt>
                <c:pt idx="3">
                  <c:v>16.2</c:v>
                </c:pt>
                <c:pt idx="4">
                  <c:v>0</c:v>
                </c:pt>
              </c:numCache>
            </c:numRef>
          </c:val>
        </c:ser>
        <c:dLbls>
          <c:showCatName val="1"/>
          <c:showPercent val="1"/>
        </c:dLbls>
      </c:pie3DChart>
      <c:spPr>
        <a:noFill/>
        <a:ln w="25374">
          <a:noFill/>
        </a:ln>
      </c:spPr>
    </c:plotArea>
    <c:plotVisOnly val="1"/>
    <c:dispBlanksAs val="zero"/>
  </c:chart>
  <c:txPr>
    <a:bodyPr/>
    <a:lstStyle/>
    <a:p>
      <a:pPr>
        <a:defRPr sz="1901"/>
      </a:pPr>
      <a:endParaRPr lang="es-ES_tradnl"/>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ES_tradnl"/>
  <c:chart>
    <c:autoTitleDeleted val="1"/>
    <c:view3D>
      <c:rotX val="30"/>
      <c:perspective val="30"/>
    </c:view3D>
    <c:plotArea>
      <c:layout>
        <c:manualLayout>
          <c:layoutTarget val="inner"/>
          <c:xMode val="edge"/>
          <c:yMode val="edge"/>
          <c:x val="0.18253858474859991"/>
          <c:y val="0.1383505889405631"/>
          <c:w val="0.63576913139444446"/>
          <c:h val="0.82004181970073764"/>
        </c:manualLayout>
      </c:layout>
      <c:pie3DChart>
        <c:varyColors val="1"/>
        <c:ser>
          <c:idx val="0"/>
          <c:order val="0"/>
          <c:tx>
            <c:strRef>
              <c:f>Hoja1!$B$1</c:f>
              <c:strCache>
                <c:ptCount val="1"/>
                <c:pt idx="0">
                  <c:v>2005</c:v>
                </c:pt>
              </c:strCache>
            </c:strRef>
          </c:tx>
          <c:spPr>
            <a:effectLst>
              <a:outerShdw blurRad="50800" dist="38100" dir="2700000" algn="tl" rotWithShape="0">
                <a:prstClr val="black">
                  <a:alpha val="40000"/>
                </a:prstClr>
              </a:outerShdw>
            </a:effectLst>
            <a:scene3d>
              <a:camera prst="orthographicFront"/>
              <a:lightRig rig="threePt" dir="t"/>
            </a:scene3d>
            <a:sp3d prstMaterial="matte">
              <a:bevelT/>
            </a:sp3d>
          </c:spPr>
          <c:dPt>
            <c:idx val="0"/>
            <c:spPr>
              <a:solidFill>
                <a:srgbClr val="FFCC66"/>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1"/>
            <c:spPr>
              <a:solidFill>
                <a:srgbClr val="FBEEB7"/>
              </a:solidFill>
              <a:effectLst>
                <a:outerShdw blurRad="50800" dist="38100" dir="2700000" algn="tl" rotWithShape="0">
                  <a:prstClr val="black">
                    <a:alpha val="40000"/>
                  </a:prstClr>
                </a:outerShdw>
              </a:effectLst>
              <a:scene3d>
                <a:camera prst="orthographicFront"/>
                <a:lightRig rig="threePt" dir="t"/>
              </a:scene3d>
              <a:sp3d prstMaterial="matte">
                <a:bevelT/>
              </a:sp3d>
            </c:spPr>
          </c:dPt>
          <c:dLbls>
            <c:dLbl>
              <c:idx val="0"/>
              <c:layout>
                <c:manualLayout>
                  <c:x val="7.4259759567031805E-2"/>
                  <c:y val="-1.806524790058902E-2"/>
                </c:manualLayout>
              </c:layout>
              <c:tx>
                <c:rich>
                  <a:bodyPr/>
                  <a:lstStyle/>
                  <a:p>
                    <a:r>
                      <a:rPr lang="en-US" dirty="0" smtClean="0"/>
                      <a:t>Carbó</a:t>
                    </a:r>
                    <a:r>
                      <a:rPr lang="en-US" dirty="0"/>
                      <a:t>
3%</a:t>
                    </a:r>
                  </a:p>
                </c:rich>
              </c:tx>
              <c:dLblPos val="bestFit"/>
              <c:showCatName val="1"/>
              <c:showPercent val="1"/>
            </c:dLbl>
            <c:dLbl>
              <c:idx val="1"/>
              <c:layout>
                <c:manualLayout>
                  <c:x val="0.11319790462827177"/>
                  <c:y val="-7.875729069814992E-2"/>
                </c:manualLayout>
              </c:layout>
              <c:tx>
                <c:rich>
                  <a:bodyPr/>
                  <a:lstStyle/>
                  <a:p>
                    <a:r>
                      <a:rPr lang="en-US" dirty="0" smtClean="0"/>
                      <a:t>Petroli</a:t>
                    </a:r>
                    <a:r>
                      <a:rPr lang="en-US" dirty="0"/>
                      <a:t>
33%</a:t>
                    </a:r>
                  </a:p>
                </c:rich>
              </c:tx>
              <c:dLblPos val="bestFit"/>
              <c:showCatName val="1"/>
              <c:showPercent val="1"/>
            </c:dLbl>
            <c:dLbl>
              <c:idx val="2"/>
              <c:layout>
                <c:manualLayout>
                  <c:x val="-0.1094020512681925"/>
                  <c:y val="0.31092908523811152"/>
                </c:manualLayout>
              </c:layout>
              <c:dLblPos val="bestFit"/>
              <c:showCatName val="1"/>
              <c:showPercent val="1"/>
            </c:dLbl>
            <c:dLbl>
              <c:idx val="3"/>
              <c:layout>
                <c:manualLayout>
                  <c:x val="-4.9016846536549932E-2"/>
                  <c:y val="-1.9020067859139865E-2"/>
                </c:manualLayout>
              </c:layout>
              <c:tx>
                <c:rich>
                  <a:bodyPr/>
                  <a:lstStyle/>
                  <a:p>
                    <a:r>
                      <a:rPr lang="en-US" dirty="0" smtClean="0"/>
                      <a:t>Electricitat</a:t>
                    </a:r>
                    <a:r>
                      <a:rPr lang="en-US" dirty="0"/>
                      <a:t>
24%</a:t>
                    </a:r>
                  </a:p>
                </c:rich>
              </c:tx>
              <c:dLblPos val="bestFit"/>
              <c:showCatName val="1"/>
              <c:showPercent val="1"/>
            </c:dLbl>
            <c:dLbl>
              <c:idx val="4"/>
              <c:layout>
                <c:manualLayout>
                  <c:x val="5.5368025620583221E-3"/>
                  <c:y val="3.3526676688642992E-3"/>
                </c:manualLayout>
              </c:layout>
              <c:dLblPos val="bestFit"/>
              <c:showCatName val="1"/>
              <c:showPercent val="1"/>
            </c:dLbl>
            <c:txPr>
              <a:bodyPr/>
              <a:lstStyle/>
              <a:p>
                <a:pPr>
                  <a:defRPr sz="900" b="1"/>
                </a:pPr>
                <a:endParaRPr lang="es-ES_tradnl"/>
              </a:p>
            </c:txPr>
            <c:showCatName val="1"/>
            <c:showPercent val="1"/>
            <c:showLeaderLines val="1"/>
          </c:dLbls>
          <c:cat>
            <c:strRef>
              <c:f>Hoja1!$A$2:$A$6</c:f>
              <c:strCache>
                <c:ptCount val="5"/>
                <c:pt idx="0">
                  <c:v>Carbón</c:v>
                </c:pt>
                <c:pt idx="1">
                  <c:v>Petróleo</c:v>
                </c:pt>
                <c:pt idx="2">
                  <c:v>Gas</c:v>
                </c:pt>
                <c:pt idx="3">
                  <c:v>Electricidad</c:v>
                </c:pt>
                <c:pt idx="4">
                  <c:v>Renovables</c:v>
                </c:pt>
              </c:strCache>
            </c:strRef>
          </c:cat>
          <c:val>
            <c:numRef>
              <c:f>Hoja1!$B$2:$B$6</c:f>
              <c:numCache>
                <c:formatCode>General</c:formatCode>
                <c:ptCount val="5"/>
                <c:pt idx="0">
                  <c:v>3.6</c:v>
                </c:pt>
                <c:pt idx="1">
                  <c:v>33.200000000000003</c:v>
                </c:pt>
                <c:pt idx="2">
                  <c:v>35.700000000000003</c:v>
                </c:pt>
                <c:pt idx="3">
                  <c:v>23.9</c:v>
                </c:pt>
                <c:pt idx="4">
                  <c:v>3.6</c:v>
                </c:pt>
              </c:numCache>
            </c:numRef>
          </c:val>
        </c:ser>
        <c:dLbls>
          <c:showCatName val="1"/>
          <c:showPercent val="1"/>
        </c:dLbls>
      </c:pie3DChart>
      <c:spPr>
        <a:noFill/>
        <a:ln w="28141">
          <a:noFill/>
        </a:ln>
      </c:spPr>
    </c:plotArea>
    <c:plotVisOnly val="1"/>
    <c:dispBlanksAs val="zero"/>
  </c:chart>
  <c:txPr>
    <a:bodyPr/>
    <a:lstStyle/>
    <a:p>
      <a:pPr>
        <a:defRPr sz="2108"/>
      </a:pPr>
      <a:endParaRPr lang="es-ES_tradnl"/>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ES_tradnl"/>
  <c:chart>
    <c:autoTitleDeleted val="1"/>
    <c:view3D>
      <c:rotX val="30"/>
      <c:perspective val="30"/>
    </c:view3D>
    <c:plotArea>
      <c:layout>
        <c:manualLayout>
          <c:layoutTarget val="inner"/>
          <c:xMode val="edge"/>
          <c:yMode val="edge"/>
          <c:x val="0.22465753424657517"/>
          <c:y val="0.14285714285714401"/>
          <c:w val="0.52054794520547942"/>
          <c:h val="0.73913043478260854"/>
        </c:manualLayout>
      </c:layout>
      <c:pie3DChart>
        <c:varyColors val="1"/>
        <c:dLbls>
          <c:showCatName val="1"/>
          <c:showPercent val="1"/>
        </c:dLbls>
      </c:pie3DChart>
      <c:spPr>
        <a:noFill/>
        <a:ln w="23775">
          <a:noFill/>
        </a:ln>
      </c:spPr>
    </c:plotArea>
    <c:plotVisOnly val="1"/>
    <c:dispBlanksAs val="zero"/>
  </c:chart>
  <c:txPr>
    <a:bodyPr/>
    <a:lstStyle/>
    <a:p>
      <a:pPr>
        <a:defRPr sz="1683"/>
      </a:pPr>
      <a:endParaRPr lang="es-ES_tradnl"/>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ES_tradnl"/>
  <c:chart>
    <c:autoTitleDeleted val="1"/>
    <c:view3D>
      <c:rotX val="30"/>
      <c:perspective val="30"/>
    </c:view3D>
    <c:plotArea>
      <c:layout>
        <c:manualLayout>
          <c:layoutTarget val="inner"/>
          <c:xMode val="edge"/>
          <c:yMode val="edge"/>
          <c:x val="0.28588201989448586"/>
          <c:y val="0.1849626660934755"/>
          <c:w val="0.47973150134755532"/>
          <c:h val="0.68299029312905002"/>
        </c:manualLayout>
      </c:layout>
      <c:pie3DChart>
        <c:varyColors val="1"/>
        <c:ser>
          <c:idx val="0"/>
          <c:order val="0"/>
          <c:tx>
            <c:strRef>
              <c:f>Hoja1!$B$1</c:f>
              <c:strCache>
                <c:ptCount val="1"/>
                <c:pt idx="0">
                  <c:v>referencia</c:v>
                </c:pt>
              </c:strCache>
            </c:strRef>
          </c:tx>
          <c:spPr>
            <a:effectLst>
              <a:outerShdw blurRad="50800" dist="38100" dir="2700000" algn="tl" rotWithShape="0">
                <a:prstClr val="black">
                  <a:alpha val="40000"/>
                </a:prstClr>
              </a:outerShdw>
            </a:effectLst>
            <a:scene3d>
              <a:camera prst="orthographicFront"/>
              <a:lightRig rig="threePt" dir="t"/>
            </a:scene3d>
            <a:sp3d prstMaterial="matte">
              <a:bevelT/>
            </a:sp3d>
          </c:spPr>
          <c:dPt>
            <c:idx val="0"/>
            <c:spPr>
              <a:solidFill>
                <a:srgbClr val="92D050"/>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1"/>
            <c:spPr>
              <a:solidFill>
                <a:schemeClr val="accent5">
                  <a:lumMod val="40000"/>
                  <a:lumOff val="60000"/>
                </a:schemeClr>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2"/>
            <c:spPr>
              <a:solidFill>
                <a:srgbClr val="00823B"/>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3"/>
            <c:spPr>
              <a:solidFill>
                <a:schemeClr val="accent4">
                  <a:lumMod val="40000"/>
                  <a:lumOff val="60000"/>
                </a:schemeClr>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4"/>
            <c:spPr>
              <a:solidFill>
                <a:schemeClr val="accent2"/>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5"/>
            <c:spPr>
              <a:solidFill>
                <a:schemeClr val="tx1">
                  <a:lumMod val="60000"/>
                  <a:lumOff val="40000"/>
                </a:schemeClr>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6"/>
            <c:spPr>
              <a:solidFill>
                <a:srgbClr val="00B050"/>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8"/>
            <c:spPr>
              <a:solidFill>
                <a:srgbClr val="FFC000"/>
              </a:solidFill>
              <a:effectLst>
                <a:outerShdw blurRad="50800" dist="38100" dir="2700000" algn="tl" rotWithShape="0">
                  <a:prstClr val="black">
                    <a:alpha val="40000"/>
                  </a:prstClr>
                </a:outerShdw>
              </a:effectLst>
              <a:scene3d>
                <a:camera prst="orthographicFront"/>
                <a:lightRig rig="threePt" dir="t"/>
              </a:scene3d>
              <a:sp3d prstMaterial="matte">
                <a:bevelT/>
              </a:sp3d>
            </c:spPr>
          </c:dPt>
          <c:dPt>
            <c:idx val="9"/>
            <c:spPr>
              <a:solidFill>
                <a:schemeClr val="accent3"/>
              </a:solidFill>
              <a:effectLst>
                <a:outerShdw blurRad="50800" dist="38100" dir="2700000" algn="tl" rotWithShape="0">
                  <a:prstClr val="black">
                    <a:alpha val="40000"/>
                  </a:prstClr>
                </a:outerShdw>
              </a:effectLst>
              <a:scene3d>
                <a:camera prst="orthographicFront"/>
                <a:lightRig rig="threePt" dir="t"/>
              </a:scene3d>
              <a:sp3d prstMaterial="matte">
                <a:bevelT/>
              </a:sp3d>
            </c:spPr>
          </c:dPt>
          <c:dLbls>
            <c:dLbl>
              <c:idx val="0"/>
              <c:layout>
                <c:manualLayout>
                  <c:x val="2.9062072753946271E-2"/>
                  <c:y val="3.3299429713950231E-2"/>
                </c:manualLayout>
              </c:layout>
              <c:tx>
                <c:rich>
                  <a:bodyPr/>
                  <a:lstStyle/>
                  <a:p>
                    <a:r>
                      <a:rPr lang="en-US" dirty="0" err="1" smtClean="0"/>
                      <a:t>Carbó+CCS</a:t>
                    </a:r>
                    <a:r>
                      <a:rPr lang="en-US" dirty="0"/>
                      <a:t>
12%</a:t>
                    </a:r>
                  </a:p>
                </c:rich>
              </c:tx>
              <c:dLblPos val="bestFit"/>
              <c:showCatName val="1"/>
              <c:showPercent val="1"/>
            </c:dLbl>
            <c:dLbl>
              <c:idx val="1"/>
              <c:layout>
                <c:manualLayout>
                  <c:x val="0.13350847795107448"/>
                  <c:y val="-9.0804318357820185E-2"/>
                </c:manualLayout>
              </c:layout>
              <c:dLblPos val="bestFit"/>
              <c:showCatName val="1"/>
              <c:showPercent val="1"/>
            </c:dLbl>
            <c:dLbl>
              <c:idx val="2"/>
              <c:layout>
                <c:manualLayout>
                  <c:x val="2.6117461623762932E-2"/>
                  <c:y val="-1.9135443640014862E-3"/>
                </c:manualLayout>
              </c:layout>
              <c:dLblPos val="bestFit"/>
              <c:showCatName val="1"/>
              <c:showPercent val="1"/>
            </c:dLbl>
            <c:dLbl>
              <c:idx val="3"/>
              <c:layout>
                <c:manualLayout>
                  <c:x val="0.1248962568784312"/>
                  <c:y val="2.3104158959995772E-3"/>
                </c:manualLayout>
              </c:layout>
              <c:dLblPos val="bestFit"/>
              <c:showCatName val="1"/>
              <c:showPercent val="1"/>
            </c:dLbl>
            <c:dLbl>
              <c:idx val="4"/>
              <c:layout>
                <c:manualLayout>
                  <c:x val="-2.5353820094573452E-2"/>
                  <c:y val="2.4150031987858797E-2"/>
                </c:manualLayout>
              </c:layout>
              <c:tx>
                <c:rich>
                  <a:bodyPr/>
                  <a:lstStyle/>
                  <a:p>
                    <a:r>
                      <a:rPr lang="en-US" dirty="0" err="1" smtClean="0"/>
                      <a:t>Hidràulica</a:t>
                    </a:r>
                    <a:r>
                      <a:rPr lang="en-US" dirty="0"/>
                      <a:t>
12%</a:t>
                    </a:r>
                  </a:p>
                </c:rich>
              </c:tx>
              <c:dLblPos val="bestFit"/>
              <c:showCatName val="1"/>
              <c:showPercent val="1"/>
            </c:dLbl>
            <c:dLbl>
              <c:idx val="5"/>
              <c:layout/>
              <c:tx>
                <c:rich>
                  <a:bodyPr/>
                  <a:lstStyle/>
                  <a:p>
                    <a:r>
                      <a:rPr lang="en-US" dirty="0" smtClean="0"/>
                      <a:t>Biomassa</a:t>
                    </a:r>
                    <a:r>
                      <a:rPr lang="en-US" dirty="0"/>
                      <a:t>
4%</a:t>
                    </a:r>
                  </a:p>
                </c:rich>
              </c:tx>
              <c:showCatName val="1"/>
              <c:showPercent val="1"/>
            </c:dLbl>
            <c:dLbl>
              <c:idx val="6"/>
              <c:layout>
                <c:manualLayout>
                  <c:x val="-0.10742945723645043"/>
                  <c:y val="-0.11163537042982206"/>
                </c:manualLayout>
              </c:layout>
              <c:tx>
                <c:rich>
                  <a:bodyPr/>
                  <a:lstStyle/>
                  <a:p>
                    <a:r>
                      <a:rPr lang="en-US" dirty="0" smtClean="0"/>
                      <a:t>Biomassa</a:t>
                    </a:r>
                  </a:p>
                  <a:p>
                    <a:r>
                      <a:rPr lang="en-US" dirty="0" smtClean="0"/>
                      <a:t>+</a:t>
                    </a:r>
                    <a:r>
                      <a:rPr lang="en-US" dirty="0"/>
                      <a:t>CCS
4%</a:t>
                    </a:r>
                  </a:p>
                </c:rich>
              </c:tx>
              <c:showCatName val="1"/>
              <c:showPercent val="1"/>
            </c:dLbl>
            <c:dLbl>
              <c:idx val="7"/>
              <c:layout>
                <c:manualLayout>
                  <c:x val="-3.1171896249904216E-2"/>
                  <c:y val="-7.5411404111399113E-2"/>
                </c:manualLayout>
              </c:layout>
              <c:tx>
                <c:rich>
                  <a:bodyPr/>
                  <a:lstStyle/>
                  <a:p>
                    <a:r>
                      <a:rPr lang="en-US" dirty="0" err="1" smtClean="0"/>
                      <a:t>Eòlica</a:t>
                    </a:r>
                    <a:r>
                      <a:rPr lang="en-US" dirty="0"/>
                      <a:t>
11%</a:t>
                    </a:r>
                  </a:p>
                </c:rich>
              </c:tx>
              <c:showCatName val="1"/>
              <c:showPercent val="1"/>
            </c:dLbl>
            <c:dLbl>
              <c:idx val="8"/>
              <c:layout>
                <c:manualLayout>
                  <c:x val="-1.2209209246191555E-2"/>
                  <c:y val="-8.5768799982760047E-2"/>
                </c:manualLayout>
              </c:layout>
              <c:showCatName val="1"/>
              <c:showPercent val="1"/>
            </c:dLbl>
            <c:dLbl>
              <c:idx val="9"/>
              <c:layout>
                <c:manualLayout>
                  <c:x val="0.17156993140478571"/>
                  <c:y val="-4.6971154563422747E-2"/>
                </c:manualLayout>
              </c:layout>
              <c:tx>
                <c:rich>
                  <a:bodyPr/>
                  <a:lstStyle/>
                  <a:p>
                    <a:r>
                      <a:rPr lang="en-US" dirty="0" smtClean="0"/>
                      <a:t>Altres </a:t>
                    </a:r>
                    <a:r>
                      <a:rPr lang="en-US" dirty="0"/>
                      <a:t>renovables
5%</a:t>
                    </a:r>
                  </a:p>
                </c:rich>
              </c:tx>
              <c:showCatName val="1"/>
              <c:showPercent val="1"/>
            </c:dLbl>
            <c:txPr>
              <a:bodyPr/>
              <a:lstStyle/>
              <a:p>
                <a:pPr>
                  <a:defRPr sz="800" b="1"/>
                </a:pPr>
                <a:endParaRPr lang="es-ES_tradnl"/>
              </a:p>
            </c:txPr>
            <c:showCatName val="1"/>
            <c:showPercent val="1"/>
            <c:showLeaderLines val="1"/>
          </c:dLbls>
          <c:cat>
            <c:strRef>
              <c:f>Hoja1!$A$2:$A$11</c:f>
              <c:strCache>
                <c:ptCount val="10"/>
                <c:pt idx="0">
                  <c:v>Carbón+CCS</c:v>
                </c:pt>
                <c:pt idx="1">
                  <c:v>Gas</c:v>
                </c:pt>
                <c:pt idx="2">
                  <c:v>Gas+CCS</c:v>
                </c:pt>
                <c:pt idx="3">
                  <c:v>Nuclear</c:v>
                </c:pt>
                <c:pt idx="4">
                  <c:v>Hidráulica</c:v>
                </c:pt>
                <c:pt idx="5">
                  <c:v>Biomasa</c:v>
                </c:pt>
                <c:pt idx="6">
                  <c:v>Biomasa+CCS</c:v>
                </c:pt>
                <c:pt idx="7">
                  <c:v>Eólica</c:v>
                </c:pt>
                <c:pt idx="8">
                  <c:v>Solar</c:v>
                </c:pt>
                <c:pt idx="9">
                  <c:v>Otras renovables</c:v>
                </c:pt>
              </c:strCache>
            </c:strRef>
          </c:cat>
          <c:val>
            <c:numRef>
              <c:f>Hoja1!$B$2:$B$11</c:f>
              <c:numCache>
                <c:formatCode>General</c:formatCode>
                <c:ptCount val="10"/>
                <c:pt idx="0">
                  <c:v>12.6</c:v>
                </c:pt>
                <c:pt idx="1">
                  <c:v>6</c:v>
                </c:pt>
                <c:pt idx="2">
                  <c:v>12</c:v>
                </c:pt>
                <c:pt idx="3">
                  <c:v>22.7</c:v>
                </c:pt>
                <c:pt idx="4">
                  <c:v>12</c:v>
                </c:pt>
                <c:pt idx="5">
                  <c:v>3.6</c:v>
                </c:pt>
                <c:pt idx="6">
                  <c:v>3.6</c:v>
                </c:pt>
                <c:pt idx="7">
                  <c:v>11.4</c:v>
                </c:pt>
                <c:pt idx="8">
                  <c:v>10.7</c:v>
                </c:pt>
                <c:pt idx="9">
                  <c:v>5.4</c:v>
                </c:pt>
              </c:numCache>
            </c:numRef>
          </c:val>
        </c:ser>
        <c:dLbls>
          <c:showCatName val="1"/>
          <c:showPercent val="1"/>
        </c:dLbls>
      </c:pie3DChart>
      <c:spPr>
        <a:noFill/>
        <a:ln w="21366">
          <a:noFill/>
        </a:ln>
      </c:spPr>
    </c:plotArea>
    <c:plotVisOnly val="1"/>
    <c:dispBlanksAs val="zero"/>
  </c:chart>
  <c:txPr>
    <a:bodyPr/>
    <a:lstStyle/>
    <a:p>
      <a:pPr>
        <a:defRPr sz="1512"/>
      </a:pPr>
      <a:endParaRPr lang="es-ES_tradnl"/>
    </a:p>
  </c:tx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eaLnBrk="0" hangingPunct="0">
              <a:defRPr sz="1200" u="none" baseline="0"/>
            </a:lvl1pPr>
          </a:lstStyle>
          <a:p>
            <a:pPr>
              <a:defRPr/>
            </a:pPr>
            <a:endParaRPr lang="es-ES_tradnl" dirty="0"/>
          </a:p>
        </p:txBody>
      </p:sp>
      <p:sp>
        <p:nvSpPr>
          <p:cNvPr id="86019" name="Rectangle 3"/>
          <p:cNvSpPr>
            <a:spLocks noGrp="1" noChangeArrowheads="1"/>
          </p:cNvSpPr>
          <p:nvPr>
            <p:ph type="dt" sz="quarter" idx="1"/>
          </p:nvPr>
        </p:nvSpPr>
        <p:spPr bwMode="auto">
          <a:xfrm>
            <a:off x="3851275" y="0"/>
            <a:ext cx="2946400" cy="493713"/>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eaLnBrk="0" hangingPunct="0">
              <a:defRPr sz="1200" u="none" baseline="0"/>
            </a:lvl1pPr>
          </a:lstStyle>
          <a:p>
            <a:pPr>
              <a:defRPr/>
            </a:pPr>
            <a:endParaRPr lang="es-ES_tradnl" dirty="0"/>
          </a:p>
        </p:txBody>
      </p:sp>
      <p:sp>
        <p:nvSpPr>
          <p:cNvPr id="86020" name="Rectangle 4"/>
          <p:cNvSpPr>
            <a:spLocks noGrp="1" noChangeArrowheads="1"/>
          </p:cNvSpPr>
          <p:nvPr>
            <p:ph type="ftr" sz="quarter" idx="2"/>
          </p:nvPr>
        </p:nvSpPr>
        <p:spPr bwMode="auto">
          <a:xfrm>
            <a:off x="0" y="9363075"/>
            <a:ext cx="2946400" cy="493713"/>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eaLnBrk="0" hangingPunct="0">
              <a:defRPr sz="1200" u="none" baseline="0"/>
            </a:lvl1pPr>
          </a:lstStyle>
          <a:p>
            <a:pPr>
              <a:defRPr/>
            </a:pPr>
            <a:endParaRPr lang="es-ES_tradnl" dirty="0"/>
          </a:p>
        </p:txBody>
      </p:sp>
      <p:sp>
        <p:nvSpPr>
          <p:cNvPr id="86021" name="Rectangle 5"/>
          <p:cNvSpPr>
            <a:spLocks noGrp="1" noChangeArrowheads="1"/>
          </p:cNvSpPr>
          <p:nvPr>
            <p:ph type="sldNum" sz="quarter" idx="3"/>
          </p:nvPr>
        </p:nvSpPr>
        <p:spPr bwMode="auto">
          <a:xfrm>
            <a:off x="3851275" y="9363075"/>
            <a:ext cx="2946400" cy="493713"/>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eaLnBrk="0" hangingPunct="0">
              <a:defRPr sz="1200" u="none" baseline="0"/>
            </a:lvl1pPr>
          </a:lstStyle>
          <a:p>
            <a:pPr>
              <a:defRPr/>
            </a:pPr>
            <a:fld id="{24AF368A-54A1-4136-9117-B7CCDCF9A943}" type="slidenum">
              <a:rPr lang="es-ES_tradnl"/>
              <a:pPr>
                <a:defRPr/>
              </a:pPr>
              <a:t>‹Nº›</a:t>
            </a:fld>
            <a:endParaRPr lang="es-ES_tradnl"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eaLnBrk="0" hangingPunct="0">
              <a:defRPr sz="1200" u="none" baseline="0"/>
            </a:lvl1pPr>
          </a:lstStyle>
          <a:p>
            <a:pPr>
              <a:defRPr/>
            </a:pPr>
            <a:endParaRPr lang="es-ES_tradnl" dirty="0"/>
          </a:p>
        </p:txBody>
      </p:sp>
      <p:sp>
        <p:nvSpPr>
          <p:cNvPr id="34819" name="Rectangle 3"/>
          <p:cNvSpPr>
            <a:spLocks noGrp="1" noChangeArrowheads="1"/>
          </p:cNvSpPr>
          <p:nvPr>
            <p:ph type="dt" idx="1"/>
          </p:nvPr>
        </p:nvSpPr>
        <p:spPr bwMode="auto">
          <a:xfrm>
            <a:off x="3851275" y="0"/>
            <a:ext cx="2946400" cy="493713"/>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lvl1pPr algn="r" eaLnBrk="0" hangingPunct="0">
              <a:defRPr sz="1200" u="none" baseline="0"/>
            </a:lvl1pPr>
          </a:lstStyle>
          <a:p>
            <a:pPr>
              <a:defRPr/>
            </a:pPr>
            <a:endParaRPr lang="es-ES_tradnl" dirty="0"/>
          </a:p>
        </p:txBody>
      </p:sp>
      <p:sp>
        <p:nvSpPr>
          <p:cNvPr id="43012" name="Rectangle 4"/>
          <p:cNvSpPr>
            <a:spLocks noGrp="1" noRot="1" noChangeAspect="1" noChangeArrowheads="1" noTextEdit="1"/>
          </p:cNvSpPr>
          <p:nvPr>
            <p:ph type="sldImg" idx="2"/>
          </p:nvPr>
        </p:nvSpPr>
        <p:spPr bwMode="auto">
          <a:xfrm>
            <a:off x="112713" y="738188"/>
            <a:ext cx="6572250" cy="3697287"/>
          </a:xfrm>
          <a:prstGeom prst="rect">
            <a:avLst/>
          </a:prstGeom>
          <a:noFill/>
          <a:ln w="9525">
            <a:solidFill>
              <a:srgbClr val="000000"/>
            </a:solidFill>
            <a:miter lim="800000"/>
            <a:headEnd/>
            <a:tailEnd/>
          </a:ln>
        </p:spPr>
      </p:sp>
      <p:sp>
        <p:nvSpPr>
          <p:cNvPr id="34821" name="Rectangle 5"/>
          <p:cNvSpPr>
            <a:spLocks noGrp="1" noChangeArrowheads="1"/>
          </p:cNvSpPr>
          <p:nvPr>
            <p:ph type="body" sz="quarter" idx="3"/>
          </p:nvPr>
        </p:nvSpPr>
        <p:spPr bwMode="auto">
          <a:xfrm>
            <a:off x="906463" y="4681538"/>
            <a:ext cx="4984750" cy="4437062"/>
          </a:xfrm>
          <a:prstGeom prst="rect">
            <a:avLst/>
          </a:prstGeom>
          <a:noFill/>
          <a:ln w="9525">
            <a:noFill/>
            <a:miter lim="800000"/>
            <a:headEnd/>
            <a:tailEnd/>
          </a:ln>
          <a:effectLst/>
        </p:spPr>
        <p:txBody>
          <a:bodyPr vert="horz" wrap="square" lIns="92382" tIns="46191" rIns="92382" bIns="46191"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34822" name="Rectangle 6"/>
          <p:cNvSpPr>
            <a:spLocks noGrp="1" noChangeArrowheads="1"/>
          </p:cNvSpPr>
          <p:nvPr>
            <p:ph type="ftr" sz="quarter" idx="4"/>
          </p:nvPr>
        </p:nvSpPr>
        <p:spPr bwMode="auto">
          <a:xfrm>
            <a:off x="0" y="9363075"/>
            <a:ext cx="2946400" cy="493713"/>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eaLnBrk="0" hangingPunct="0">
              <a:defRPr sz="1200" u="none" baseline="0"/>
            </a:lvl1pPr>
          </a:lstStyle>
          <a:p>
            <a:pPr>
              <a:defRPr/>
            </a:pPr>
            <a:endParaRPr lang="es-ES_tradnl" dirty="0"/>
          </a:p>
        </p:txBody>
      </p:sp>
      <p:sp>
        <p:nvSpPr>
          <p:cNvPr id="34823" name="Rectangle 7"/>
          <p:cNvSpPr>
            <a:spLocks noGrp="1" noChangeArrowheads="1"/>
          </p:cNvSpPr>
          <p:nvPr>
            <p:ph type="sldNum" sz="quarter" idx="5"/>
          </p:nvPr>
        </p:nvSpPr>
        <p:spPr bwMode="auto">
          <a:xfrm>
            <a:off x="3851275" y="9363075"/>
            <a:ext cx="2946400" cy="493713"/>
          </a:xfrm>
          <a:prstGeom prst="rect">
            <a:avLst/>
          </a:prstGeom>
          <a:noFill/>
          <a:ln w="9525">
            <a:noFill/>
            <a:miter lim="800000"/>
            <a:headEnd/>
            <a:tailEnd/>
          </a:ln>
          <a:effectLst/>
        </p:spPr>
        <p:txBody>
          <a:bodyPr vert="horz" wrap="square" lIns="92382" tIns="46191" rIns="92382" bIns="46191" numCol="1" anchor="b" anchorCtr="0" compatLnSpc="1">
            <a:prstTxWarp prst="textNoShape">
              <a:avLst/>
            </a:prstTxWarp>
          </a:bodyPr>
          <a:lstStyle>
            <a:lvl1pPr algn="r" eaLnBrk="0" hangingPunct="0">
              <a:defRPr sz="1200" u="none" baseline="0"/>
            </a:lvl1pPr>
          </a:lstStyle>
          <a:p>
            <a:pPr>
              <a:defRPr/>
            </a:pPr>
            <a:fld id="{7D034244-6E64-4751-95CC-C411529B9E67}" type="slidenum">
              <a:rPr lang="es-ES_tradnl"/>
              <a:pPr>
                <a:defRPr/>
              </a:pPr>
              <a:t>‹Nº›</a:t>
            </a:fld>
            <a:endParaRPr lang="es-ES_tradnl"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76E6F75C-6236-43DE-8B18-97213B5DD204}" type="slidenum">
              <a:rPr lang="es-ES_tradnl" smtClean="0"/>
              <a:pPr/>
              <a:t>1</a:t>
            </a:fld>
            <a:endParaRPr lang="es-ES_tradnl" dirty="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s-ES" dirty="0"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949576" y="633413"/>
            <a:ext cx="5241925" cy="410369"/>
          </a:xfrm>
        </p:spPr>
        <p:txBody>
          <a:bodyPr/>
          <a:lstStyle>
            <a:lvl1pPr>
              <a:lnSpc>
                <a:spcPts val="3200"/>
              </a:lnSpc>
              <a:spcBef>
                <a:spcPts val="1600"/>
              </a:spcBef>
              <a:defRPr sz="2900"/>
            </a:lvl1pPr>
          </a:lstStyle>
          <a:p>
            <a:r>
              <a:rPr lang="es-ES_tradnl"/>
              <a:t>Clic para editar título</a:t>
            </a:r>
          </a:p>
        </p:txBody>
      </p:sp>
      <p:sp>
        <p:nvSpPr>
          <p:cNvPr id="4099" name="Rectangle 3"/>
          <p:cNvSpPr>
            <a:spLocks noGrp="1" noChangeArrowheads="1"/>
          </p:cNvSpPr>
          <p:nvPr>
            <p:ph type="subTitle" idx="1"/>
          </p:nvPr>
        </p:nvSpPr>
        <p:spPr>
          <a:xfrm>
            <a:off x="2949575" y="1545431"/>
            <a:ext cx="5232400" cy="718145"/>
          </a:xfrm>
        </p:spPr>
        <p:txBody>
          <a:bodyPr/>
          <a:lstStyle>
            <a:lvl1pPr>
              <a:lnSpc>
                <a:spcPts val="2800"/>
              </a:lnSpc>
              <a:spcBef>
                <a:spcPts val="1300"/>
              </a:spcBef>
              <a:defRPr sz="2600"/>
            </a:lvl1pPr>
          </a:lstStyle>
          <a:p>
            <a:r>
              <a:rPr lang="es-ES"/>
              <a:t>Haga clic para modificar el estilo de subtítulo del patrón</a:t>
            </a:r>
          </a:p>
        </p:txBody>
      </p:sp>
      <p:sp>
        <p:nvSpPr>
          <p:cNvPr id="4" name="Rectangle 4"/>
          <p:cNvSpPr>
            <a:spLocks noGrp="1" noChangeArrowheads="1"/>
          </p:cNvSpPr>
          <p:nvPr>
            <p:ph type="dt" sz="half" idx="10"/>
          </p:nvPr>
        </p:nvSpPr>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p:txBody>
          <a:bodyPr/>
          <a:lstStyle>
            <a:lvl1pPr>
              <a:defRPr/>
            </a:lvl1pPr>
          </a:lstStyle>
          <a:p>
            <a:pPr>
              <a:defRPr/>
            </a:pPr>
            <a:fld id="{E584FFB8-C9F9-462A-B730-E4CFA8FA884E}" type="slidenum">
              <a:rPr lang="es-ES_tradnl"/>
              <a:pPr>
                <a:defRPr/>
              </a:pPr>
              <a:t>‹Nº›</a:t>
            </a:fld>
            <a:endParaRPr lang="es-ES_tradnl" dirty="0"/>
          </a:p>
        </p:txBody>
      </p:sp>
    </p:spTree>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6781800" cy="718145"/>
          </a:xfrm>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822365" y="1753791"/>
            <a:ext cx="7940635" cy="178510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8D387C73-043A-4748-91C9-B2893EB5C321}" type="slidenum">
              <a:rPr lang="es-ES_tradnl"/>
              <a:pPr>
                <a:defRPr/>
              </a:pPr>
              <a:t>‹Nº›</a:t>
            </a:fld>
            <a:endParaRPr lang="es-ES_tradnl" dirty="0"/>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326711" y="457200"/>
            <a:ext cx="1436291" cy="2439591"/>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3264140" y="457200"/>
            <a:ext cx="3323987" cy="243959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996290A6-9369-43FF-B5B7-3991A85CFC87}" type="slidenum">
              <a:rPr lang="es-ES_tradnl"/>
              <a:pPr>
                <a:defRPr/>
              </a:pPr>
              <a:t>‹Nº›</a:t>
            </a:fld>
            <a:endParaRPr lang="es-ES_tradnl" dirty="0"/>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6781800" cy="718145"/>
          </a:xfrm>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BE9DCE0B-F969-4F88-B5EE-0C7902C14DCC}" type="slidenum">
              <a:rPr lang="es-ES_tradnl"/>
              <a:pPr>
                <a:defRPr/>
              </a:pPr>
              <a:t>‹Nº›</a:t>
            </a:fld>
            <a:endParaRPr lang="es-ES_tradnl" dirty="0"/>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3305176"/>
            <a:ext cx="7772400" cy="1077218"/>
          </a:xfrm>
        </p:spPr>
        <p:txBody>
          <a:bodyPr/>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180035"/>
            <a:ext cx="7772400" cy="30777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6" name="Rectangle 6"/>
          <p:cNvSpPr>
            <a:spLocks noGrp="1" noChangeArrowheads="1"/>
          </p:cNvSpPr>
          <p:nvPr>
            <p:ph type="sldNum" sz="quarter" idx="12"/>
          </p:nvPr>
        </p:nvSpPr>
        <p:spPr>
          <a:ln/>
        </p:spPr>
        <p:txBody>
          <a:bodyPr/>
          <a:lstStyle>
            <a:lvl1pPr>
              <a:defRPr/>
            </a:lvl1pPr>
          </a:lstStyle>
          <a:p>
            <a:pPr>
              <a:defRPr/>
            </a:pPr>
            <a:fld id="{E0D5F82F-71CB-4684-B38F-8F0E52491C52}" type="slidenum">
              <a:rPr lang="es-ES_tradnl"/>
              <a:pPr>
                <a:defRPr/>
              </a:pPr>
              <a:t>‹Nº›</a:t>
            </a:fld>
            <a:endParaRPr lang="es-ES_tradnl" dirty="0"/>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6781800" cy="71814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68339" y="1753791"/>
            <a:ext cx="3970337" cy="24006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791076" y="1753791"/>
            <a:ext cx="3971925" cy="24006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79BF5585-33BF-4F53-8500-FF058204A71D}" type="slidenum">
              <a:rPr lang="es-ES_tradnl"/>
              <a:pPr>
                <a:defRPr/>
              </a:pPr>
              <a:t>‹Nº›</a:t>
            </a:fld>
            <a:endParaRPr lang="es-ES_tradnl" dirty="0"/>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05978"/>
            <a:ext cx="8229600" cy="359073"/>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151335"/>
            <a:ext cx="4040188" cy="6155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1631156"/>
            <a:ext cx="4040188" cy="2369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6" y="1151335"/>
            <a:ext cx="4041775" cy="6155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1631156"/>
            <a:ext cx="4041775" cy="23698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9" name="Rectangle 6"/>
          <p:cNvSpPr>
            <a:spLocks noGrp="1" noChangeArrowheads="1"/>
          </p:cNvSpPr>
          <p:nvPr>
            <p:ph type="sldNum" sz="quarter" idx="12"/>
          </p:nvPr>
        </p:nvSpPr>
        <p:spPr>
          <a:ln/>
        </p:spPr>
        <p:txBody>
          <a:bodyPr/>
          <a:lstStyle>
            <a:lvl1pPr>
              <a:defRPr/>
            </a:lvl1pPr>
          </a:lstStyle>
          <a:p>
            <a:pPr>
              <a:defRPr/>
            </a:pPr>
            <a:fld id="{2401B3AC-8BD4-4CF1-A303-FE1324814B6B}" type="slidenum">
              <a:rPr lang="es-ES_tradnl"/>
              <a:pPr>
                <a:defRPr/>
              </a:pPr>
              <a:t>‹Nº›</a:t>
            </a:fld>
            <a:endParaRPr lang="es-ES_tradnl" dirty="0"/>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457200"/>
            <a:ext cx="6781800" cy="718145"/>
          </a:xfrm>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5" name="Rectangle 6"/>
          <p:cNvSpPr>
            <a:spLocks noGrp="1" noChangeArrowheads="1"/>
          </p:cNvSpPr>
          <p:nvPr>
            <p:ph type="sldNum" sz="quarter" idx="12"/>
          </p:nvPr>
        </p:nvSpPr>
        <p:spPr>
          <a:ln/>
        </p:spPr>
        <p:txBody>
          <a:bodyPr/>
          <a:lstStyle>
            <a:lvl1pPr>
              <a:defRPr/>
            </a:lvl1pPr>
          </a:lstStyle>
          <a:p>
            <a:pPr>
              <a:defRPr/>
            </a:pPr>
            <a:fld id="{E92741E9-0BA8-4875-821C-D8C1BFD90D64}" type="slidenum">
              <a:rPr lang="es-ES_tradnl"/>
              <a:pPr>
                <a:defRPr/>
              </a:pPr>
              <a:t>‹Nº›</a:t>
            </a:fld>
            <a:endParaRPr lang="es-ES_tradnl" dirty="0"/>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4" name="Rectangle 6"/>
          <p:cNvSpPr>
            <a:spLocks noGrp="1" noChangeArrowheads="1"/>
          </p:cNvSpPr>
          <p:nvPr>
            <p:ph type="sldNum" sz="quarter" idx="12"/>
          </p:nvPr>
        </p:nvSpPr>
        <p:spPr>
          <a:ln/>
        </p:spPr>
        <p:txBody>
          <a:bodyPr/>
          <a:lstStyle>
            <a:lvl1pPr>
              <a:defRPr/>
            </a:lvl1pPr>
          </a:lstStyle>
          <a:p>
            <a:pPr>
              <a:defRPr/>
            </a:pPr>
            <a:fld id="{E0FC1F3E-FB16-41DD-88DD-44E8BD940C75}" type="slidenum">
              <a:rPr lang="es-ES_tradnl"/>
              <a:pPr>
                <a:defRPr/>
              </a:pPr>
              <a:t>‹Nº›</a:t>
            </a:fld>
            <a:endParaRPr lang="es-ES_tradnl" dirty="0"/>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04787"/>
            <a:ext cx="3008313" cy="1077218"/>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04788"/>
            <a:ext cx="5111750" cy="243759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1" y="1076326"/>
            <a:ext cx="3008313" cy="61555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3BD79DBB-A9D8-4BA8-86C7-8AD08E1D176C}" type="slidenum">
              <a:rPr lang="es-ES_tradnl"/>
              <a:pPr>
                <a:defRPr/>
              </a:pPr>
              <a:t>‹Nº›</a:t>
            </a:fld>
            <a:endParaRPr lang="es-ES_tradnl" dirty="0"/>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3600450"/>
            <a:ext cx="5486400" cy="718145"/>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459581"/>
            <a:ext cx="5486400" cy="3077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smtClean="0"/>
          </a:p>
        </p:txBody>
      </p:sp>
      <p:sp>
        <p:nvSpPr>
          <p:cNvPr id="4" name="3 Marcador de texto"/>
          <p:cNvSpPr>
            <a:spLocks noGrp="1"/>
          </p:cNvSpPr>
          <p:nvPr>
            <p:ph type="body" sz="half" idx="2"/>
          </p:nvPr>
        </p:nvSpPr>
        <p:spPr>
          <a:xfrm>
            <a:off x="1792288" y="4025503"/>
            <a:ext cx="5486400" cy="3077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_tradnl"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s-ES_tradnl" dirty="0"/>
          </a:p>
        </p:txBody>
      </p:sp>
      <p:sp>
        <p:nvSpPr>
          <p:cNvPr id="7" name="Rectangle 6"/>
          <p:cNvSpPr>
            <a:spLocks noGrp="1" noChangeArrowheads="1"/>
          </p:cNvSpPr>
          <p:nvPr>
            <p:ph type="sldNum" sz="quarter" idx="12"/>
          </p:nvPr>
        </p:nvSpPr>
        <p:spPr>
          <a:ln/>
        </p:spPr>
        <p:txBody>
          <a:bodyPr/>
          <a:lstStyle>
            <a:lvl1pPr>
              <a:defRPr/>
            </a:lvl1pPr>
          </a:lstStyle>
          <a:p>
            <a:pPr>
              <a:defRPr/>
            </a:pPr>
            <a:fld id="{9C78E2A7-FF2F-4824-BCF0-AA4B553EA13D}" type="slidenum">
              <a:rPr lang="es-ES_tradnl"/>
              <a:pPr>
                <a:defRPr/>
              </a:pPr>
              <a:t>‹Nº›</a:t>
            </a:fld>
            <a:endParaRPr lang="es-ES_tradnl" dirty="0"/>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457200"/>
            <a:ext cx="6781800" cy="35877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s-ES_tradnl" smtClean="0"/>
              <a:t>Clic para editar título</a:t>
            </a:r>
          </a:p>
        </p:txBody>
      </p:sp>
      <p:sp>
        <p:nvSpPr>
          <p:cNvPr id="6147" name="Rectangle 3"/>
          <p:cNvSpPr>
            <a:spLocks noGrp="1" noChangeArrowheads="1"/>
          </p:cNvSpPr>
          <p:nvPr>
            <p:ph type="body" idx="1"/>
          </p:nvPr>
        </p:nvSpPr>
        <p:spPr bwMode="auto">
          <a:xfrm>
            <a:off x="668338" y="1754188"/>
            <a:ext cx="8094662" cy="1784350"/>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u="none" baseline="0"/>
            </a:lvl1pPr>
          </a:lstStyle>
          <a:p>
            <a:pPr>
              <a:defRPr/>
            </a:pPr>
            <a:endParaRPr lang="es-ES_tradnl" dirty="0"/>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u="none" baseline="0"/>
            </a:lvl1pPr>
          </a:lstStyle>
          <a:p>
            <a:pPr>
              <a:defRPr/>
            </a:pPr>
            <a:endParaRPr lang="es-ES_tradnl" dirty="0"/>
          </a:p>
        </p:txBody>
      </p:sp>
      <p:sp>
        <p:nvSpPr>
          <p:cNvPr id="1030" name="Rectangle 6"/>
          <p:cNvSpPr>
            <a:spLocks noGrp="1" noChangeArrowheads="1"/>
          </p:cNvSpPr>
          <p:nvPr>
            <p:ph type="sldNum" sz="quarter" idx="4"/>
          </p:nvPr>
        </p:nvSpPr>
        <p:spPr bwMode="auto">
          <a:xfrm>
            <a:off x="7085013" y="4960938"/>
            <a:ext cx="1905000" cy="122237"/>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eaLnBrk="0" hangingPunct="0">
              <a:defRPr sz="800" u="none" baseline="0">
                <a:latin typeface="+mn-lt"/>
              </a:defRPr>
            </a:lvl1pPr>
          </a:lstStyle>
          <a:p>
            <a:pPr>
              <a:defRPr/>
            </a:pPr>
            <a:fld id="{9774BF1E-DFBC-4F15-8F95-0D589D3D6282}" type="slidenum">
              <a:rPr lang="es-ES_tradnl"/>
              <a:pPr>
                <a:defRPr/>
              </a:pPr>
              <a:t>‹Nº›</a:t>
            </a:fld>
            <a:endParaRPr lang="es-ES_tradnl" dirty="0"/>
          </a:p>
        </p:txBody>
      </p:sp>
    </p:spTree>
  </p:cSld>
  <p:clrMap bg1="lt1" tx1="dk1" bg2="lt2" tx2="dk2" accent1="accent1" accent2="accent2" accent3="accent3" accent4="accent4" accent5="accent5" accent6="accent6" hlink="hlink" folHlink="folHlink"/>
  <p:sldLayoutIdLst>
    <p:sldLayoutId id="2147483971"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spd="med">
    <p:fade/>
  </p:transition>
  <p:hf hdr="0" ftr="0" dt="0"/>
  <p:txStyles>
    <p:titleStyle>
      <a:lvl1pPr algn="l" rtl="0" eaLnBrk="0" fontAlgn="base" hangingPunct="0">
        <a:lnSpc>
          <a:spcPts val="2800"/>
        </a:lnSpc>
        <a:spcBef>
          <a:spcPct val="0"/>
        </a:spcBef>
        <a:spcAft>
          <a:spcPct val="0"/>
        </a:spcAft>
        <a:defRPr sz="2600" b="1">
          <a:solidFill>
            <a:schemeClr val="tx2"/>
          </a:solidFill>
          <a:latin typeface="+mj-lt"/>
          <a:ea typeface="+mj-ea"/>
          <a:cs typeface="+mj-cs"/>
        </a:defRPr>
      </a:lvl1pPr>
      <a:lvl2pPr algn="l" rtl="0" eaLnBrk="0" fontAlgn="base" hangingPunct="0">
        <a:lnSpc>
          <a:spcPts val="2800"/>
        </a:lnSpc>
        <a:spcBef>
          <a:spcPct val="0"/>
        </a:spcBef>
        <a:spcAft>
          <a:spcPct val="0"/>
        </a:spcAft>
        <a:defRPr sz="2600" b="1">
          <a:solidFill>
            <a:schemeClr val="tx2"/>
          </a:solidFill>
          <a:latin typeface="Arial" charset="0"/>
        </a:defRPr>
      </a:lvl2pPr>
      <a:lvl3pPr algn="l" rtl="0" eaLnBrk="0" fontAlgn="base" hangingPunct="0">
        <a:lnSpc>
          <a:spcPts val="2800"/>
        </a:lnSpc>
        <a:spcBef>
          <a:spcPct val="0"/>
        </a:spcBef>
        <a:spcAft>
          <a:spcPct val="0"/>
        </a:spcAft>
        <a:defRPr sz="2600" b="1">
          <a:solidFill>
            <a:schemeClr val="tx2"/>
          </a:solidFill>
          <a:latin typeface="Arial" charset="0"/>
        </a:defRPr>
      </a:lvl3pPr>
      <a:lvl4pPr algn="l" rtl="0" eaLnBrk="0" fontAlgn="base" hangingPunct="0">
        <a:lnSpc>
          <a:spcPts val="2800"/>
        </a:lnSpc>
        <a:spcBef>
          <a:spcPct val="0"/>
        </a:spcBef>
        <a:spcAft>
          <a:spcPct val="0"/>
        </a:spcAft>
        <a:defRPr sz="2600" b="1">
          <a:solidFill>
            <a:schemeClr val="tx2"/>
          </a:solidFill>
          <a:latin typeface="Arial" charset="0"/>
        </a:defRPr>
      </a:lvl4pPr>
      <a:lvl5pPr algn="l" rtl="0" eaLnBrk="0" fontAlgn="base" hangingPunct="0">
        <a:lnSpc>
          <a:spcPts val="2800"/>
        </a:lnSpc>
        <a:spcBef>
          <a:spcPct val="0"/>
        </a:spcBef>
        <a:spcAft>
          <a:spcPct val="0"/>
        </a:spcAft>
        <a:defRPr sz="2600" b="1">
          <a:solidFill>
            <a:schemeClr val="tx2"/>
          </a:solidFill>
          <a:latin typeface="Arial" charset="0"/>
        </a:defRPr>
      </a:lvl5pPr>
      <a:lvl6pPr marL="457200" algn="l" rtl="0" eaLnBrk="0" fontAlgn="base" hangingPunct="0">
        <a:lnSpc>
          <a:spcPts val="2800"/>
        </a:lnSpc>
        <a:spcBef>
          <a:spcPct val="0"/>
        </a:spcBef>
        <a:spcAft>
          <a:spcPct val="0"/>
        </a:spcAft>
        <a:defRPr sz="2600" b="1">
          <a:solidFill>
            <a:schemeClr val="tx2"/>
          </a:solidFill>
          <a:latin typeface="Arial" charset="0"/>
        </a:defRPr>
      </a:lvl6pPr>
      <a:lvl7pPr marL="914400" algn="l" rtl="0" eaLnBrk="0" fontAlgn="base" hangingPunct="0">
        <a:lnSpc>
          <a:spcPts val="2800"/>
        </a:lnSpc>
        <a:spcBef>
          <a:spcPct val="0"/>
        </a:spcBef>
        <a:spcAft>
          <a:spcPct val="0"/>
        </a:spcAft>
        <a:defRPr sz="2600" b="1">
          <a:solidFill>
            <a:schemeClr val="tx2"/>
          </a:solidFill>
          <a:latin typeface="Arial" charset="0"/>
        </a:defRPr>
      </a:lvl7pPr>
      <a:lvl8pPr marL="1371600" algn="l" rtl="0" eaLnBrk="0" fontAlgn="base" hangingPunct="0">
        <a:lnSpc>
          <a:spcPts val="2800"/>
        </a:lnSpc>
        <a:spcBef>
          <a:spcPct val="0"/>
        </a:spcBef>
        <a:spcAft>
          <a:spcPct val="0"/>
        </a:spcAft>
        <a:defRPr sz="2600" b="1">
          <a:solidFill>
            <a:schemeClr val="tx2"/>
          </a:solidFill>
          <a:latin typeface="Arial" charset="0"/>
        </a:defRPr>
      </a:lvl8pPr>
      <a:lvl9pPr marL="1828800" algn="l" rtl="0" eaLnBrk="0" fontAlgn="base" hangingPunct="0">
        <a:lnSpc>
          <a:spcPts val="2800"/>
        </a:lnSpc>
        <a:spcBef>
          <a:spcPct val="0"/>
        </a:spcBef>
        <a:spcAft>
          <a:spcPct val="0"/>
        </a:spcAft>
        <a:defRPr sz="2600" b="1">
          <a:solidFill>
            <a:schemeClr val="tx2"/>
          </a:solidFill>
          <a:latin typeface="Arial" charset="0"/>
        </a:defRPr>
      </a:lvl9pPr>
    </p:titleStyle>
    <p:bodyStyle>
      <a:lvl1pPr marL="342900" indent="-342900" algn="l" rtl="0" eaLnBrk="0" fontAlgn="base" hangingPunct="0">
        <a:lnSpc>
          <a:spcPts val="2400"/>
        </a:lnSpc>
        <a:spcBef>
          <a:spcPct val="20000"/>
        </a:spcBef>
        <a:spcAft>
          <a:spcPct val="0"/>
        </a:spcAft>
        <a:buChar char="•"/>
        <a:defRPr sz="2200" b="1">
          <a:solidFill>
            <a:schemeClr val="tx1"/>
          </a:solidFill>
          <a:latin typeface="+mn-lt"/>
          <a:ea typeface="+mn-ea"/>
          <a:cs typeface="+mn-cs"/>
        </a:defRPr>
      </a:lvl1pPr>
      <a:lvl2pPr marL="473075" indent="-282575" algn="l" rtl="0" eaLnBrk="0" fontAlgn="base" hangingPunct="0">
        <a:lnSpc>
          <a:spcPts val="2400"/>
        </a:lnSpc>
        <a:spcBef>
          <a:spcPct val="20000"/>
        </a:spcBef>
        <a:spcAft>
          <a:spcPct val="0"/>
        </a:spcAft>
        <a:buClr>
          <a:schemeClr val="accent2"/>
        </a:buClr>
        <a:buFont typeface="Wingdings" pitchFamily="2" charset="2"/>
        <a:buChar char="l"/>
        <a:defRPr sz="2000" b="1">
          <a:solidFill>
            <a:schemeClr val="tx1"/>
          </a:solidFill>
          <a:latin typeface="+mn-lt"/>
        </a:defRPr>
      </a:lvl2pPr>
      <a:lvl3pPr marL="858838" indent="-195263" algn="l" rtl="0" eaLnBrk="0" fontAlgn="base" hangingPunct="0">
        <a:lnSpc>
          <a:spcPts val="2400"/>
        </a:lnSpc>
        <a:spcBef>
          <a:spcPct val="20000"/>
        </a:spcBef>
        <a:spcAft>
          <a:spcPct val="0"/>
        </a:spcAft>
        <a:buClr>
          <a:schemeClr val="hlink"/>
        </a:buClr>
        <a:buSzPct val="80000"/>
        <a:buFont typeface="Wingdings" pitchFamily="2" charset="2"/>
        <a:buChar char="l"/>
        <a:defRPr sz="2000" b="1">
          <a:solidFill>
            <a:schemeClr val="tx1"/>
          </a:solidFill>
          <a:latin typeface="+mn-lt"/>
        </a:defRPr>
      </a:lvl3pPr>
      <a:lvl4pPr marL="1231900" indent="-182563" algn="l" rtl="0" eaLnBrk="0" fontAlgn="base" hangingPunct="0">
        <a:lnSpc>
          <a:spcPts val="2400"/>
        </a:lnSpc>
        <a:spcBef>
          <a:spcPct val="20000"/>
        </a:spcBef>
        <a:spcAft>
          <a:spcPct val="0"/>
        </a:spcAft>
        <a:buClr>
          <a:schemeClr val="tx1"/>
        </a:buClr>
        <a:buSzPct val="70000"/>
        <a:buFont typeface="Wingdings" pitchFamily="2" charset="2"/>
        <a:buChar char="l"/>
        <a:defRPr sz="2000" b="1" i="1">
          <a:solidFill>
            <a:schemeClr val="tx1"/>
          </a:solidFill>
          <a:latin typeface="+mn-lt"/>
        </a:defRPr>
      </a:lvl4pPr>
      <a:lvl5pPr marL="1616075" indent="-93663" algn="l" rtl="0" eaLnBrk="0" fontAlgn="base" hangingPunct="0">
        <a:lnSpc>
          <a:spcPts val="2400"/>
        </a:lnSpc>
        <a:spcBef>
          <a:spcPct val="20000"/>
        </a:spcBef>
        <a:spcAft>
          <a:spcPct val="0"/>
        </a:spcAft>
        <a:buClr>
          <a:schemeClr val="accent2"/>
        </a:buClr>
        <a:buSzPct val="80000"/>
        <a:buFont typeface="Wingdings" pitchFamily="2" charset="2"/>
        <a:buChar char=""/>
        <a:defRPr sz="2000" b="1" i="1">
          <a:solidFill>
            <a:schemeClr val="tx1"/>
          </a:solidFill>
          <a:latin typeface="+mn-lt"/>
        </a:defRPr>
      </a:lvl5pPr>
      <a:lvl6pPr marL="2073275" indent="-93663" algn="l" rtl="0" eaLnBrk="0" fontAlgn="base" hangingPunct="0">
        <a:lnSpc>
          <a:spcPts val="2400"/>
        </a:lnSpc>
        <a:spcBef>
          <a:spcPct val="20000"/>
        </a:spcBef>
        <a:spcAft>
          <a:spcPct val="0"/>
        </a:spcAft>
        <a:buClr>
          <a:schemeClr val="accent2"/>
        </a:buClr>
        <a:buSzPct val="80000"/>
        <a:buFont typeface="Wingdings" pitchFamily="2" charset="2"/>
        <a:buChar char=""/>
        <a:defRPr sz="2000" b="1" i="1">
          <a:solidFill>
            <a:schemeClr val="tx1"/>
          </a:solidFill>
          <a:latin typeface="+mn-lt"/>
        </a:defRPr>
      </a:lvl6pPr>
      <a:lvl7pPr marL="2530475" indent="-93663" algn="l" rtl="0" eaLnBrk="0" fontAlgn="base" hangingPunct="0">
        <a:lnSpc>
          <a:spcPts val="2400"/>
        </a:lnSpc>
        <a:spcBef>
          <a:spcPct val="20000"/>
        </a:spcBef>
        <a:spcAft>
          <a:spcPct val="0"/>
        </a:spcAft>
        <a:buClr>
          <a:schemeClr val="accent2"/>
        </a:buClr>
        <a:buSzPct val="80000"/>
        <a:buFont typeface="Wingdings" pitchFamily="2" charset="2"/>
        <a:buChar char=""/>
        <a:defRPr sz="2000" b="1" i="1">
          <a:solidFill>
            <a:schemeClr val="tx1"/>
          </a:solidFill>
          <a:latin typeface="+mn-lt"/>
        </a:defRPr>
      </a:lvl7pPr>
      <a:lvl8pPr marL="2987675" indent="-93663" algn="l" rtl="0" eaLnBrk="0" fontAlgn="base" hangingPunct="0">
        <a:lnSpc>
          <a:spcPts val="2400"/>
        </a:lnSpc>
        <a:spcBef>
          <a:spcPct val="20000"/>
        </a:spcBef>
        <a:spcAft>
          <a:spcPct val="0"/>
        </a:spcAft>
        <a:buClr>
          <a:schemeClr val="accent2"/>
        </a:buClr>
        <a:buSzPct val="80000"/>
        <a:buFont typeface="Wingdings" pitchFamily="2" charset="2"/>
        <a:buChar char=""/>
        <a:defRPr sz="2000" b="1" i="1">
          <a:solidFill>
            <a:schemeClr val="tx1"/>
          </a:solidFill>
          <a:latin typeface="+mn-lt"/>
        </a:defRPr>
      </a:lvl8pPr>
      <a:lvl9pPr marL="3444875" indent="-93663" algn="l" rtl="0" eaLnBrk="0" fontAlgn="base" hangingPunct="0">
        <a:lnSpc>
          <a:spcPts val="2400"/>
        </a:lnSpc>
        <a:spcBef>
          <a:spcPct val="20000"/>
        </a:spcBef>
        <a:spcAft>
          <a:spcPct val="0"/>
        </a:spcAft>
        <a:buClr>
          <a:schemeClr val="accent2"/>
        </a:buClr>
        <a:buSzPct val="80000"/>
        <a:buFont typeface="Wingdings" pitchFamily="2" charset="2"/>
        <a:buChar char=""/>
        <a:defRPr sz="2000" b="1" i="1">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images.google.es/imgres?imgurl=http://www.motorspain.com/wp-content/uploads/2007/10/bmw-hydrogen.jpg&amp;imgrefurl=http://www.motorspain.com/15-10-2007/marcas/bmw/davis-guggenheim-conduce-un-bmw-de-hidrogeno-tras-rodar-el-documental-una-verdad-incomoda&amp;usg=__KtMnMMG58g8p7LSjtexcC7Vj8cs=&amp;h=286&amp;w=480&amp;sz=52&amp;hl=es&amp;start=2&amp;tbnid=NXagrSG6qhMfcM:&amp;tbnh=77&amp;tbnw=129&amp;prev=/images?q=bmw+de+hidrogeno&amp;gbv=2&amp;hl=es&amp;sa=G"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Hoja_de_c_lculo_de_Microsoft_Office_Excel_97-20031.xls"/></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8 Imagen" descr="INTRO.png"/>
          <p:cNvPicPr>
            <a:picLocks noChangeAspect="1"/>
          </p:cNvPicPr>
          <p:nvPr/>
        </p:nvPicPr>
        <p:blipFill>
          <a:blip r:embed="rId3"/>
          <a:srcRect/>
          <a:stretch>
            <a:fillRect/>
          </a:stretch>
        </p:blipFill>
        <p:spPr bwMode="auto">
          <a:xfrm>
            <a:off x="0" y="0"/>
            <a:ext cx="9144000" cy="5143500"/>
          </a:xfrm>
          <a:prstGeom prst="rect">
            <a:avLst/>
          </a:prstGeom>
          <a:noFill/>
          <a:ln w="9525">
            <a:noFill/>
            <a:miter lim="800000"/>
            <a:headEnd/>
            <a:tailEnd/>
          </a:ln>
        </p:spPr>
      </p:pic>
      <p:sp>
        <p:nvSpPr>
          <p:cNvPr id="11" name="Rectangle 5"/>
          <p:cNvSpPr>
            <a:spLocks noChangeArrowheads="1"/>
          </p:cNvSpPr>
          <p:nvPr/>
        </p:nvSpPr>
        <p:spPr bwMode="auto">
          <a:xfrm>
            <a:off x="3859481" y="309162"/>
            <a:ext cx="4901962" cy="2051844"/>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algn="r" eaLnBrk="0" hangingPunct="0">
              <a:lnSpc>
                <a:spcPts val="4000"/>
              </a:lnSpc>
              <a:defRPr/>
            </a:pPr>
            <a:r>
              <a:rPr lang="ca-ES" sz="4000" b="1" u="none" dirty="0" smtClean="0">
                <a:latin typeface="Arial" charset="0"/>
              </a:rPr>
              <a:t>El sector energètic: </a:t>
            </a:r>
            <a:r>
              <a:rPr lang="ca-ES" sz="4400" b="1" u="none" dirty="0" smtClean="0">
                <a:latin typeface="Arial" charset="0"/>
              </a:rPr>
              <a:t>Principals reptes i noves oportunitats</a:t>
            </a:r>
            <a:endParaRPr lang="es-ES_tradnl" sz="4400" b="1" u="none" dirty="0" smtClean="0">
              <a:latin typeface="Arial" charset="0"/>
            </a:endParaRPr>
          </a:p>
          <a:p>
            <a:pPr algn="r" eaLnBrk="0" hangingPunct="0">
              <a:lnSpc>
                <a:spcPts val="4000"/>
              </a:lnSpc>
              <a:defRPr/>
            </a:pPr>
            <a:endParaRPr lang="es-ES_tradnl" sz="4000" u="none" baseline="0" dirty="0">
              <a:latin typeface="Arial" charset="0"/>
            </a:endParaRPr>
          </a:p>
        </p:txBody>
      </p:sp>
      <p:sp>
        <p:nvSpPr>
          <p:cNvPr id="8197" name="Rectangle 5"/>
          <p:cNvSpPr>
            <a:spLocks noChangeArrowheads="1"/>
          </p:cNvSpPr>
          <p:nvPr/>
        </p:nvSpPr>
        <p:spPr bwMode="auto">
          <a:xfrm>
            <a:off x="4441825" y="2601913"/>
            <a:ext cx="4295775" cy="719137"/>
          </a:xfrm>
          <a:prstGeom prst="rect">
            <a:avLst/>
          </a:prstGeom>
          <a:noFill/>
          <a:ln w="9525">
            <a:noFill/>
            <a:miter lim="800000"/>
            <a:headEnd/>
            <a:tailEnd/>
          </a:ln>
        </p:spPr>
        <p:txBody>
          <a:bodyPr lIns="0" tIns="0" rIns="0" bIns="0">
            <a:spAutoFit/>
          </a:bodyPr>
          <a:lstStyle/>
          <a:p>
            <a:pPr algn="r" eaLnBrk="0" hangingPunct="0">
              <a:lnSpc>
                <a:spcPts val="1800"/>
              </a:lnSpc>
            </a:pPr>
            <a:r>
              <a:rPr lang="es-ES_tradnl" sz="1600" b="1" u="none" baseline="0" dirty="0" smtClean="0">
                <a:latin typeface="Arial" pitchFamily="34" charset="0"/>
              </a:rPr>
              <a:t>Juan </a:t>
            </a:r>
            <a:r>
              <a:rPr lang="es-ES_tradnl" sz="1600" b="1" u="none" baseline="0" dirty="0">
                <a:latin typeface="Arial" pitchFamily="34" charset="0"/>
              </a:rPr>
              <a:t>Puertas Agudo</a:t>
            </a:r>
          </a:p>
          <a:p>
            <a:pPr algn="r" eaLnBrk="0" hangingPunct="0">
              <a:lnSpc>
                <a:spcPts val="2000"/>
              </a:lnSpc>
            </a:pPr>
            <a:r>
              <a:rPr lang="es-ES_tradnl" sz="1200" b="1" u="none" baseline="0" dirty="0">
                <a:latin typeface="Arial" pitchFamily="34" charset="0"/>
              </a:rPr>
              <a:t>Director </a:t>
            </a:r>
            <a:r>
              <a:rPr lang="es-ES_tradnl" sz="1200" b="1" u="none" baseline="0" dirty="0" smtClean="0">
                <a:latin typeface="Arial" pitchFamily="34" charset="0"/>
              </a:rPr>
              <a:t>d’Enginyeria i Tecnologia </a:t>
            </a:r>
            <a:endParaRPr lang="es-ES_tradnl" sz="1200" b="1" u="none" baseline="0" dirty="0">
              <a:latin typeface="Arial" pitchFamily="34" charset="0"/>
            </a:endParaRPr>
          </a:p>
          <a:p>
            <a:pPr algn="r" eaLnBrk="0" hangingPunct="0">
              <a:lnSpc>
                <a:spcPts val="1800"/>
              </a:lnSpc>
            </a:pPr>
            <a:r>
              <a:rPr lang="es-ES_tradnl" sz="1600" b="1" u="none" baseline="0" dirty="0">
                <a:latin typeface="Arial" pitchFamily="34" charset="0"/>
              </a:rPr>
              <a:t>Gas Natural, </a:t>
            </a:r>
            <a:r>
              <a:rPr lang="es-ES_tradnl" sz="1200" b="1" u="none" baseline="0" dirty="0">
                <a:latin typeface="Arial" pitchFamily="34" charset="0"/>
              </a:rPr>
              <a:t>SDG S.A</a:t>
            </a:r>
            <a:r>
              <a:rPr lang="es-ES_tradnl" sz="1600" b="1" u="none" baseline="0" dirty="0">
                <a:latin typeface="Arial" pitchFamily="34" charset="0"/>
              </a:rPr>
              <a:t>.</a:t>
            </a:r>
          </a:p>
        </p:txBody>
      </p:sp>
      <p:sp>
        <p:nvSpPr>
          <p:cNvPr id="8198" name="Rectangle 5"/>
          <p:cNvSpPr>
            <a:spLocks noChangeArrowheads="1"/>
          </p:cNvSpPr>
          <p:nvPr/>
        </p:nvSpPr>
        <p:spPr bwMode="auto">
          <a:xfrm>
            <a:off x="4595813" y="3629025"/>
            <a:ext cx="4129087" cy="500137"/>
          </a:xfrm>
          <a:prstGeom prst="rect">
            <a:avLst/>
          </a:prstGeom>
          <a:noFill/>
          <a:ln w="9525">
            <a:noFill/>
            <a:miter lim="800000"/>
            <a:headEnd/>
            <a:tailEnd/>
          </a:ln>
        </p:spPr>
        <p:txBody>
          <a:bodyPr wrap="square" lIns="0" tIns="0" rIns="0" bIns="0">
            <a:spAutoFit/>
          </a:bodyPr>
          <a:lstStyle/>
          <a:p>
            <a:pPr algn="r" eaLnBrk="0" hangingPunct="0">
              <a:lnSpc>
                <a:spcPts val="3900"/>
              </a:lnSpc>
            </a:pPr>
            <a:r>
              <a:rPr lang="es-ES_tradnl" sz="1200" b="1" u="none" baseline="0" dirty="0" err="1" smtClean="0">
                <a:solidFill>
                  <a:srgbClr val="C00000"/>
                </a:solidFill>
                <a:latin typeface="Arial" pitchFamily="34" charset="0"/>
              </a:rPr>
              <a:t>Col.legi</a:t>
            </a:r>
            <a:r>
              <a:rPr lang="es-ES_tradnl" sz="1200" b="1" u="none" baseline="0" dirty="0" smtClean="0">
                <a:solidFill>
                  <a:srgbClr val="C00000"/>
                </a:solidFill>
                <a:latin typeface="Arial" pitchFamily="34" charset="0"/>
              </a:rPr>
              <a:t> </a:t>
            </a:r>
            <a:r>
              <a:rPr lang="es-ES_tradnl" sz="1200" b="1" u="none" baseline="0" dirty="0" err="1" smtClean="0">
                <a:solidFill>
                  <a:srgbClr val="C00000"/>
                </a:solidFill>
                <a:latin typeface="Arial" pitchFamily="34" charset="0"/>
              </a:rPr>
              <a:t>d’Enginyers</a:t>
            </a:r>
            <a:r>
              <a:rPr lang="es-ES_tradnl" sz="1200" b="1" u="none" baseline="0" dirty="0" smtClean="0">
                <a:solidFill>
                  <a:srgbClr val="C00000"/>
                </a:solidFill>
                <a:latin typeface="Arial" pitchFamily="34" charset="0"/>
              </a:rPr>
              <a:t>, 14 de gener de 2009</a:t>
            </a:r>
            <a:endParaRPr lang="es-ES_tradnl" sz="1200" b="1" u="none" baseline="0" dirty="0">
              <a:solidFill>
                <a:srgbClr val="C00000"/>
              </a:solidFill>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6" name="Rectangle 1026"/>
          <p:cNvSpPr>
            <a:spLocks noGrp="1" noChangeArrowheads="1"/>
          </p:cNvSpPr>
          <p:nvPr>
            <p:ph type="title"/>
          </p:nvPr>
        </p:nvSpPr>
        <p:spPr>
          <a:xfrm>
            <a:off x="355600" y="269875"/>
            <a:ext cx="6781800" cy="358775"/>
          </a:xfrm>
        </p:spPr>
        <p:txBody>
          <a:bodyPr/>
          <a:lstStyle/>
          <a:p>
            <a:r>
              <a:rPr lang="es-ES" sz="2400" dirty="0" smtClean="0">
                <a:solidFill>
                  <a:schemeClr val="bg1"/>
                </a:solidFill>
              </a:rPr>
              <a:t>Eficiencia energética </a:t>
            </a:r>
          </a:p>
        </p:txBody>
      </p:sp>
      <p:sp>
        <p:nvSpPr>
          <p:cNvPr id="25603" name="Rectangle 3"/>
          <p:cNvSpPr>
            <a:spLocks noChangeArrowheads="1"/>
          </p:cNvSpPr>
          <p:nvPr/>
        </p:nvSpPr>
        <p:spPr bwMode="auto">
          <a:xfrm>
            <a:off x="247650" y="790574"/>
            <a:ext cx="8048625" cy="36266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1"/>
              </a:solidFill>
              <a:effectLst/>
              <a:latin typeface="Arial" pitchFamily="34" charset="0"/>
            </a:endParaRP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El Grupo GN tiene como objetivo permanente mejorar la eficiencia energética de sus operaciones para lo cual los somete de forma periódica  a un exhaustivo análisis de eficiencia. </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Las principales fuentes de consumo energético del Grupo son: Las actividades de exploración (inyección y extracción de gas natural), el sistema de transporte y distribución de gas, la generación eléctrica y el consumo de gas y electricidad en centros de trabajo. </a:t>
            </a:r>
          </a:p>
          <a:p>
            <a:pPr marL="473075" lvl="1" indent="-282575" algn="just" eaLnBrk="0" hangingPunct="0">
              <a:lnSpc>
                <a:spcPts val="2000"/>
              </a:lnSpc>
              <a:spcBef>
                <a:spcPct val="20000"/>
              </a:spcBef>
              <a:buClr>
                <a:schemeClr val="accent2"/>
              </a:buClr>
              <a:buFont typeface="Wingdings" pitchFamily="2" charset="2"/>
              <a:buChar char="l"/>
              <a:defRPr/>
            </a:pPr>
            <a:r>
              <a:rPr lang="es-ES" sz="1600" b="1" u="none" baseline="0" dirty="0" smtClean="0">
                <a:latin typeface="+mn-lt"/>
              </a:rPr>
              <a:t>El rendimiento global en generación eléctrica es del 56,28% y el rendimiento global en operación de las redes de transporte y distribución es del 99,87%.</a:t>
            </a:r>
          </a:p>
          <a:p>
            <a:pPr marL="473075" lvl="1" indent="-282575" algn="just" eaLnBrk="0" hangingPunct="0">
              <a:lnSpc>
                <a:spcPts val="2000"/>
              </a:lnSpc>
              <a:spcBef>
                <a:spcPct val="20000"/>
              </a:spcBef>
              <a:buClr>
                <a:schemeClr val="accent2"/>
              </a:buClr>
              <a:buFont typeface="Wingdings" pitchFamily="2" charset="2"/>
              <a:buChar char="l"/>
              <a:defRPr/>
            </a:pPr>
            <a:r>
              <a:rPr lang="es-ES" sz="1600" b="1" u="none" baseline="0" dirty="0" smtClean="0">
                <a:latin typeface="+mn-lt"/>
              </a:rPr>
              <a:t>Las emisiones de </a:t>
            </a:r>
            <a:r>
              <a:rPr lang="es-ES" sz="1600" b="1" u="none" baseline="0" dirty="0" err="1" smtClean="0">
                <a:latin typeface="+mn-lt"/>
              </a:rPr>
              <a:t>NO</a:t>
            </a:r>
            <a:r>
              <a:rPr lang="es-ES" sz="1600" b="1" u="none" dirty="0" err="1" smtClean="0">
                <a:latin typeface="+mn-lt"/>
              </a:rPr>
              <a:t>x</a:t>
            </a:r>
            <a:r>
              <a:rPr lang="es-ES" sz="1600" b="1" u="none" baseline="0" dirty="0" smtClean="0">
                <a:latin typeface="+mn-lt"/>
              </a:rPr>
              <a:t> y CO se deben fundamentalmente al proceso de generación eléctrica y se mantiene un ratio por </a:t>
            </a:r>
            <a:r>
              <a:rPr lang="es-ES" sz="1600" b="1" u="none" baseline="0" dirty="0" err="1" smtClean="0">
                <a:latin typeface="+mn-lt"/>
              </a:rPr>
              <a:t>GJ</a:t>
            </a:r>
            <a:r>
              <a:rPr lang="es-ES" sz="1600" b="1" u="none" dirty="0" err="1" smtClean="0">
                <a:latin typeface="+mn-lt"/>
              </a:rPr>
              <a:t>e</a:t>
            </a:r>
            <a:r>
              <a:rPr lang="es-ES" sz="1600" b="1" u="none" baseline="0" dirty="0" smtClean="0">
                <a:latin typeface="+mn-lt"/>
              </a:rPr>
              <a:t> generado de, tan sólo, 38,99 g de </a:t>
            </a:r>
            <a:r>
              <a:rPr lang="es-ES" sz="1600" b="1" u="none" baseline="0" dirty="0" err="1" smtClean="0">
                <a:latin typeface="+mn-lt"/>
              </a:rPr>
              <a:t>NO</a:t>
            </a:r>
            <a:r>
              <a:rPr lang="es-ES" sz="1600" b="1" u="none" dirty="0" err="1" smtClean="0">
                <a:latin typeface="+mn-lt"/>
              </a:rPr>
              <a:t>x</a:t>
            </a:r>
            <a:r>
              <a:rPr lang="es-ES" sz="1600" b="1" u="none" baseline="0" dirty="0" smtClean="0">
                <a:latin typeface="+mn-lt"/>
              </a:rPr>
              <a:t> y de 2,28 g de CO.</a:t>
            </a:r>
            <a:endParaRPr lang="es-ES_tradnl" sz="1600" b="1" u="none" baseline="0" dirty="0" smtClean="0">
              <a:latin typeface="+mn-lt"/>
            </a:endParaRPr>
          </a:p>
        </p:txBody>
      </p:sp>
    </p:spTree>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 name="Rectangle 6"/>
          <p:cNvSpPr>
            <a:spLocks noChangeArrowheads="1"/>
          </p:cNvSpPr>
          <p:nvPr/>
        </p:nvSpPr>
        <p:spPr bwMode="auto">
          <a:xfrm>
            <a:off x="323849" y="1204466"/>
            <a:ext cx="7734301" cy="1919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73075" marR="0" lvl="1" indent="-282575" algn="just" defTabSz="914400" eaLnBrk="0" latinLnBrk="0" hangingPunct="0">
              <a:lnSpc>
                <a:spcPts val="2000"/>
              </a:lnSpc>
              <a:spcBef>
                <a:spcPct val="20000"/>
              </a:spcBef>
              <a:buClr>
                <a:schemeClr val="accent2"/>
              </a:buClr>
              <a:buSzTx/>
              <a:buFont typeface="Wingdings" pitchFamily="2" charset="2"/>
              <a:buChar char="l"/>
              <a:tabLst/>
              <a:defRPr/>
            </a:pPr>
            <a:r>
              <a:rPr lang="es-ES" sz="1600" b="1" u="none" baseline="0" dirty="0" smtClean="0">
                <a:latin typeface="+mn-lt"/>
              </a:rPr>
              <a:t>El Grupo conserva actualmente el mismo ratio de consumo de agua de proceso por unidad de generación eléctrica que en 2003. Cabe destacar que, en Puerto Rico, la planta de ciclo combinado genera agua potable, que revierte al exterior como agua sanitaria. </a:t>
            </a:r>
          </a:p>
          <a:p>
            <a:pPr marL="473075" marR="0" lvl="1" indent="-282575" algn="just" defTabSz="914400" eaLnBrk="0" latinLnBrk="0" hangingPunct="0">
              <a:lnSpc>
                <a:spcPts val="2000"/>
              </a:lnSpc>
              <a:spcBef>
                <a:spcPct val="20000"/>
              </a:spcBef>
              <a:buClr>
                <a:schemeClr val="accent2"/>
              </a:buClr>
              <a:buSzTx/>
              <a:buFont typeface="Wingdings" pitchFamily="2" charset="2"/>
              <a:buChar char="l"/>
              <a:tabLst/>
              <a:defRPr/>
            </a:pPr>
            <a:r>
              <a:rPr lang="es-ES" sz="1600" b="1" u="none" baseline="0" dirty="0" smtClean="0">
                <a:latin typeface="+mn-lt"/>
              </a:rPr>
              <a:t>Adicionalmente, en los próximos meses se va a poner en funcionamiento la primera planta de ciclo combinado refrigerada con agua procedente de una EDAR.</a:t>
            </a:r>
          </a:p>
        </p:txBody>
      </p:sp>
      <p:sp>
        <p:nvSpPr>
          <p:cNvPr id="19" name="18 Rectángulo"/>
          <p:cNvSpPr/>
          <p:nvPr/>
        </p:nvSpPr>
        <p:spPr>
          <a:xfrm>
            <a:off x="303330" y="183148"/>
            <a:ext cx="3331361" cy="451406"/>
          </a:xfrm>
          <a:prstGeom prst="rect">
            <a:avLst/>
          </a:prstGeom>
        </p:spPr>
        <p:txBody>
          <a:bodyPr wrap="none">
            <a:spAutoFit/>
          </a:bodyPr>
          <a:lstStyle/>
          <a:p>
            <a:pPr eaLnBrk="0" hangingPunct="0">
              <a:lnSpc>
                <a:spcPts val="2800"/>
              </a:lnSpc>
            </a:pPr>
            <a:r>
              <a:rPr lang="es-ES" sz="3600" b="1" u="none" dirty="0" smtClean="0">
                <a:solidFill>
                  <a:schemeClr val="bg1"/>
                </a:solidFill>
                <a:latin typeface="+mj-lt"/>
                <a:ea typeface="+mj-ea"/>
                <a:cs typeface="+mj-cs"/>
              </a:rPr>
              <a:t>Eficiencia energética </a:t>
            </a:r>
            <a:endParaRPr lang="es-ES_tradnl" sz="3600" b="1" u="none" dirty="0" smtClean="0">
              <a:solidFill>
                <a:schemeClr val="bg1"/>
              </a:solidFill>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9698" name="6 Grupo"/>
          <p:cNvGrpSpPr>
            <a:grpSpLocks/>
          </p:cNvGrpSpPr>
          <p:nvPr/>
        </p:nvGrpSpPr>
        <p:grpSpPr bwMode="auto">
          <a:xfrm>
            <a:off x="407988" y="371475"/>
            <a:ext cx="5114925" cy="4371975"/>
            <a:chOff x="1150938" y="1150938"/>
            <a:chExt cx="6081712" cy="5197475"/>
          </a:xfrm>
        </p:grpSpPr>
        <p:sp>
          <p:nvSpPr>
            <p:cNvPr id="29701" name="Freeform 2"/>
            <p:cNvSpPr>
              <a:spLocks/>
            </p:cNvSpPr>
            <p:nvPr/>
          </p:nvSpPr>
          <p:spPr bwMode="auto">
            <a:xfrm>
              <a:off x="1150938" y="1150938"/>
              <a:ext cx="3382962" cy="5197475"/>
            </a:xfrm>
            <a:custGeom>
              <a:avLst/>
              <a:gdLst>
                <a:gd name="T0" fmla="*/ 2147483647 w 2664"/>
                <a:gd name="T1" fmla="*/ 2147483647 h 4093"/>
                <a:gd name="T2" fmla="*/ 2147483647 w 2664"/>
                <a:gd name="T3" fmla="*/ 2147483647 h 4093"/>
                <a:gd name="T4" fmla="*/ 2147483647 w 2664"/>
                <a:gd name="T5" fmla="*/ 2147483647 h 4093"/>
                <a:gd name="T6" fmla="*/ 2147483647 w 2664"/>
                <a:gd name="T7" fmla="*/ 2147483647 h 4093"/>
                <a:gd name="T8" fmla="*/ 2147483647 w 2664"/>
                <a:gd name="T9" fmla="*/ 2147483647 h 4093"/>
                <a:gd name="T10" fmla="*/ 2147483647 w 2664"/>
                <a:gd name="T11" fmla="*/ 2147483647 h 4093"/>
                <a:gd name="T12" fmla="*/ 2147483647 w 2664"/>
                <a:gd name="T13" fmla="*/ 2147483647 h 4093"/>
                <a:gd name="T14" fmla="*/ 2147483647 w 2664"/>
                <a:gd name="T15" fmla="*/ 2147483647 h 4093"/>
                <a:gd name="T16" fmla="*/ 2147483647 w 2664"/>
                <a:gd name="T17" fmla="*/ 2147483647 h 4093"/>
                <a:gd name="T18" fmla="*/ 2147483647 w 2664"/>
                <a:gd name="T19" fmla="*/ 2147483647 h 4093"/>
                <a:gd name="T20" fmla="*/ 2147483647 w 2664"/>
                <a:gd name="T21" fmla="*/ 2147483647 h 4093"/>
                <a:gd name="T22" fmla="*/ 2147483647 w 2664"/>
                <a:gd name="T23" fmla="*/ 2147483647 h 4093"/>
                <a:gd name="T24" fmla="*/ 2147483647 w 2664"/>
                <a:gd name="T25" fmla="*/ 2147483647 h 4093"/>
                <a:gd name="T26" fmla="*/ 2147483647 w 2664"/>
                <a:gd name="T27" fmla="*/ 2147483647 h 4093"/>
                <a:gd name="T28" fmla="*/ 2147483647 w 2664"/>
                <a:gd name="T29" fmla="*/ 2147483647 h 4093"/>
                <a:gd name="T30" fmla="*/ 2147483647 w 2664"/>
                <a:gd name="T31" fmla="*/ 2147483647 h 4093"/>
                <a:gd name="T32" fmla="*/ 2147483647 w 2664"/>
                <a:gd name="T33" fmla="*/ 2147483647 h 4093"/>
                <a:gd name="T34" fmla="*/ 2147483647 w 2664"/>
                <a:gd name="T35" fmla="*/ 2147483647 h 4093"/>
                <a:gd name="T36" fmla="*/ 2147483647 w 2664"/>
                <a:gd name="T37" fmla="*/ 2147483647 h 4093"/>
                <a:gd name="T38" fmla="*/ 2147483647 w 2664"/>
                <a:gd name="T39" fmla="*/ 2147483647 h 4093"/>
                <a:gd name="T40" fmla="*/ 2147483647 w 2664"/>
                <a:gd name="T41" fmla="*/ 2147483647 h 4093"/>
                <a:gd name="T42" fmla="*/ 2147483647 w 2664"/>
                <a:gd name="T43" fmla="*/ 2147483647 h 4093"/>
                <a:gd name="T44" fmla="*/ 2147483647 w 2664"/>
                <a:gd name="T45" fmla="*/ 2147483647 h 4093"/>
                <a:gd name="T46" fmla="*/ 2147483647 w 2664"/>
                <a:gd name="T47" fmla="*/ 2147483647 h 4093"/>
                <a:gd name="T48" fmla="*/ 2147483647 w 2664"/>
                <a:gd name="T49" fmla="*/ 2147483647 h 4093"/>
                <a:gd name="T50" fmla="*/ 2147483647 w 2664"/>
                <a:gd name="T51" fmla="*/ 2147483647 h 4093"/>
                <a:gd name="T52" fmla="*/ 2147483647 w 2664"/>
                <a:gd name="T53" fmla="*/ 2147483647 h 4093"/>
                <a:gd name="T54" fmla="*/ 2147483647 w 2664"/>
                <a:gd name="T55" fmla="*/ 2147483647 h 4093"/>
                <a:gd name="T56" fmla="*/ 2147483647 w 2664"/>
                <a:gd name="T57" fmla="*/ 2147483647 h 4093"/>
                <a:gd name="T58" fmla="*/ 2147483647 w 2664"/>
                <a:gd name="T59" fmla="*/ 2147483647 h 4093"/>
                <a:gd name="T60" fmla="*/ 2147483647 w 2664"/>
                <a:gd name="T61" fmla="*/ 2147483647 h 4093"/>
                <a:gd name="T62" fmla="*/ 2147483647 w 2664"/>
                <a:gd name="T63" fmla="*/ 2147483647 h 4093"/>
                <a:gd name="T64" fmla="*/ 2147483647 w 2664"/>
                <a:gd name="T65" fmla="*/ 2147483647 h 4093"/>
                <a:gd name="T66" fmla="*/ 2147483647 w 2664"/>
                <a:gd name="T67" fmla="*/ 2147483647 h 4093"/>
                <a:gd name="T68" fmla="*/ 2147483647 w 2664"/>
                <a:gd name="T69" fmla="*/ 2147483647 h 4093"/>
                <a:gd name="T70" fmla="*/ 2147483647 w 2664"/>
                <a:gd name="T71" fmla="*/ 2147483647 h 4093"/>
                <a:gd name="T72" fmla="*/ 2147483647 w 2664"/>
                <a:gd name="T73" fmla="*/ 2147483647 h 4093"/>
                <a:gd name="T74" fmla="*/ 2147483647 w 2664"/>
                <a:gd name="T75" fmla="*/ 2147483647 h 4093"/>
                <a:gd name="T76" fmla="*/ 2147483647 w 2664"/>
                <a:gd name="T77" fmla="*/ 2147483647 h 4093"/>
                <a:gd name="T78" fmla="*/ 2147483647 w 2664"/>
                <a:gd name="T79" fmla="*/ 2147483647 h 4093"/>
                <a:gd name="T80" fmla="*/ 2147483647 w 2664"/>
                <a:gd name="T81" fmla="*/ 2147483647 h 4093"/>
                <a:gd name="T82" fmla="*/ 2147483647 w 2664"/>
                <a:gd name="T83" fmla="*/ 2147483647 h 4093"/>
                <a:gd name="T84" fmla="*/ 2147483647 w 2664"/>
                <a:gd name="T85" fmla="*/ 2147483647 h 4093"/>
                <a:gd name="T86" fmla="*/ 2147483647 w 2664"/>
                <a:gd name="T87" fmla="*/ 2147483647 h 4093"/>
                <a:gd name="T88" fmla="*/ 2147483647 w 2664"/>
                <a:gd name="T89" fmla="*/ 2147483647 h 4093"/>
                <a:gd name="T90" fmla="*/ 2147483647 w 2664"/>
                <a:gd name="T91" fmla="*/ 2147483647 h 4093"/>
                <a:gd name="T92" fmla="*/ 2147483647 w 2664"/>
                <a:gd name="T93" fmla="*/ 2147483647 h 4093"/>
                <a:gd name="T94" fmla="*/ 2147483647 w 2664"/>
                <a:gd name="T95" fmla="*/ 2147483647 h 4093"/>
                <a:gd name="T96" fmla="*/ 2147483647 w 2664"/>
                <a:gd name="T97" fmla="*/ 2147483647 h 4093"/>
                <a:gd name="T98" fmla="*/ 2147483647 w 2664"/>
                <a:gd name="T99" fmla="*/ 2147483647 h 4093"/>
                <a:gd name="T100" fmla="*/ 2147483647 w 2664"/>
                <a:gd name="T101" fmla="*/ 2147483647 h 4093"/>
                <a:gd name="T102" fmla="*/ 2147483647 w 2664"/>
                <a:gd name="T103" fmla="*/ 2147483647 h 4093"/>
                <a:gd name="T104" fmla="*/ 2147483647 w 2664"/>
                <a:gd name="T105" fmla="*/ 2147483647 h 4093"/>
                <a:gd name="T106" fmla="*/ 2147483647 w 2664"/>
                <a:gd name="T107" fmla="*/ 2147483647 h 4093"/>
                <a:gd name="T108" fmla="*/ 2147483647 w 2664"/>
                <a:gd name="T109" fmla="*/ 2147483647 h 4093"/>
                <a:gd name="T110" fmla="*/ 0 w 2664"/>
                <a:gd name="T111" fmla="*/ 2147483647 h 40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64"/>
                <a:gd name="T169" fmla="*/ 0 h 4093"/>
                <a:gd name="T170" fmla="*/ 2664 w 2664"/>
                <a:gd name="T171" fmla="*/ 4093 h 40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64" h="4093">
                  <a:moveTo>
                    <a:pt x="0" y="2961"/>
                  </a:moveTo>
                  <a:lnTo>
                    <a:pt x="744" y="2873"/>
                  </a:lnTo>
                  <a:lnTo>
                    <a:pt x="756" y="2941"/>
                  </a:lnTo>
                  <a:lnTo>
                    <a:pt x="772" y="3005"/>
                  </a:lnTo>
                  <a:lnTo>
                    <a:pt x="812" y="3121"/>
                  </a:lnTo>
                  <a:lnTo>
                    <a:pt x="868" y="3221"/>
                  </a:lnTo>
                  <a:lnTo>
                    <a:pt x="900" y="3265"/>
                  </a:lnTo>
                  <a:lnTo>
                    <a:pt x="936" y="3305"/>
                  </a:lnTo>
                  <a:lnTo>
                    <a:pt x="976" y="3341"/>
                  </a:lnTo>
                  <a:lnTo>
                    <a:pt x="1020" y="3373"/>
                  </a:lnTo>
                  <a:lnTo>
                    <a:pt x="1064" y="3397"/>
                  </a:lnTo>
                  <a:lnTo>
                    <a:pt x="1108" y="3421"/>
                  </a:lnTo>
                  <a:lnTo>
                    <a:pt x="1208" y="3449"/>
                  </a:lnTo>
                  <a:lnTo>
                    <a:pt x="1260" y="3453"/>
                  </a:lnTo>
                  <a:lnTo>
                    <a:pt x="1316" y="3457"/>
                  </a:lnTo>
                  <a:lnTo>
                    <a:pt x="1428" y="3445"/>
                  </a:lnTo>
                  <a:lnTo>
                    <a:pt x="1532" y="3413"/>
                  </a:lnTo>
                  <a:lnTo>
                    <a:pt x="1580" y="3385"/>
                  </a:lnTo>
                  <a:lnTo>
                    <a:pt x="1628" y="3357"/>
                  </a:lnTo>
                  <a:lnTo>
                    <a:pt x="1672" y="3317"/>
                  </a:lnTo>
                  <a:lnTo>
                    <a:pt x="1712" y="3277"/>
                  </a:lnTo>
                  <a:lnTo>
                    <a:pt x="1752" y="3229"/>
                  </a:lnTo>
                  <a:lnTo>
                    <a:pt x="1784" y="3177"/>
                  </a:lnTo>
                  <a:lnTo>
                    <a:pt x="1836" y="3065"/>
                  </a:lnTo>
                  <a:lnTo>
                    <a:pt x="1868" y="2933"/>
                  </a:lnTo>
                  <a:lnTo>
                    <a:pt x="1876" y="2865"/>
                  </a:lnTo>
                  <a:lnTo>
                    <a:pt x="1876" y="2789"/>
                  </a:lnTo>
                  <a:lnTo>
                    <a:pt x="1868" y="2653"/>
                  </a:lnTo>
                  <a:lnTo>
                    <a:pt x="1840" y="2529"/>
                  </a:lnTo>
                  <a:lnTo>
                    <a:pt x="1816" y="2473"/>
                  </a:lnTo>
                  <a:lnTo>
                    <a:pt x="1788" y="2421"/>
                  </a:lnTo>
                  <a:lnTo>
                    <a:pt x="1720" y="2329"/>
                  </a:lnTo>
                  <a:lnTo>
                    <a:pt x="1680" y="2289"/>
                  </a:lnTo>
                  <a:lnTo>
                    <a:pt x="1640" y="2257"/>
                  </a:lnTo>
                  <a:lnTo>
                    <a:pt x="1596" y="2225"/>
                  </a:lnTo>
                  <a:lnTo>
                    <a:pt x="1548" y="2205"/>
                  </a:lnTo>
                  <a:lnTo>
                    <a:pt x="1500" y="2185"/>
                  </a:lnTo>
                  <a:lnTo>
                    <a:pt x="1448" y="2173"/>
                  </a:lnTo>
                  <a:lnTo>
                    <a:pt x="1340" y="2161"/>
                  </a:lnTo>
                  <a:lnTo>
                    <a:pt x="1264" y="2165"/>
                  </a:lnTo>
                  <a:lnTo>
                    <a:pt x="1180" y="2173"/>
                  </a:lnTo>
                  <a:lnTo>
                    <a:pt x="1088" y="2193"/>
                  </a:lnTo>
                  <a:lnTo>
                    <a:pt x="988" y="2217"/>
                  </a:lnTo>
                  <a:lnTo>
                    <a:pt x="1072" y="1592"/>
                  </a:lnTo>
                  <a:lnTo>
                    <a:pt x="1220" y="1584"/>
                  </a:lnTo>
                  <a:lnTo>
                    <a:pt x="1288" y="1576"/>
                  </a:lnTo>
                  <a:lnTo>
                    <a:pt x="1348" y="1560"/>
                  </a:lnTo>
                  <a:lnTo>
                    <a:pt x="1404" y="1544"/>
                  </a:lnTo>
                  <a:lnTo>
                    <a:pt x="1460" y="1520"/>
                  </a:lnTo>
                  <a:lnTo>
                    <a:pt x="1548" y="1456"/>
                  </a:lnTo>
                  <a:lnTo>
                    <a:pt x="1588" y="1420"/>
                  </a:lnTo>
                  <a:lnTo>
                    <a:pt x="1620" y="1380"/>
                  </a:lnTo>
                  <a:lnTo>
                    <a:pt x="1672" y="1288"/>
                  </a:lnTo>
                  <a:lnTo>
                    <a:pt x="1704" y="1188"/>
                  </a:lnTo>
                  <a:lnTo>
                    <a:pt x="1712" y="1132"/>
                  </a:lnTo>
                  <a:lnTo>
                    <a:pt x="1712" y="1076"/>
                  </a:lnTo>
                  <a:lnTo>
                    <a:pt x="1708" y="980"/>
                  </a:lnTo>
                  <a:lnTo>
                    <a:pt x="1696" y="932"/>
                  </a:lnTo>
                  <a:lnTo>
                    <a:pt x="1684" y="892"/>
                  </a:lnTo>
                  <a:lnTo>
                    <a:pt x="1644" y="816"/>
                  </a:lnTo>
                  <a:lnTo>
                    <a:pt x="1592" y="752"/>
                  </a:lnTo>
                  <a:lnTo>
                    <a:pt x="1528" y="700"/>
                  </a:lnTo>
                  <a:lnTo>
                    <a:pt x="1492" y="680"/>
                  </a:lnTo>
                  <a:lnTo>
                    <a:pt x="1452" y="660"/>
                  </a:lnTo>
                  <a:lnTo>
                    <a:pt x="1368" y="640"/>
                  </a:lnTo>
                  <a:lnTo>
                    <a:pt x="1272" y="632"/>
                  </a:lnTo>
                  <a:lnTo>
                    <a:pt x="1180" y="640"/>
                  </a:lnTo>
                  <a:lnTo>
                    <a:pt x="1132" y="652"/>
                  </a:lnTo>
                  <a:lnTo>
                    <a:pt x="1092" y="664"/>
                  </a:lnTo>
                  <a:lnTo>
                    <a:pt x="1048" y="684"/>
                  </a:lnTo>
                  <a:lnTo>
                    <a:pt x="1012" y="708"/>
                  </a:lnTo>
                  <a:lnTo>
                    <a:pt x="972" y="736"/>
                  </a:lnTo>
                  <a:lnTo>
                    <a:pt x="936" y="768"/>
                  </a:lnTo>
                  <a:lnTo>
                    <a:pt x="876" y="844"/>
                  </a:lnTo>
                  <a:lnTo>
                    <a:pt x="848" y="888"/>
                  </a:lnTo>
                  <a:lnTo>
                    <a:pt x="824" y="936"/>
                  </a:lnTo>
                  <a:lnTo>
                    <a:pt x="804" y="988"/>
                  </a:lnTo>
                  <a:lnTo>
                    <a:pt x="788" y="1044"/>
                  </a:lnTo>
                  <a:lnTo>
                    <a:pt x="768" y="1168"/>
                  </a:lnTo>
                  <a:lnTo>
                    <a:pt x="60" y="1048"/>
                  </a:lnTo>
                  <a:lnTo>
                    <a:pt x="100" y="876"/>
                  </a:lnTo>
                  <a:lnTo>
                    <a:pt x="152" y="720"/>
                  </a:lnTo>
                  <a:lnTo>
                    <a:pt x="212" y="584"/>
                  </a:lnTo>
                  <a:lnTo>
                    <a:pt x="244" y="524"/>
                  </a:lnTo>
                  <a:lnTo>
                    <a:pt x="280" y="468"/>
                  </a:lnTo>
                  <a:lnTo>
                    <a:pt x="320" y="412"/>
                  </a:lnTo>
                  <a:lnTo>
                    <a:pt x="364" y="364"/>
                  </a:lnTo>
                  <a:lnTo>
                    <a:pt x="460" y="272"/>
                  </a:lnTo>
                  <a:lnTo>
                    <a:pt x="572" y="192"/>
                  </a:lnTo>
                  <a:lnTo>
                    <a:pt x="696" y="124"/>
                  </a:lnTo>
                  <a:lnTo>
                    <a:pt x="836" y="72"/>
                  </a:lnTo>
                  <a:lnTo>
                    <a:pt x="980" y="32"/>
                  </a:lnTo>
                  <a:lnTo>
                    <a:pt x="1056" y="16"/>
                  </a:lnTo>
                  <a:lnTo>
                    <a:pt x="1132" y="8"/>
                  </a:lnTo>
                  <a:lnTo>
                    <a:pt x="1296" y="0"/>
                  </a:lnTo>
                  <a:lnTo>
                    <a:pt x="1432" y="4"/>
                  </a:lnTo>
                  <a:lnTo>
                    <a:pt x="1564" y="24"/>
                  </a:lnTo>
                  <a:lnTo>
                    <a:pt x="1688" y="52"/>
                  </a:lnTo>
                  <a:lnTo>
                    <a:pt x="1804" y="88"/>
                  </a:lnTo>
                  <a:lnTo>
                    <a:pt x="1916" y="140"/>
                  </a:lnTo>
                  <a:lnTo>
                    <a:pt x="2020" y="204"/>
                  </a:lnTo>
                  <a:lnTo>
                    <a:pt x="2116" y="276"/>
                  </a:lnTo>
                  <a:lnTo>
                    <a:pt x="2204" y="360"/>
                  </a:lnTo>
                  <a:lnTo>
                    <a:pt x="2268" y="436"/>
                  </a:lnTo>
                  <a:lnTo>
                    <a:pt x="2328" y="512"/>
                  </a:lnTo>
                  <a:lnTo>
                    <a:pt x="2376" y="592"/>
                  </a:lnTo>
                  <a:lnTo>
                    <a:pt x="2416" y="676"/>
                  </a:lnTo>
                  <a:lnTo>
                    <a:pt x="2444" y="760"/>
                  </a:lnTo>
                  <a:lnTo>
                    <a:pt x="2468" y="848"/>
                  </a:lnTo>
                  <a:lnTo>
                    <a:pt x="2480" y="936"/>
                  </a:lnTo>
                  <a:lnTo>
                    <a:pt x="2484" y="1028"/>
                  </a:lnTo>
                  <a:lnTo>
                    <a:pt x="2476" y="1156"/>
                  </a:lnTo>
                  <a:lnTo>
                    <a:pt x="2448" y="1280"/>
                  </a:lnTo>
                  <a:lnTo>
                    <a:pt x="2404" y="1392"/>
                  </a:lnTo>
                  <a:lnTo>
                    <a:pt x="2340" y="1504"/>
                  </a:lnTo>
                  <a:lnTo>
                    <a:pt x="2260" y="1604"/>
                  </a:lnTo>
                  <a:lnTo>
                    <a:pt x="2160" y="1700"/>
                  </a:lnTo>
                  <a:lnTo>
                    <a:pt x="2044" y="1788"/>
                  </a:lnTo>
                  <a:lnTo>
                    <a:pt x="1908" y="1868"/>
                  </a:lnTo>
                  <a:lnTo>
                    <a:pt x="1992" y="1892"/>
                  </a:lnTo>
                  <a:lnTo>
                    <a:pt x="2072" y="1920"/>
                  </a:lnTo>
                  <a:lnTo>
                    <a:pt x="2148" y="1952"/>
                  </a:lnTo>
                  <a:lnTo>
                    <a:pt x="2216" y="1988"/>
                  </a:lnTo>
                  <a:lnTo>
                    <a:pt x="2284" y="2032"/>
                  </a:lnTo>
                  <a:lnTo>
                    <a:pt x="2348" y="2085"/>
                  </a:lnTo>
                  <a:lnTo>
                    <a:pt x="2456" y="2201"/>
                  </a:lnTo>
                  <a:lnTo>
                    <a:pt x="2508" y="2269"/>
                  </a:lnTo>
                  <a:lnTo>
                    <a:pt x="2548" y="2337"/>
                  </a:lnTo>
                  <a:lnTo>
                    <a:pt x="2584" y="2409"/>
                  </a:lnTo>
                  <a:lnTo>
                    <a:pt x="2612" y="2485"/>
                  </a:lnTo>
                  <a:lnTo>
                    <a:pt x="2636" y="2565"/>
                  </a:lnTo>
                  <a:lnTo>
                    <a:pt x="2652" y="2649"/>
                  </a:lnTo>
                  <a:lnTo>
                    <a:pt x="2660" y="2733"/>
                  </a:lnTo>
                  <a:lnTo>
                    <a:pt x="2664" y="2821"/>
                  </a:lnTo>
                  <a:lnTo>
                    <a:pt x="2660" y="2953"/>
                  </a:lnTo>
                  <a:lnTo>
                    <a:pt x="2640" y="3077"/>
                  </a:lnTo>
                  <a:lnTo>
                    <a:pt x="2612" y="3197"/>
                  </a:lnTo>
                  <a:lnTo>
                    <a:pt x="2568" y="3313"/>
                  </a:lnTo>
                  <a:lnTo>
                    <a:pt x="2516" y="3421"/>
                  </a:lnTo>
                  <a:lnTo>
                    <a:pt x="2448" y="3525"/>
                  </a:lnTo>
                  <a:lnTo>
                    <a:pt x="2368" y="3625"/>
                  </a:lnTo>
                  <a:lnTo>
                    <a:pt x="2280" y="3721"/>
                  </a:lnTo>
                  <a:lnTo>
                    <a:pt x="2180" y="3809"/>
                  </a:lnTo>
                  <a:lnTo>
                    <a:pt x="2076" y="3885"/>
                  </a:lnTo>
                  <a:lnTo>
                    <a:pt x="1964" y="3949"/>
                  </a:lnTo>
                  <a:lnTo>
                    <a:pt x="1848" y="4001"/>
                  </a:lnTo>
                  <a:lnTo>
                    <a:pt x="1724" y="4041"/>
                  </a:lnTo>
                  <a:lnTo>
                    <a:pt x="1596" y="4069"/>
                  </a:lnTo>
                  <a:lnTo>
                    <a:pt x="1460" y="4089"/>
                  </a:lnTo>
                  <a:lnTo>
                    <a:pt x="1320" y="4093"/>
                  </a:lnTo>
                  <a:lnTo>
                    <a:pt x="1188" y="4089"/>
                  </a:lnTo>
                  <a:lnTo>
                    <a:pt x="1060" y="4073"/>
                  </a:lnTo>
                  <a:lnTo>
                    <a:pt x="936" y="4049"/>
                  </a:lnTo>
                  <a:lnTo>
                    <a:pt x="880" y="4033"/>
                  </a:lnTo>
                  <a:lnTo>
                    <a:pt x="824" y="4017"/>
                  </a:lnTo>
                  <a:lnTo>
                    <a:pt x="712" y="3973"/>
                  </a:lnTo>
                  <a:lnTo>
                    <a:pt x="608" y="3917"/>
                  </a:lnTo>
                  <a:lnTo>
                    <a:pt x="508" y="3857"/>
                  </a:lnTo>
                  <a:lnTo>
                    <a:pt x="416" y="3781"/>
                  </a:lnTo>
                  <a:lnTo>
                    <a:pt x="332" y="3701"/>
                  </a:lnTo>
                  <a:lnTo>
                    <a:pt x="256" y="3613"/>
                  </a:lnTo>
                  <a:lnTo>
                    <a:pt x="192" y="3521"/>
                  </a:lnTo>
                  <a:lnTo>
                    <a:pt x="136" y="3421"/>
                  </a:lnTo>
                  <a:lnTo>
                    <a:pt x="88" y="3313"/>
                  </a:lnTo>
                  <a:lnTo>
                    <a:pt x="68" y="3261"/>
                  </a:lnTo>
                  <a:lnTo>
                    <a:pt x="48" y="3201"/>
                  </a:lnTo>
                  <a:lnTo>
                    <a:pt x="20" y="3085"/>
                  </a:lnTo>
                  <a:lnTo>
                    <a:pt x="0" y="2961"/>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dirty="0"/>
            </a:p>
          </p:txBody>
        </p:sp>
        <p:sp>
          <p:nvSpPr>
            <p:cNvPr id="29702" name="6 Rectángulo"/>
            <p:cNvSpPr>
              <a:spLocks noChangeArrowheads="1"/>
            </p:cNvSpPr>
            <p:nvPr/>
          </p:nvSpPr>
          <p:spPr bwMode="auto">
            <a:xfrm>
              <a:off x="4654550" y="5868988"/>
              <a:ext cx="504825" cy="422275"/>
            </a:xfrm>
            <a:prstGeom prst="rect">
              <a:avLst/>
            </a:prstGeom>
            <a:gradFill rotWithShape="0">
              <a:gsLst>
                <a:gs pos="0">
                  <a:schemeClr val="bg1"/>
                </a:gs>
                <a:gs pos="100000">
                  <a:srgbClr val="FFFFFF">
                    <a:alpha val="32999"/>
                  </a:srgbClr>
                </a:gs>
              </a:gsLst>
              <a:lin ang="5400000" scaled="1"/>
            </a:gradFill>
            <a:ln w="9525" algn="ctr">
              <a:noFill/>
              <a:round/>
              <a:headEnd/>
              <a:tailEnd/>
            </a:ln>
          </p:spPr>
          <p:txBody>
            <a:bodyPr/>
            <a:lstStyle/>
            <a:p>
              <a:pPr eaLnBrk="0" hangingPunct="0"/>
              <a:endParaRPr lang="es-ES" baseline="0" dirty="0"/>
            </a:p>
          </p:txBody>
        </p:sp>
        <p:sp>
          <p:nvSpPr>
            <p:cNvPr id="29703" name="Freeform 2"/>
            <p:cNvSpPr>
              <a:spLocks/>
            </p:cNvSpPr>
            <p:nvPr/>
          </p:nvSpPr>
          <p:spPr bwMode="auto">
            <a:xfrm>
              <a:off x="5513388" y="3384550"/>
              <a:ext cx="1719262" cy="2843213"/>
            </a:xfrm>
            <a:custGeom>
              <a:avLst/>
              <a:gdLst>
                <a:gd name="T0" fmla="*/ 2147483647 w 2689"/>
                <a:gd name="T1" fmla="*/ 2147483647 h 4019"/>
                <a:gd name="T2" fmla="*/ 2147483647 w 2689"/>
                <a:gd name="T3" fmla="*/ 2147483647 h 4019"/>
                <a:gd name="T4" fmla="*/ 2147483647 w 2689"/>
                <a:gd name="T5" fmla="*/ 2147483647 h 4019"/>
                <a:gd name="T6" fmla="*/ 2147483647 w 2689"/>
                <a:gd name="T7" fmla="*/ 2147483647 h 4019"/>
                <a:gd name="T8" fmla="*/ 2147483647 w 2689"/>
                <a:gd name="T9" fmla="*/ 2147483647 h 4019"/>
                <a:gd name="T10" fmla="*/ 2147483647 w 2689"/>
                <a:gd name="T11" fmla="*/ 2147483647 h 4019"/>
                <a:gd name="T12" fmla="*/ 2147483647 w 2689"/>
                <a:gd name="T13" fmla="*/ 2147483647 h 4019"/>
                <a:gd name="T14" fmla="*/ 2147483647 w 2689"/>
                <a:gd name="T15" fmla="*/ 2147483647 h 4019"/>
                <a:gd name="T16" fmla="*/ 2147483647 w 2689"/>
                <a:gd name="T17" fmla="*/ 2147483647 h 4019"/>
                <a:gd name="T18" fmla="*/ 2147483647 w 2689"/>
                <a:gd name="T19" fmla="*/ 2147483647 h 4019"/>
                <a:gd name="T20" fmla="*/ 2147483647 w 2689"/>
                <a:gd name="T21" fmla="*/ 2147483647 h 4019"/>
                <a:gd name="T22" fmla="*/ 2147483647 w 2689"/>
                <a:gd name="T23" fmla="*/ 2147483647 h 4019"/>
                <a:gd name="T24" fmla="*/ 2147483647 w 2689"/>
                <a:gd name="T25" fmla="*/ 2147483647 h 4019"/>
                <a:gd name="T26" fmla="*/ 2147483647 w 2689"/>
                <a:gd name="T27" fmla="*/ 2147483647 h 4019"/>
                <a:gd name="T28" fmla="*/ 2147483647 w 2689"/>
                <a:gd name="T29" fmla="*/ 2147483647 h 4019"/>
                <a:gd name="T30" fmla="*/ 2147483647 w 2689"/>
                <a:gd name="T31" fmla="*/ 2147483647 h 4019"/>
                <a:gd name="T32" fmla="*/ 2147483647 w 2689"/>
                <a:gd name="T33" fmla="*/ 2147483647 h 4019"/>
                <a:gd name="T34" fmla="*/ 2147483647 w 2689"/>
                <a:gd name="T35" fmla="*/ 2147483647 h 4019"/>
                <a:gd name="T36" fmla="*/ 2147483647 w 2689"/>
                <a:gd name="T37" fmla="*/ 2147483647 h 4019"/>
                <a:gd name="T38" fmla="*/ 2147483647 w 2689"/>
                <a:gd name="T39" fmla="*/ 2147483647 h 4019"/>
                <a:gd name="T40" fmla="*/ 2147483647 w 2689"/>
                <a:gd name="T41" fmla="*/ 2147483647 h 4019"/>
                <a:gd name="T42" fmla="*/ 2147483647 w 2689"/>
                <a:gd name="T43" fmla="*/ 2147483647 h 4019"/>
                <a:gd name="T44" fmla="*/ 2147483647 w 2689"/>
                <a:gd name="T45" fmla="*/ 2147483647 h 4019"/>
                <a:gd name="T46" fmla="*/ 2147483647 w 2689"/>
                <a:gd name="T47" fmla="*/ 2147483647 h 4019"/>
                <a:gd name="T48" fmla="*/ 2147483647 w 2689"/>
                <a:gd name="T49" fmla="*/ 2147483647 h 4019"/>
                <a:gd name="T50" fmla="*/ 2147483647 w 2689"/>
                <a:gd name="T51" fmla="*/ 2147483647 h 4019"/>
                <a:gd name="T52" fmla="*/ 2147483647 w 2689"/>
                <a:gd name="T53" fmla="*/ 2147483647 h 4019"/>
                <a:gd name="T54" fmla="*/ 2147483647 w 2689"/>
                <a:gd name="T55" fmla="*/ 2147483647 h 4019"/>
                <a:gd name="T56" fmla="*/ 2147483647 w 2689"/>
                <a:gd name="T57" fmla="*/ 2147483647 h 4019"/>
                <a:gd name="T58" fmla="*/ 2147483647 w 2689"/>
                <a:gd name="T59" fmla="*/ 2147483647 h 4019"/>
                <a:gd name="T60" fmla="*/ 2147483647 w 2689"/>
                <a:gd name="T61" fmla="*/ 2147483647 h 4019"/>
                <a:gd name="T62" fmla="*/ 2147483647 w 2689"/>
                <a:gd name="T63" fmla="*/ 2147483647 h 4019"/>
                <a:gd name="T64" fmla="*/ 2147483647 w 2689"/>
                <a:gd name="T65" fmla="*/ 2147483647 h 4019"/>
                <a:gd name="T66" fmla="*/ 2147483647 w 2689"/>
                <a:gd name="T67" fmla="*/ 0 h 4019"/>
                <a:gd name="T68" fmla="*/ 2147483647 w 2689"/>
                <a:gd name="T69" fmla="*/ 2147483647 h 4019"/>
                <a:gd name="T70" fmla="*/ 2147483647 w 2689"/>
                <a:gd name="T71" fmla="*/ 2147483647 h 4019"/>
                <a:gd name="T72" fmla="*/ 2147483647 w 2689"/>
                <a:gd name="T73" fmla="*/ 2147483647 h 4019"/>
                <a:gd name="T74" fmla="*/ 2147483647 w 2689"/>
                <a:gd name="T75" fmla="*/ 2147483647 h 4019"/>
                <a:gd name="T76" fmla="*/ 2147483647 w 2689"/>
                <a:gd name="T77" fmla="*/ 2147483647 h 4019"/>
                <a:gd name="T78" fmla="*/ 2147483647 w 2689"/>
                <a:gd name="T79" fmla="*/ 2147483647 h 4019"/>
                <a:gd name="T80" fmla="*/ 2147483647 w 2689"/>
                <a:gd name="T81" fmla="*/ 2147483647 h 4019"/>
                <a:gd name="T82" fmla="*/ 2147483647 w 2689"/>
                <a:gd name="T83" fmla="*/ 2147483647 h 4019"/>
                <a:gd name="T84" fmla="*/ 2147483647 w 2689"/>
                <a:gd name="T85" fmla="*/ 2147483647 h 4019"/>
                <a:gd name="T86" fmla="*/ 2147483647 w 2689"/>
                <a:gd name="T87" fmla="*/ 2147483647 h 4019"/>
                <a:gd name="T88" fmla="*/ 2147483647 w 2689"/>
                <a:gd name="T89" fmla="*/ 2147483647 h 4019"/>
                <a:gd name="T90" fmla="*/ 2147483647 w 2689"/>
                <a:gd name="T91" fmla="*/ 2147483647 h 4019"/>
                <a:gd name="T92" fmla="*/ 2147483647 w 2689"/>
                <a:gd name="T93" fmla="*/ 2147483647 h 4019"/>
                <a:gd name="T94" fmla="*/ 2147483647 w 2689"/>
                <a:gd name="T95" fmla="*/ 2147483647 h 4019"/>
                <a:gd name="T96" fmla="*/ 2147483647 w 2689"/>
                <a:gd name="T97" fmla="*/ 2147483647 h 4019"/>
                <a:gd name="T98" fmla="*/ 2147483647 w 2689"/>
                <a:gd name="T99" fmla="*/ 2147483647 h 40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89"/>
                <a:gd name="T151" fmla="*/ 0 h 4019"/>
                <a:gd name="T152" fmla="*/ 2689 w 2689"/>
                <a:gd name="T153" fmla="*/ 4019 h 40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89" h="4019">
                  <a:moveTo>
                    <a:pt x="2689" y="3308"/>
                  </a:moveTo>
                  <a:lnTo>
                    <a:pt x="2689" y="4019"/>
                  </a:lnTo>
                  <a:lnTo>
                    <a:pt x="0" y="4019"/>
                  </a:lnTo>
                  <a:lnTo>
                    <a:pt x="32" y="3819"/>
                  </a:lnTo>
                  <a:lnTo>
                    <a:pt x="56" y="3723"/>
                  </a:lnTo>
                  <a:lnTo>
                    <a:pt x="88" y="3627"/>
                  </a:lnTo>
                  <a:lnTo>
                    <a:pt x="124" y="3532"/>
                  </a:lnTo>
                  <a:lnTo>
                    <a:pt x="164" y="3436"/>
                  </a:lnTo>
                  <a:lnTo>
                    <a:pt x="212" y="3344"/>
                  </a:lnTo>
                  <a:lnTo>
                    <a:pt x="264" y="3256"/>
                  </a:lnTo>
                  <a:lnTo>
                    <a:pt x="324" y="3160"/>
                  </a:lnTo>
                  <a:lnTo>
                    <a:pt x="400" y="3056"/>
                  </a:lnTo>
                  <a:lnTo>
                    <a:pt x="587" y="2832"/>
                  </a:lnTo>
                  <a:lnTo>
                    <a:pt x="831" y="2577"/>
                  </a:lnTo>
                  <a:lnTo>
                    <a:pt x="971" y="2437"/>
                  </a:lnTo>
                  <a:lnTo>
                    <a:pt x="1127" y="2293"/>
                  </a:lnTo>
                  <a:lnTo>
                    <a:pt x="1358" y="2069"/>
                  </a:lnTo>
                  <a:lnTo>
                    <a:pt x="1542" y="1886"/>
                  </a:lnTo>
                  <a:lnTo>
                    <a:pt x="1678" y="1742"/>
                  </a:lnTo>
                  <a:lnTo>
                    <a:pt x="1762" y="1638"/>
                  </a:lnTo>
                  <a:lnTo>
                    <a:pt x="1798" y="1578"/>
                  </a:lnTo>
                  <a:lnTo>
                    <a:pt x="1830" y="1518"/>
                  </a:lnTo>
                  <a:lnTo>
                    <a:pt x="1882" y="1402"/>
                  </a:lnTo>
                  <a:lnTo>
                    <a:pt x="1898" y="1342"/>
                  </a:lnTo>
                  <a:lnTo>
                    <a:pt x="1910" y="1282"/>
                  </a:lnTo>
                  <a:lnTo>
                    <a:pt x="1918" y="1226"/>
                  </a:lnTo>
                  <a:lnTo>
                    <a:pt x="1922" y="1167"/>
                  </a:lnTo>
                  <a:lnTo>
                    <a:pt x="1910" y="1047"/>
                  </a:lnTo>
                  <a:lnTo>
                    <a:pt x="1902" y="991"/>
                  </a:lnTo>
                  <a:lnTo>
                    <a:pt x="1886" y="943"/>
                  </a:lnTo>
                  <a:lnTo>
                    <a:pt x="1842" y="851"/>
                  </a:lnTo>
                  <a:lnTo>
                    <a:pt x="1814" y="811"/>
                  </a:lnTo>
                  <a:lnTo>
                    <a:pt x="1782" y="775"/>
                  </a:lnTo>
                  <a:lnTo>
                    <a:pt x="1746" y="743"/>
                  </a:lnTo>
                  <a:lnTo>
                    <a:pt x="1706" y="715"/>
                  </a:lnTo>
                  <a:lnTo>
                    <a:pt x="1618" y="671"/>
                  </a:lnTo>
                  <a:lnTo>
                    <a:pt x="1518" y="643"/>
                  </a:lnTo>
                  <a:lnTo>
                    <a:pt x="1402" y="635"/>
                  </a:lnTo>
                  <a:lnTo>
                    <a:pt x="1287" y="643"/>
                  </a:lnTo>
                  <a:lnTo>
                    <a:pt x="1187" y="671"/>
                  </a:lnTo>
                  <a:lnTo>
                    <a:pt x="1095" y="715"/>
                  </a:lnTo>
                  <a:lnTo>
                    <a:pt x="1019" y="779"/>
                  </a:lnTo>
                  <a:lnTo>
                    <a:pt x="987" y="819"/>
                  </a:lnTo>
                  <a:lnTo>
                    <a:pt x="955" y="863"/>
                  </a:lnTo>
                  <a:lnTo>
                    <a:pt x="931" y="915"/>
                  </a:lnTo>
                  <a:lnTo>
                    <a:pt x="907" y="971"/>
                  </a:lnTo>
                  <a:lnTo>
                    <a:pt x="875" y="1107"/>
                  </a:lnTo>
                  <a:lnTo>
                    <a:pt x="855" y="1262"/>
                  </a:lnTo>
                  <a:lnTo>
                    <a:pt x="92" y="1183"/>
                  </a:lnTo>
                  <a:lnTo>
                    <a:pt x="112" y="1031"/>
                  </a:lnTo>
                  <a:lnTo>
                    <a:pt x="144" y="891"/>
                  </a:lnTo>
                  <a:lnTo>
                    <a:pt x="184" y="759"/>
                  </a:lnTo>
                  <a:lnTo>
                    <a:pt x="232" y="639"/>
                  </a:lnTo>
                  <a:lnTo>
                    <a:pt x="260" y="583"/>
                  </a:lnTo>
                  <a:lnTo>
                    <a:pt x="292" y="531"/>
                  </a:lnTo>
                  <a:lnTo>
                    <a:pt x="324" y="483"/>
                  </a:lnTo>
                  <a:lnTo>
                    <a:pt x="356" y="435"/>
                  </a:lnTo>
                  <a:lnTo>
                    <a:pt x="396" y="392"/>
                  </a:lnTo>
                  <a:lnTo>
                    <a:pt x="436" y="348"/>
                  </a:lnTo>
                  <a:lnTo>
                    <a:pt x="519" y="276"/>
                  </a:lnTo>
                  <a:lnTo>
                    <a:pt x="611" y="212"/>
                  </a:lnTo>
                  <a:lnTo>
                    <a:pt x="711" y="156"/>
                  </a:lnTo>
                  <a:lnTo>
                    <a:pt x="815" y="108"/>
                  </a:lnTo>
                  <a:lnTo>
                    <a:pt x="923" y="68"/>
                  </a:lnTo>
                  <a:lnTo>
                    <a:pt x="1039" y="36"/>
                  </a:lnTo>
                  <a:lnTo>
                    <a:pt x="1163" y="16"/>
                  </a:lnTo>
                  <a:lnTo>
                    <a:pt x="1287" y="4"/>
                  </a:lnTo>
                  <a:lnTo>
                    <a:pt x="1422" y="0"/>
                  </a:lnTo>
                  <a:lnTo>
                    <a:pt x="1566" y="4"/>
                  </a:lnTo>
                  <a:lnTo>
                    <a:pt x="1702" y="20"/>
                  </a:lnTo>
                  <a:lnTo>
                    <a:pt x="1830" y="44"/>
                  </a:lnTo>
                  <a:lnTo>
                    <a:pt x="1950" y="80"/>
                  </a:lnTo>
                  <a:lnTo>
                    <a:pt x="2062" y="124"/>
                  </a:lnTo>
                  <a:lnTo>
                    <a:pt x="2166" y="180"/>
                  </a:lnTo>
                  <a:lnTo>
                    <a:pt x="2261" y="244"/>
                  </a:lnTo>
                  <a:lnTo>
                    <a:pt x="2353" y="320"/>
                  </a:lnTo>
                  <a:lnTo>
                    <a:pt x="2433" y="399"/>
                  </a:lnTo>
                  <a:lnTo>
                    <a:pt x="2501" y="487"/>
                  </a:lnTo>
                  <a:lnTo>
                    <a:pt x="2557" y="579"/>
                  </a:lnTo>
                  <a:lnTo>
                    <a:pt x="2605" y="675"/>
                  </a:lnTo>
                  <a:lnTo>
                    <a:pt x="2641" y="779"/>
                  </a:lnTo>
                  <a:lnTo>
                    <a:pt x="2669" y="887"/>
                  </a:lnTo>
                  <a:lnTo>
                    <a:pt x="2685" y="999"/>
                  </a:lnTo>
                  <a:lnTo>
                    <a:pt x="2689" y="1115"/>
                  </a:lnTo>
                  <a:lnTo>
                    <a:pt x="2685" y="1246"/>
                  </a:lnTo>
                  <a:lnTo>
                    <a:pt x="2665" y="1378"/>
                  </a:lnTo>
                  <a:lnTo>
                    <a:pt x="2637" y="1506"/>
                  </a:lnTo>
                  <a:lnTo>
                    <a:pt x="2593" y="1630"/>
                  </a:lnTo>
                  <a:lnTo>
                    <a:pt x="2537" y="1754"/>
                  </a:lnTo>
                  <a:lnTo>
                    <a:pt x="2469" y="1878"/>
                  </a:lnTo>
                  <a:lnTo>
                    <a:pt x="2385" y="2009"/>
                  </a:lnTo>
                  <a:lnTo>
                    <a:pt x="2285" y="2141"/>
                  </a:lnTo>
                  <a:lnTo>
                    <a:pt x="2202" y="2237"/>
                  </a:lnTo>
                  <a:lnTo>
                    <a:pt x="2090" y="2357"/>
                  </a:lnTo>
                  <a:lnTo>
                    <a:pt x="1782" y="2653"/>
                  </a:lnTo>
                  <a:lnTo>
                    <a:pt x="1486" y="2928"/>
                  </a:lnTo>
                  <a:lnTo>
                    <a:pt x="1323" y="3092"/>
                  </a:lnTo>
                  <a:lnTo>
                    <a:pt x="1235" y="3200"/>
                  </a:lnTo>
                  <a:lnTo>
                    <a:pt x="1167" y="3308"/>
                  </a:lnTo>
                  <a:lnTo>
                    <a:pt x="2689" y="3308"/>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dirty="0"/>
            </a:p>
          </p:txBody>
        </p:sp>
      </p:grpSp>
      <p:sp>
        <p:nvSpPr>
          <p:cNvPr id="11" name="Text Box 3"/>
          <p:cNvSpPr txBox="1">
            <a:spLocks noChangeArrowheads="1"/>
          </p:cNvSpPr>
          <p:nvPr/>
        </p:nvSpPr>
        <p:spPr bwMode="auto">
          <a:xfrm>
            <a:off x="2406877" y="1442131"/>
            <a:ext cx="5605009" cy="1025922"/>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Impacto ambiental y paisajístico </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558" name="13 CuadroTexto"/>
          <p:cNvSpPr txBox="1">
            <a:spLocks noChangeArrowheads="1"/>
          </p:cNvSpPr>
          <p:nvPr/>
        </p:nvSpPr>
        <p:spPr bwMode="auto">
          <a:xfrm>
            <a:off x="247650" y="4838700"/>
            <a:ext cx="5838825" cy="261938"/>
          </a:xfrm>
          <a:prstGeom prst="rect">
            <a:avLst/>
          </a:prstGeom>
          <a:noFill/>
          <a:ln w="9525">
            <a:noFill/>
            <a:miter lim="800000"/>
            <a:headEnd/>
            <a:tailEnd/>
          </a:ln>
        </p:spPr>
        <p:txBody>
          <a:bodyPr>
            <a:spAutoFit/>
          </a:bodyPr>
          <a:lstStyle/>
          <a:p>
            <a:pPr eaLnBrk="0" hangingPunct="0">
              <a:defRPr/>
            </a:pPr>
            <a:r>
              <a:rPr lang="es-ES_tradnl" sz="1050" i="1" u="none" baseline="0" dirty="0">
                <a:latin typeface="Arial" charset="0"/>
              </a:rPr>
              <a:t>Fuente: </a:t>
            </a:r>
            <a:r>
              <a:rPr lang="en-US" sz="1050" i="1" u="none" baseline="0" dirty="0">
                <a:latin typeface="Arial" charset="0"/>
                <a:cs typeface="Arial" charset="0"/>
              </a:rPr>
              <a:t>REE. Informe del sistema eléctrico en 2007</a:t>
            </a:r>
            <a:endParaRPr lang="en-US" sz="1050" i="1" baseline="0" dirty="0"/>
          </a:p>
        </p:txBody>
      </p:sp>
      <p:sp>
        <p:nvSpPr>
          <p:cNvPr id="8"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 b="1" u="none" kern="0" baseline="0" dirty="0" smtClean="0">
                <a:solidFill>
                  <a:schemeClr val="bg1"/>
                </a:solidFill>
                <a:latin typeface="+mj-lt"/>
                <a:ea typeface="+mj-ea"/>
                <a:cs typeface="+mj-cs"/>
              </a:rPr>
              <a:t>Estudios de impacto ambiental </a:t>
            </a:r>
            <a:endParaRPr lang="es-ES" b="1" u="none" kern="0" baseline="0" dirty="0">
              <a:solidFill>
                <a:schemeClr val="bg1"/>
              </a:solidFill>
              <a:latin typeface="+mj-lt"/>
              <a:ea typeface="+mj-ea"/>
              <a:cs typeface="+mj-cs"/>
            </a:endParaRPr>
          </a:p>
        </p:txBody>
      </p:sp>
      <p:sp>
        <p:nvSpPr>
          <p:cNvPr id="6" name="Rectangle 3"/>
          <p:cNvSpPr>
            <a:spLocks noChangeArrowheads="1"/>
          </p:cNvSpPr>
          <p:nvPr/>
        </p:nvSpPr>
        <p:spPr bwMode="auto">
          <a:xfrm>
            <a:off x="257175" y="714376"/>
            <a:ext cx="8048625" cy="35455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1"/>
              </a:solidFill>
              <a:effectLst/>
              <a:latin typeface="Arial" pitchFamily="34" charset="0"/>
            </a:endParaRP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Merece una especial atención la construcción de gasoductos de transporte que discurren por áreas forestales. En estos casos, Gas Natural pone especial énfasis en </a:t>
            </a:r>
            <a:r>
              <a:rPr lang="es-ES" sz="1600" b="1" u="none" baseline="0" dirty="0" smtClean="0">
                <a:latin typeface="+mn-lt"/>
              </a:rPr>
              <a:t>no provocar impactos significativos en la biodiversidad de espacios naturales protegidos. Ninguno de los procesos ni de las actividades realizadas afecta significativamente a fuentes de agua protegidas o consideradas como reservas ya que se prioriza la utilización de cuerpos de agua que no representen riesgo para los ecosistemas o hábitats cercanos. Del mismo modo, el Grupo GN no realiza afecciones por vertidos a ningún recurso hídrico ni a aguas subterráneas.</a:t>
            </a:r>
            <a:endParaRPr lang="es-ES_tradnl" sz="1600" b="1" u="none" baseline="0" dirty="0" smtClean="0">
              <a:latin typeface="+mn-lt"/>
            </a:endParaRPr>
          </a:p>
          <a:p>
            <a:pPr marL="473075" lvl="1" indent="-282575" algn="just" eaLnBrk="0" hangingPunct="0">
              <a:lnSpc>
                <a:spcPts val="2000"/>
              </a:lnSpc>
              <a:spcBef>
                <a:spcPct val="20000"/>
              </a:spcBef>
              <a:buClr>
                <a:schemeClr val="accent2"/>
              </a:buClr>
              <a:buFont typeface="Wingdings" pitchFamily="2" charset="2"/>
              <a:buChar char="l"/>
              <a:defRPr/>
            </a:pPr>
            <a:r>
              <a:rPr lang="es-ES" sz="1600" b="1" u="none" baseline="0" dirty="0" smtClean="0">
                <a:latin typeface="+mn-lt"/>
              </a:rPr>
              <a:t>En estas obras, además, como</a:t>
            </a:r>
            <a:r>
              <a:rPr lang="es-ES" sz="1600" dirty="0" smtClean="0"/>
              <a:t> </a:t>
            </a:r>
            <a:r>
              <a:rPr lang="es-ES" sz="1600" b="1" u="none" baseline="0" dirty="0" smtClean="0">
                <a:latin typeface="+mn-lt"/>
              </a:rPr>
              <a:t>en todas aquellas en las que se procede a excavar el subsuelo exige la contratación de un arqueólogo que evalúe si algunos de los restos encontrados puede, o no, tener valor  histórico.</a:t>
            </a:r>
            <a:endParaRPr lang="es-ES_tradnl" sz="1600" b="1" u="none" baseline="0" dirty="0" smtClean="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1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1026"/>
          <p:cNvSpPr txBox="1">
            <a:spLocks noChangeArrowheads="1"/>
          </p:cNvSpPr>
          <p:nvPr/>
        </p:nvSpPr>
        <p:spPr bwMode="auto">
          <a:xfrm>
            <a:off x="203200" y="117475"/>
            <a:ext cx="8678863" cy="359073"/>
          </a:xfrm>
          <a:prstGeom prst="rect">
            <a:avLst/>
          </a:prstGeom>
          <a:noFill/>
          <a:ln w="9525">
            <a:noFill/>
            <a:miter lim="800000"/>
            <a:headEnd/>
            <a:tailEnd/>
          </a:ln>
        </p:spPr>
        <p:txBody>
          <a:bodyPr lIns="0" tIns="0" rIns="0" bIns="0">
            <a:spAutoFit/>
          </a:bodyPr>
          <a:lstStyle/>
          <a:p>
            <a:pPr eaLnBrk="0" hangingPunct="0">
              <a:lnSpc>
                <a:spcPts val="2800"/>
              </a:lnSpc>
              <a:defRPr/>
            </a:pPr>
            <a:r>
              <a:rPr lang="es-ES"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Restitución en el gasoducto </a:t>
            </a:r>
            <a:r>
              <a:rPr lang="es-ES"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Suria</a:t>
            </a:r>
            <a:r>
              <a:rPr lang="es-ES"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-Cardona-</a:t>
            </a:r>
            <a:r>
              <a:rPr lang="es-ES"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Solsona</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pic>
        <p:nvPicPr>
          <p:cNvPr id="73730" name="Picture 2"/>
          <p:cNvPicPr>
            <a:picLocks noChangeAspect="1" noChangeArrowheads="1"/>
          </p:cNvPicPr>
          <p:nvPr/>
        </p:nvPicPr>
        <p:blipFill>
          <a:blip r:embed="rId3" cstate="print"/>
          <a:srcRect/>
          <a:stretch>
            <a:fillRect/>
          </a:stretch>
        </p:blipFill>
        <p:spPr bwMode="auto">
          <a:xfrm>
            <a:off x="542925" y="2095500"/>
            <a:ext cx="3266016" cy="2449512"/>
          </a:xfrm>
          <a:prstGeom prst="rect">
            <a:avLst/>
          </a:prstGeom>
          <a:noFill/>
          <a:ln w="9525">
            <a:noFill/>
            <a:miter lim="800000"/>
            <a:headEnd/>
            <a:tailEnd/>
          </a:ln>
          <a:effectLst/>
        </p:spPr>
      </p:pic>
      <p:pic>
        <p:nvPicPr>
          <p:cNvPr id="73733" name="Picture 5"/>
          <p:cNvPicPr>
            <a:picLocks noChangeAspect="1" noChangeArrowheads="1"/>
          </p:cNvPicPr>
          <p:nvPr/>
        </p:nvPicPr>
        <p:blipFill>
          <a:blip r:embed="rId4" cstate="print"/>
          <a:srcRect/>
          <a:stretch>
            <a:fillRect/>
          </a:stretch>
        </p:blipFill>
        <p:spPr bwMode="auto">
          <a:xfrm>
            <a:off x="4533900" y="885825"/>
            <a:ext cx="3202516" cy="2401887"/>
          </a:xfrm>
          <a:prstGeom prst="rect">
            <a:avLst/>
          </a:prstGeom>
          <a:noFill/>
          <a:ln w="9525">
            <a:noFill/>
            <a:miter lim="800000"/>
            <a:headEnd/>
            <a:tailEnd/>
          </a:ln>
          <a:effectLst/>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31747" name="9 Grupo"/>
          <p:cNvGrpSpPr>
            <a:grpSpLocks/>
          </p:cNvGrpSpPr>
          <p:nvPr/>
        </p:nvGrpSpPr>
        <p:grpSpPr bwMode="auto">
          <a:xfrm>
            <a:off x="319088" y="390525"/>
            <a:ext cx="5162550" cy="4352925"/>
            <a:chOff x="1489869" y="-26987"/>
            <a:chExt cx="6164262" cy="5197475"/>
          </a:xfrm>
        </p:grpSpPr>
        <p:sp>
          <p:nvSpPr>
            <p:cNvPr id="31749" name="Freeform 2"/>
            <p:cNvSpPr>
              <a:spLocks/>
            </p:cNvSpPr>
            <p:nvPr/>
          </p:nvSpPr>
          <p:spPr bwMode="auto">
            <a:xfrm>
              <a:off x="1489869" y="-26987"/>
              <a:ext cx="3382962" cy="5197475"/>
            </a:xfrm>
            <a:custGeom>
              <a:avLst/>
              <a:gdLst>
                <a:gd name="T0" fmla="*/ 2147483647 w 2664"/>
                <a:gd name="T1" fmla="*/ 2147483647 h 4093"/>
                <a:gd name="T2" fmla="*/ 2147483647 w 2664"/>
                <a:gd name="T3" fmla="*/ 2147483647 h 4093"/>
                <a:gd name="T4" fmla="*/ 2147483647 w 2664"/>
                <a:gd name="T5" fmla="*/ 2147483647 h 4093"/>
                <a:gd name="T6" fmla="*/ 2147483647 w 2664"/>
                <a:gd name="T7" fmla="*/ 2147483647 h 4093"/>
                <a:gd name="T8" fmla="*/ 2147483647 w 2664"/>
                <a:gd name="T9" fmla="*/ 2147483647 h 4093"/>
                <a:gd name="T10" fmla="*/ 2147483647 w 2664"/>
                <a:gd name="T11" fmla="*/ 2147483647 h 4093"/>
                <a:gd name="T12" fmla="*/ 2147483647 w 2664"/>
                <a:gd name="T13" fmla="*/ 2147483647 h 4093"/>
                <a:gd name="T14" fmla="*/ 2147483647 w 2664"/>
                <a:gd name="T15" fmla="*/ 2147483647 h 4093"/>
                <a:gd name="T16" fmla="*/ 2147483647 w 2664"/>
                <a:gd name="T17" fmla="*/ 2147483647 h 4093"/>
                <a:gd name="T18" fmla="*/ 2147483647 w 2664"/>
                <a:gd name="T19" fmla="*/ 2147483647 h 4093"/>
                <a:gd name="T20" fmla="*/ 2147483647 w 2664"/>
                <a:gd name="T21" fmla="*/ 2147483647 h 4093"/>
                <a:gd name="T22" fmla="*/ 2147483647 w 2664"/>
                <a:gd name="T23" fmla="*/ 2147483647 h 4093"/>
                <a:gd name="T24" fmla="*/ 2147483647 w 2664"/>
                <a:gd name="T25" fmla="*/ 2147483647 h 4093"/>
                <a:gd name="T26" fmla="*/ 2147483647 w 2664"/>
                <a:gd name="T27" fmla="*/ 2147483647 h 4093"/>
                <a:gd name="T28" fmla="*/ 2147483647 w 2664"/>
                <a:gd name="T29" fmla="*/ 2147483647 h 4093"/>
                <a:gd name="T30" fmla="*/ 2147483647 w 2664"/>
                <a:gd name="T31" fmla="*/ 2147483647 h 4093"/>
                <a:gd name="T32" fmla="*/ 2147483647 w 2664"/>
                <a:gd name="T33" fmla="*/ 2147483647 h 4093"/>
                <a:gd name="T34" fmla="*/ 2147483647 w 2664"/>
                <a:gd name="T35" fmla="*/ 2147483647 h 4093"/>
                <a:gd name="T36" fmla="*/ 2147483647 w 2664"/>
                <a:gd name="T37" fmla="*/ 2147483647 h 4093"/>
                <a:gd name="T38" fmla="*/ 2147483647 w 2664"/>
                <a:gd name="T39" fmla="*/ 2147483647 h 4093"/>
                <a:gd name="T40" fmla="*/ 2147483647 w 2664"/>
                <a:gd name="T41" fmla="*/ 2147483647 h 4093"/>
                <a:gd name="T42" fmla="*/ 2147483647 w 2664"/>
                <a:gd name="T43" fmla="*/ 2147483647 h 4093"/>
                <a:gd name="T44" fmla="*/ 2147483647 w 2664"/>
                <a:gd name="T45" fmla="*/ 2147483647 h 4093"/>
                <a:gd name="T46" fmla="*/ 2147483647 w 2664"/>
                <a:gd name="T47" fmla="*/ 2147483647 h 4093"/>
                <a:gd name="T48" fmla="*/ 2147483647 w 2664"/>
                <a:gd name="T49" fmla="*/ 2147483647 h 4093"/>
                <a:gd name="T50" fmla="*/ 2147483647 w 2664"/>
                <a:gd name="T51" fmla="*/ 2147483647 h 4093"/>
                <a:gd name="T52" fmla="*/ 2147483647 w 2664"/>
                <a:gd name="T53" fmla="*/ 2147483647 h 4093"/>
                <a:gd name="T54" fmla="*/ 2147483647 w 2664"/>
                <a:gd name="T55" fmla="*/ 2147483647 h 4093"/>
                <a:gd name="T56" fmla="*/ 2147483647 w 2664"/>
                <a:gd name="T57" fmla="*/ 2147483647 h 4093"/>
                <a:gd name="T58" fmla="*/ 2147483647 w 2664"/>
                <a:gd name="T59" fmla="*/ 2147483647 h 4093"/>
                <a:gd name="T60" fmla="*/ 2147483647 w 2664"/>
                <a:gd name="T61" fmla="*/ 2147483647 h 4093"/>
                <a:gd name="T62" fmla="*/ 2147483647 w 2664"/>
                <a:gd name="T63" fmla="*/ 2147483647 h 4093"/>
                <a:gd name="T64" fmla="*/ 2147483647 w 2664"/>
                <a:gd name="T65" fmla="*/ 2147483647 h 4093"/>
                <a:gd name="T66" fmla="*/ 2147483647 w 2664"/>
                <a:gd name="T67" fmla="*/ 2147483647 h 4093"/>
                <a:gd name="T68" fmla="*/ 2147483647 w 2664"/>
                <a:gd name="T69" fmla="*/ 2147483647 h 4093"/>
                <a:gd name="T70" fmla="*/ 2147483647 w 2664"/>
                <a:gd name="T71" fmla="*/ 2147483647 h 4093"/>
                <a:gd name="T72" fmla="*/ 2147483647 w 2664"/>
                <a:gd name="T73" fmla="*/ 2147483647 h 4093"/>
                <a:gd name="T74" fmla="*/ 2147483647 w 2664"/>
                <a:gd name="T75" fmla="*/ 2147483647 h 4093"/>
                <a:gd name="T76" fmla="*/ 2147483647 w 2664"/>
                <a:gd name="T77" fmla="*/ 2147483647 h 4093"/>
                <a:gd name="T78" fmla="*/ 2147483647 w 2664"/>
                <a:gd name="T79" fmla="*/ 2147483647 h 4093"/>
                <a:gd name="T80" fmla="*/ 2147483647 w 2664"/>
                <a:gd name="T81" fmla="*/ 2147483647 h 4093"/>
                <a:gd name="T82" fmla="*/ 2147483647 w 2664"/>
                <a:gd name="T83" fmla="*/ 2147483647 h 4093"/>
                <a:gd name="T84" fmla="*/ 2147483647 w 2664"/>
                <a:gd name="T85" fmla="*/ 2147483647 h 4093"/>
                <a:gd name="T86" fmla="*/ 2147483647 w 2664"/>
                <a:gd name="T87" fmla="*/ 2147483647 h 4093"/>
                <a:gd name="T88" fmla="*/ 2147483647 w 2664"/>
                <a:gd name="T89" fmla="*/ 2147483647 h 4093"/>
                <a:gd name="T90" fmla="*/ 2147483647 w 2664"/>
                <a:gd name="T91" fmla="*/ 2147483647 h 4093"/>
                <a:gd name="T92" fmla="*/ 2147483647 w 2664"/>
                <a:gd name="T93" fmla="*/ 2147483647 h 4093"/>
                <a:gd name="T94" fmla="*/ 2147483647 w 2664"/>
                <a:gd name="T95" fmla="*/ 2147483647 h 4093"/>
                <a:gd name="T96" fmla="*/ 2147483647 w 2664"/>
                <a:gd name="T97" fmla="*/ 2147483647 h 4093"/>
                <a:gd name="T98" fmla="*/ 2147483647 w 2664"/>
                <a:gd name="T99" fmla="*/ 2147483647 h 4093"/>
                <a:gd name="T100" fmla="*/ 2147483647 w 2664"/>
                <a:gd name="T101" fmla="*/ 2147483647 h 4093"/>
                <a:gd name="T102" fmla="*/ 2147483647 w 2664"/>
                <a:gd name="T103" fmla="*/ 2147483647 h 4093"/>
                <a:gd name="T104" fmla="*/ 2147483647 w 2664"/>
                <a:gd name="T105" fmla="*/ 2147483647 h 4093"/>
                <a:gd name="T106" fmla="*/ 2147483647 w 2664"/>
                <a:gd name="T107" fmla="*/ 2147483647 h 4093"/>
                <a:gd name="T108" fmla="*/ 2147483647 w 2664"/>
                <a:gd name="T109" fmla="*/ 2147483647 h 4093"/>
                <a:gd name="T110" fmla="*/ 0 w 2664"/>
                <a:gd name="T111" fmla="*/ 2147483647 h 40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64"/>
                <a:gd name="T169" fmla="*/ 0 h 4093"/>
                <a:gd name="T170" fmla="*/ 2664 w 2664"/>
                <a:gd name="T171" fmla="*/ 4093 h 40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64" h="4093">
                  <a:moveTo>
                    <a:pt x="0" y="2961"/>
                  </a:moveTo>
                  <a:lnTo>
                    <a:pt x="744" y="2873"/>
                  </a:lnTo>
                  <a:lnTo>
                    <a:pt x="756" y="2941"/>
                  </a:lnTo>
                  <a:lnTo>
                    <a:pt x="772" y="3005"/>
                  </a:lnTo>
                  <a:lnTo>
                    <a:pt x="812" y="3121"/>
                  </a:lnTo>
                  <a:lnTo>
                    <a:pt x="868" y="3221"/>
                  </a:lnTo>
                  <a:lnTo>
                    <a:pt x="900" y="3265"/>
                  </a:lnTo>
                  <a:lnTo>
                    <a:pt x="936" y="3305"/>
                  </a:lnTo>
                  <a:lnTo>
                    <a:pt x="976" y="3341"/>
                  </a:lnTo>
                  <a:lnTo>
                    <a:pt x="1020" y="3373"/>
                  </a:lnTo>
                  <a:lnTo>
                    <a:pt x="1064" y="3397"/>
                  </a:lnTo>
                  <a:lnTo>
                    <a:pt x="1108" y="3421"/>
                  </a:lnTo>
                  <a:lnTo>
                    <a:pt x="1208" y="3449"/>
                  </a:lnTo>
                  <a:lnTo>
                    <a:pt x="1260" y="3453"/>
                  </a:lnTo>
                  <a:lnTo>
                    <a:pt x="1316" y="3457"/>
                  </a:lnTo>
                  <a:lnTo>
                    <a:pt x="1428" y="3445"/>
                  </a:lnTo>
                  <a:lnTo>
                    <a:pt x="1532" y="3413"/>
                  </a:lnTo>
                  <a:lnTo>
                    <a:pt x="1580" y="3385"/>
                  </a:lnTo>
                  <a:lnTo>
                    <a:pt x="1628" y="3357"/>
                  </a:lnTo>
                  <a:lnTo>
                    <a:pt x="1672" y="3317"/>
                  </a:lnTo>
                  <a:lnTo>
                    <a:pt x="1712" y="3277"/>
                  </a:lnTo>
                  <a:lnTo>
                    <a:pt x="1752" y="3229"/>
                  </a:lnTo>
                  <a:lnTo>
                    <a:pt x="1784" y="3177"/>
                  </a:lnTo>
                  <a:lnTo>
                    <a:pt x="1836" y="3065"/>
                  </a:lnTo>
                  <a:lnTo>
                    <a:pt x="1868" y="2933"/>
                  </a:lnTo>
                  <a:lnTo>
                    <a:pt x="1876" y="2865"/>
                  </a:lnTo>
                  <a:lnTo>
                    <a:pt x="1876" y="2789"/>
                  </a:lnTo>
                  <a:lnTo>
                    <a:pt x="1868" y="2653"/>
                  </a:lnTo>
                  <a:lnTo>
                    <a:pt x="1840" y="2529"/>
                  </a:lnTo>
                  <a:lnTo>
                    <a:pt x="1816" y="2473"/>
                  </a:lnTo>
                  <a:lnTo>
                    <a:pt x="1788" y="2421"/>
                  </a:lnTo>
                  <a:lnTo>
                    <a:pt x="1720" y="2329"/>
                  </a:lnTo>
                  <a:lnTo>
                    <a:pt x="1680" y="2289"/>
                  </a:lnTo>
                  <a:lnTo>
                    <a:pt x="1640" y="2257"/>
                  </a:lnTo>
                  <a:lnTo>
                    <a:pt x="1596" y="2225"/>
                  </a:lnTo>
                  <a:lnTo>
                    <a:pt x="1548" y="2205"/>
                  </a:lnTo>
                  <a:lnTo>
                    <a:pt x="1500" y="2185"/>
                  </a:lnTo>
                  <a:lnTo>
                    <a:pt x="1448" y="2173"/>
                  </a:lnTo>
                  <a:lnTo>
                    <a:pt x="1340" y="2161"/>
                  </a:lnTo>
                  <a:lnTo>
                    <a:pt x="1264" y="2165"/>
                  </a:lnTo>
                  <a:lnTo>
                    <a:pt x="1180" y="2173"/>
                  </a:lnTo>
                  <a:lnTo>
                    <a:pt x="1088" y="2193"/>
                  </a:lnTo>
                  <a:lnTo>
                    <a:pt x="988" y="2217"/>
                  </a:lnTo>
                  <a:lnTo>
                    <a:pt x="1072" y="1592"/>
                  </a:lnTo>
                  <a:lnTo>
                    <a:pt x="1220" y="1584"/>
                  </a:lnTo>
                  <a:lnTo>
                    <a:pt x="1288" y="1576"/>
                  </a:lnTo>
                  <a:lnTo>
                    <a:pt x="1348" y="1560"/>
                  </a:lnTo>
                  <a:lnTo>
                    <a:pt x="1404" y="1544"/>
                  </a:lnTo>
                  <a:lnTo>
                    <a:pt x="1460" y="1520"/>
                  </a:lnTo>
                  <a:lnTo>
                    <a:pt x="1548" y="1456"/>
                  </a:lnTo>
                  <a:lnTo>
                    <a:pt x="1588" y="1420"/>
                  </a:lnTo>
                  <a:lnTo>
                    <a:pt x="1620" y="1380"/>
                  </a:lnTo>
                  <a:lnTo>
                    <a:pt x="1672" y="1288"/>
                  </a:lnTo>
                  <a:lnTo>
                    <a:pt x="1704" y="1188"/>
                  </a:lnTo>
                  <a:lnTo>
                    <a:pt x="1712" y="1132"/>
                  </a:lnTo>
                  <a:lnTo>
                    <a:pt x="1712" y="1076"/>
                  </a:lnTo>
                  <a:lnTo>
                    <a:pt x="1708" y="980"/>
                  </a:lnTo>
                  <a:lnTo>
                    <a:pt x="1696" y="932"/>
                  </a:lnTo>
                  <a:lnTo>
                    <a:pt x="1684" y="892"/>
                  </a:lnTo>
                  <a:lnTo>
                    <a:pt x="1644" y="816"/>
                  </a:lnTo>
                  <a:lnTo>
                    <a:pt x="1592" y="752"/>
                  </a:lnTo>
                  <a:lnTo>
                    <a:pt x="1528" y="700"/>
                  </a:lnTo>
                  <a:lnTo>
                    <a:pt x="1492" y="680"/>
                  </a:lnTo>
                  <a:lnTo>
                    <a:pt x="1452" y="660"/>
                  </a:lnTo>
                  <a:lnTo>
                    <a:pt x="1368" y="640"/>
                  </a:lnTo>
                  <a:lnTo>
                    <a:pt x="1272" y="632"/>
                  </a:lnTo>
                  <a:lnTo>
                    <a:pt x="1180" y="640"/>
                  </a:lnTo>
                  <a:lnTo>
                    <a:pt x="1132" y="652"/>
                  </a:lnTo>
                  <a:lnTo>
                    <a:pt x="1092" y="664"/>
                  </a:lnTo>
                  <a:lnTo>
                    <a:pt x="1048" y="684"/>
                  </a:lnTo>
                  <a:lnTo>
                    <a:pt x="1012" y="708"/>
                  </a:lnTo>
                  <a:lnTo>
                    <a:pt x="972" y="736"/>
                  </a:lnTo>
                  <a:lnTo>
                    <a:pt x="936" y="768"/>
                  </a:lnTo>
                  <a:lnTo>
                    <a:pt x="876" y="844"/>
                  </a:lnTo>
                  <a:lnTo>
                    <a:pt x="848" y="888"/>
                  </a:lnTo>
                  <a:lnTo>
                    <a:pt x="824" y="936"/>
                  </a:lnTo>
                  <a:lnTo>
                    <a:pt x="804" y="988"/>
                  </a:lnTo>
                  <a:lnTo>
                    <a:pt x="788" y="1044"/>
                  </a:lnTo>
                  <a:lnTo>
                    <a:pt x="768" y="1168"/>
                  </a:lnTo>
                  <a:lnTo>
                    <a:pt x="60" y="1048"/>
                  </a:lnTo>
                  <a:lnTo>
                    <a:pt x="100" y="876"/>
                  </a:lnTo>
                  <a:lnTo>
                    <a:pt x="152" y="720"/>
                  </a:lnTo>
                  <a:lnTo>
                    <a:pt x="212" y="584"/>
                  </a:lnTo>
                  <a:lnTo>
                    <a:pt x="244" y="524"/>
                  </a:lnTo>
                  <a:lnTo>
                    <a:pt x="280" y="468"/>
                  </a:lnTo>
                  <a:lnTo>
                    <a:pt x="320" y="412"/>
                  </a:lnTo>
                  <a:lnTo>
                    <a:pt x="364" y="364"/>
                  </a:lnTo>
                  <a:lnTo>
                    <a:pt x="460" y="272"/>
                  </a:lnTo>
                  <a:lnTo>
                    <a:pt x="572" y="192"/>
                  </a:lnTo>
                  <a:lnTo>
                    <a:pt x="696" y="124"/>
                  </a:lnTo>
                  <a:lnTo>
                    <a:pt x="836" y="72"/>
                  </a:lnTo>
                  <a:lnTo>
                    <a:pt x="980" y="32"/>
                  </a:lnTo>
                  <a:lnTo>
                    <a:pt x="1056" y="16"/>
                  </a:lnTo>
                  <a:lnTo>
                    <a:pt x="1132" y="8"/>
                  </a:lnTo>
                  <a:lnTo>
                    <a:pt x="1296" y="0"/>
                  </a:lnTo>
                  <a:lnTo>
                    <a:pt x="1432" y="4"/>
                  </a:lnTo>
                  <a:lnTo>
                    <a:pt x="1564" y="24"/>
                  </a:lnTo>
                  <a:lnTo>
                    <a:pt x="1688" y="52"/>
                  </a:lnTo>
                  <a:lnTo>
                    <a:pt x="1804" y="88"/>
                  </a:lnTo>
                  <a:lnTo>
                    <a:pt x="1916" y="140"/>
                  </a:lnTo>
                  <a:lnTo>
                    <a:pt x="2020" y="204"/>
                  </a:lnTo>
                  <a:lnTo>
                    <a:pt x="2116" y="276"/>
                  </a:lnTo>
                  <a:lnTo>
                    <a:pt x="2204" y="360"/>
                  </a:lnTo>
                  <a:lnTo>
                    <a:pt x="2268" y="436"/>
                  </a:lnTo>
                  <a:lnTo>
                    <a:pt x="2328" y="512"/>
                  </a:lnTo>
                  <a:lnTo>
                    <a:pt x="2376" y="592"/>
                  </a:lnTo>
                  <a:lnTo>
                    <a:pt x="2416" y="676"/>
                  </a:lnTo>
                  <a:lnTo>
                    <a:pt x="2444" y="760"/>
                  </a:lnTo>
                  <a:lnTo>
                    <a:pt x="2468" y="848"/>
                  </a:lnTo>
                  <a:lnTo>
                    <a:pt x="2480" y="936"/>
                  </a:lnTo>
                  <a:lnTo>
                    <a:pt x="2484" y="1028"/>
                  </a:lnTo>
                  <a:lnTo>
                    <a:pt x="2476" y="1156"/>
                  </a:lnTo>
                  <a:lnTo>
                    <a:pt x="2448" y="1280"/>
                  </a:lnTo>
                  <a:lnTo>
                    <a:pt x="2404" y="1392"/>
                  </a:lnTo>
                  <a:lnTo>
                    <a:pt x="2340" y="1504"/>
                  </a:lnTo>
                  <a:lnTo>
                    <a:pt x="2260" y="1604"/>
                  </a:lnTo>
                  <a:lnTo>
                    <a:pt x="2160" y="1700"/>
                  </a:lnTo>
                  <a:lnTo>
                    <a:pt x="2044" y="1788"/>
                  </a:lnTo>
                  <a:lnTo>
                    <a:pt x="1908" y="1868"/>
                  </a:lnTo>
                  <a:lnTo>
                    <a:pt x="1992" y="1892"/>
                  </a:lnTo>
                  <a:lnTo>
                    <a:pt x="2072" y="1920"/>
                  </a:lnTo>
                  <a:lnTo>
                    <a:pt x="2148" y="1952"/>
                  </a:lnTo>
                  <a:lnTo>
                    <a:pt x="2216" y="1988"/>
                  </a:lnTo>
                  <a:lnTo>
                    <a:pt x="2284" y="2032"/>
                  </a:lnTo>
                  <a:lnTo>
                    <a:pt x="2348" y="2085"/>
                  </a:lnTo>
                  <a:lnTo>
                    <a:pt x="2456" y="2201"/>
                  </a:lnTo>
                  <a:lnTo>
                    <a:pt x="2508" y="2269"/>
                  </a:lnTo>
                  <a:lnTo>
                    <a:pt x="2548" y="2337"/>
                  </a:lnTo>
                  <a:lnTo>
                    <a:pt x="2584" y="2409"/>
                  </a:lnTo>
                  <a:lnTo>
                    <a:pt x="2612" y="2485"/>
                  </a:lnTo>
                  <a:lnTo>
                    <a:pt x="2636" y="2565"/>
                  </a:lnTo>
                  <a:lnTo>
                    <a:pt x="2652" y="2649"/>
                  </a:lnTo>
                  <a:lnTo>
                    <a:pt x="2660" y="2733"/>
                  </a:lnTo>
                  <a:lnTo>
                    <a:pt x="2664" y="2821"/>
                  </a:lnTo>
                  <a:lnTo>
                    <a:pt x="2660" y="2953"/>
                  </a:lnTo>
                  <a:lnTo>
                    <a:pt x="2640" y="3077"/>
                  </a:lnTo>
                  <a:lnTo>
                    <a:pt x="2612" y="3197"/>
                  </a:lnTo>
                  <a:lnTo>
                    <a:pt x="2568" y="3313"/>
                  </a:lnTo>
                  <a:lnTo>
                    <a:pt x="2516" y="3421"/>
                  </a:lnTo>
                  <a:lnTo>
                    <a:pt x="2448" y="3525"/>
                  </a:lnTo>
                  <a:lnTo>
                    <a:pt x="2368" y="3625"/>
                  </a:lnTo>
                  <a:lnTo>
                    <a:pt x="2280" y="3721"/>
                  </a:lnTo>
                  <a:lnTo>
                    <a:pt x="2180" y="3809"/>
                  </a:lnTo>
                  <a:lnTo>
                    <a:pt x="2076" y="3885"/>
                  </a:lnTo>
                  <a:lnTo>
                    <a:pt x="1964" y="3949"/>
                  </a:lnTo>
                  <a:lnTo>
                    <a:pt x="1848" y="4001"/>
                  </a:lnTo>
                  <a:lnTo>
                    <a:pt x="1724" y="4041"/>
                  </a:lnTo>
                  <a:lnTo>
                    <a:pt x="1596" y="4069"/>
                  </a:lnTo>
                  <a:lnTo>
                    <a:pt x="1460" y="4089"/>
                  </a:lnTo>
                  <a:lnTo>
                    <a:pt x="1320" y="4093"/>
                  </a:lnTo>
                  <a:lnTo>
                    <a:pt x="1188" y="4089"/>
                  </a:lnTo>
                  <a:lnTo>
                    <a:pt x="1060" y="4073"/>
                  </a:lnTo>
                  <a:lnTo>
                    <a:pt x="936" y="4049"/>
                  </a:lnTo>
                  <a:lnTo>
                    <a:pt x="880" y="4033"/>
                  </a:lnTo>
                  <a:lnTo>
                    <a:pt x="824" y="4017"/>
                  </a:lnTo>
                  <a:lnTo>
                    <a:pt x="712" y="3973"/>
                  </a:lnTo>
                  <a:lnTo>
                    <a:pt x="608" y="3917"/>
                  </a:lnTo>
                  <a:lnTo>
                    <a:pt x="508" y="3857"/>
                  </a:lnTo>
                  <a:lnTo>
                    <a:pt x="416" y="3781"/>
                  </a:lnTo>
                  <a:lnTo>
                    <a:pt x="332" y="3701"/>
                  </a:lnTo>
                  <a:lnTo>
                    <a:pt x="256" y="3613"/>
                  </a:lnTo>
                  <a:lnTo>
                    <a:pt x="192" y="3521"/>
                  </a:lnTo>
                  <a:lnTo>
                    <a:pt x="136" y="3421"/>
                  </a:lnTo>
                  <a:lnTo>
                    <a:pt x="88" y="3313"/>
                  </a:lnTo>
                  <a:lnTo>
                    <a:pt x="68" y="3261"/>
                  </a:lnTo>
                  <a:lnTo>
                    <a:pt x="48" y="3201"/>
                  </a:lnTo>
                  <a:lnTo>
                    <a:pt x="20" y="3085"/>
                  </a:lnTo>
                  <a:lnTo>
                    <a:pt x="0" y="2961"/>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dirty="0"/>
            </a:p>
          </p:txBody>
        </p:sp>
        <p:sp>
          <p:nvSpPr>
            <p:cNvPr id="31750" name="6 Rectángulo"/>
            <p:cNvSpPr>
              <a:spLocks noChangeArrowheads="1"/>
            </p:cNvSpPr>
            <p:nvPr/>
          </p:nvSpPr>
          <p:spPr bwMode="auto">
            <a:xfrm>
              <a:off x="4993481" y="4691063"/>
              <a:ext cx="504825" cy="422275"/>
            </a:xfrm>
            <a:prstGeom prst="rect">
              <a:avLst/>
            </a:prstGeom>
            <a:gradFill rotWithShape="0">
              <a:gsLst>
                <a:gs pos="0">
                  <a:schemeClr val="bg1"/>
                </a:gs>
                <a:gs pos="100000">
                  <a:srgbClr val="FFFFFF">
                    <a:alpha val="32999"/>
                  </a:srgbClr>
                </a:gs>
              </a:gsLst>
              <a:lin ang="5400000" scaled="1"/>
            </a:gradFill>
            <a:ln w="9525" algn="ctr">
              <a:noFill/>
              <a:round/>
              <a:headEnd/>
              <a:tailEnd/>
            </a:ln>
          </p:spPr>
          <p:txBody>
            <a:bodyPr/>
            <a:lstStyle/>
            <a:p>
              <a:pPr eaLnBrk="0" hangingPunct="0"/>
              <a:endParaRPr lang="es-ES" baseline="0" dirty="0"/>
            </a:p>
          </p:txBody>
        </p:sp>
        <p:sp>
          <p:nvSpPr>
            <p:cNvPr id="31751" name="Freeform 2"/>
            <p:cNvSpPr>
              <a:spLocks/>
            </p:cNvSpPr>
            <p:nvPr/>
          </p:nvSpPr>
          <p:spPr bwMode="auto">
            <a:xfrm>
              <a:off x="5879306" y="2138363"/>
              <a:ext cx="1774825" cy="2925762"/>
            </a:xfrm>
            <a:custGeom>
              <a:avLst/>
              <a:gdLst>
                <a:gd name="T0" fmla="*/ 2147483647 w 2664"/>
                <a:gd name="T1" fmla="*/ 2147483647 h 4093"/>
                <a:gd name="T2" fmla="*/ 2147483647 w 2664"/>
                <a:gd name="T3" fmla="*/ 2147483647 h 4093"/>
                <a:gd name="T4" fmla="*/ 2147483647 w 2664"/>
                <a:gd name="T5" fmla="*/ 2147483647 h 4093"/>
                <a:gd name="T6" fmla="*/ 2147483647 w 2664"/>
                <a:gd name="T7" fmla="*/ 2147483647 h 4093"/>
                <a:gd name="T8" fmla="*/ 2147483647 w 2664"/>
                <a:gd name="T9" fmla="*/ 2147483647 h 4093"/>
                <a:gd name="T10" fmla="*/ 2147483647 w 2664"/>
                <a:gd name="T11" fmla="*/ 2147483647 h 4093"/>
                <a:gd name="T12" fmla="*/ 2147483647 w 2664"/>
                <a:gd name="T13" fmla="*/ 2147483647 h 4093"/>
                <a:gd name="T14" fmla="*/ 2147483647 w 2664"/>
                <a:gd name="T15" fmla="*/ 2147483647 h 4093"/>
                <a:gd name="T16" fmla="*/ 2147483647 w 2664"/>
                <a:gd name="T17" fmla="*/ 2147483647 h 4093"/>
                <a:gd name="T18" fmla="*/ 2147483647 w 2664"/>
                <a:gd name="T19" fmla="*/ 2147483647 h 4093"/>
                <a:gd name="T20" fmla="*/ 2147483647 w 2664"/>
                <a:gd name="T21" fmla="*/ 2147483647 h 4093"/>
                <a:gd name="T22" fmla="*/ 2147483647 w 2664"/>
                <a:gd name="T23" fmla="*/ 2147483647 h 4093"/>
                <a:gd name="T24" fmla="*/ 2147483647 w 2664"/>
                <a:gd name="T25" fmla="*/ 2147483647 h 4093"/>
                <a:gd name="T26" fmla="*/ 2147483647 w 2664"/>
                <a:gd name="T27" fmla="*/ 2147483647 h 4093"/>
                <a:gd name="T28" fmla="*/ 2147483647 w 2664"/>
                <a:gd name="T29" fmla="*/ 2147483647 h 4093"/>
                <a:gd name="T30" fmla="*/ 2147483647 w 2664"/>
                <a:gd name="T31" fmla="*/ 2147483647 h 4093"/>
                <a:gd name="T32" fmla="*/ 2147483647 w 2664"/>
                <a:gd name="T33" fmla="*/ 2147483647 h 4093"/>
                <a:gd name="T34" fmla="*/ 2147483647 w 2664"/>
                <a:gd name="T35" fmla="*/ 2147483647 h 4093"/>
                <a:gd name="T36" fmla="*/ 2147483647 w 2664"/>
                <a:gd name="T37" fmla="*/ 2147483647 h 4093"/>
                <a:gd name="T38" fmla="*/ 2147483647 w 2664"/>
                <a:gd name="T39" fmla="*/ 2147483647 h 4093"/>
                <a:gd name="T40" fmla="*/ 2147483647 w 2664"/>
                <a:gd name="T41" fmla="*/ 2147483647 h 4093"/>
                <a:gd name="T42" fmla="*/ 2147483647 w 2664"/>
                <a:gd name="T43" fmla="*/ 2147483647 h 4093"/>
                <a:gd name="T44" fmla="*/ 2147483647 w 2664"/>
                <a:gd name="T45" fmla="*/ 2147483647 h 4093"/>
                <a:gd name="T46" fmla="*/ 2147483647 w 2664"/>
                <a:gd name="T47" fmla="*/ 2147483647 h 4093"/>
                <a:gd name="T48" fmla="*/ 2147483647 w 2664"/>
                <a:gd name="T49" fmla="*/ 2147483647 h 4093"/>
                <a:gd name="T50" fmla="*/ 2147483647 w 2664"/>
                <a:gd name="T51" fmla="*/ 2147483647 h 4093"/>
                <a:gd name="T52" fmla="*/ 2147483647 w 2664"/>
                <a:gd name="T53" fmla="*/ 2147483647 h 4093"/>
                <a:gd name="T54" fmla="*/ 2147483647 w 2664"/>
                <a:gd name="T55" fmla="*/ 2147483647 h 4093"/>
                <a:gd name="T56" fmla="*/ 2147483647 w 2664"/>
                <a:gd name="T57" fmla="*/ 2147483647 h 4093"/>
                <a:gd name="T58" fmla="*/ 2147483647 w 2664"/>
                <a:gd name="T59" fmla="*/ 2147483647 h 4093"/>
                <a:gd name="T60" fmla="*/ 2147483647 w 2664"/>
                <a:gd name="T61" fmla="*/ 2147483647 h 4093"/>
                <a:gd name="T62" fmla="*/ 2147483647 w 2664"/>
                <a:gd name="T63" fmla="*/ 2147483647 h 4093"/>
                <a:gd name="T64" fmla="*/ 2147483647 w 2664"/>
                <a:gd name="T65" fmla="*/ 2147483647 h 4093"/>
                <a:gd name="T66" fmla="*/ 2147483647 w 2664"/>
                <a:gd name="T67" fmla="*/ 2147483647 h 4093"/>
                <a:gd name="T68" fmla="*/ 2147483647 w 2664"/>
                <a:gd name="T69" fmla="*/ 2147483647 h 4093"/>
                <a:gd name="T70" fmla="*/ 2147483647 w 2664"/>
                <a:gd name="T71" fmla="*/ 2147483647 h 4093"/>
                <a:gd name="T72" fmla="*/ 2147483647 w 2664"/>
                <a:gd name="T73" fmla="*/ 2147483647 h 4093"/>
                <a:gd name="T74" fmla="*/ 2147483647 w 2664"/>
                <a:gd name="T75" fmla="*/ 2147483647 h 4093"/>
                <a:gd name="T76" fmla="*/ 2147483647 w 2664"/>
                <a:gd name="T77" fmla="*/ 2147483647 h 4093"/>
                <a:gd name="T78" fmla="*/ 2147483647 w 2664"/>
                <a:gd name="T79" fmla="*/ 2147483647 h 4093"/>
                <a:gd name="T80" fmla="*/ 2147483647 w 2664"/>
                <a:gd name="T81" fmla="*/ 2147483647 h 4093"/>
                <a:gd name="T82" fmla="*/ 2147483647 w 2664"/>
                <a:gd name="T83" fmla="*/ 2147483647 h 4093"/>
                <a:gd name="T84" fmla="*/ 2147483647 w 2664"/>
                <a:gd name="T85" fmla="*/ 2147483647 h 4093"/>
                <a:gd name="T86" fmla="*/ 2147483647 w 2664"/>
                <a:gd name="T87" fmla="*/ 2147483647 h 4093"/>
                <a:gd name="T88" fmla="*/ 2147483647 w 2664"/>
                <a:gd name="T89" fmla="*/ 2147483647 h 4093"/>
                <a:gd name="T90" fmla="*/ 2147483647 w 2664"/>
                <a:gd name="T91" fmla="*/ 2147483647 h 4093"/>
                <a:gd name="T92" fmla="*/ 2147483647 w 2664"/>
                <a:gd name="T93" fmla="*/ 2147483647 h 4093"/>
                <a:gd name="T94" fmla="*/ 2147483647 w 2664"/>
                <a:gd name="T95" fmla="*/ 2147483647 h 4093"/>
                <a:gd name="T96" fmla="*/ 2147483647 w 2664"/>
                <a:gd name="T97" fmla="*/ 2147483647 h 4093"/>
                <a:gd name="T98" fmla="*/ 2147483647 w 2664"/>
                <a:gd name="T99" fmla="*/ 2147483647 h 4093"/>
                <a:gd name="T100" fmla="*/ 2147483647 w 2664"/>
                <a:gd name="T101" fmla="*/ 2147483647 h 4093"/>
                <a:gd name="T102" fmla="*/ 2147483647 w 2664"/>
                <a:gd name="T103" fmla="*/ 2147483647 h 4093"/>
                <a:gd name="T104" fmla="*/ 2147483647 w 2664"/>
                <a:gd name="T105" fmla="*/ 2147483647 h 4093"/>
                <a:gd name="T106" fmla="*/ 2147483647 w 2664"/>
                <a:gd name="T107" fmla="*/ 2147483647 h 4093"/>
                <a:gd name="T108" fmla="*/ 2147483647 w 2664"/>
                <a:gd name="T109" fmla="*/ 2147483647 h 4093"/>
                <a:gd name="T110" fmla="*/ 0 w 2664"/>
                <a:gd name="T111" fmla="*/ 2147483647 h 40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64"/>
                <a:gd name="T169" fmla="*/ 0 h 4093"/>
                <a:gd name="T170" fmla="*/ 2664 w 2664"/>
                <a:gd name="T171" fmla="*/ 4093 h 40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64" h="4093">
                  <a:moveTo>
                    <a:pt x="0" y="2961"/>
                  </a:moveTo>
                  <a:lnTo>
                    <a:pt x="744" y="2873"/>
                  </a:lnTo>
                  <a:lnTo>
                    <a:pt x="756" y="2941"/>
                  </a:lnTo>
                  <a:lnTo>
                    <a:pt x="772" y="3005"/>
                  </a:lnTo>
                  <a:lnTo>
                    <a:pt x="812" y="3121"/>
                  </a:lnTo>
                  <a:lnTo>
                    <a:pt x="868" y="3221"/>
                  </a:lnTo>
                  <a:lnTo>
                    <a:pt x="900" y="3265"/>
                  </a:lnTo>
                  <a:lnTo>
                    <a:pt x="936" y="3305"/>
                  </a:lnTo>
                  <a:lnTo>
                    <a:pt x="976" y="3341"/>
                  </a:lnTo>
                  <a:lnTo>
                    <a:pt x="1020" y="3373"/>
                  </a:lnTo>
                  <a:lnTo>
                    <a:pt x="1064" y="3397"/>
                  </a:lnTo>
                  <a:lnTo>
                    <a:pt x="1108" y="3421"/>
                  </a:lnTo>
                  <a:lnTo>
                    <a:pt x="1208" y="3449"/>
                  </a:lnTo>
                  <a:lnTo>
                    <a:pt x="1260" y="3453"/>
                  </a:lnTo>
                  <a:lnTo>
                    <a:pt x="1316" y="3457"/>
                  </a:lnTo>
                  <a:lnTo>
                    <a:pt x="1428" y="3445"/>
                  </a:lnTo>
                  <a:lnTo>
                    <a:pt x="1532" y="3413"/>
                  </a:lnTo>
                  <a:lnTo>
                    <a:pt x="1580" y="3385"/>
                  </a:lnTo>
                  <a:lnTo>
                    <a:pt x="1628" y="3357"/>
                  </a:lnTo>
                  <a:lnTo>
                    <a:pt x="1672" y="3317"/>
                  </a:lnTo>
                  <a:lnTo>
                    <a:pt x="1712" y="3277"/>
                  </a:lnTo>
                  <a:lnTo>
                    <a:pt x="1752" y="3229"/>
                  </a:lnTo>
                  <a:lnTo>
                    <a:pt x="1784" y="3177"/>
                  </a:lnTo>
                  <a:lnTo>
                    <a:pt x="1836" y="3065"/>
                  </a:lnTo>
                  <a:lnTo>
                    <a:pt x="1868" y="2933"/>
                  </a:lnTo>
                  <a:lnTo>
                    <a:pt x="1876" y="2865"/>
                  </a:lnTo>
                  <a:lnTo>
                    <a:pt x="1876" y="2789"/>
                  </a:lnTo>
                  <a:lnTo>
                    <a:pt x="1868" y="2653"/>
                  </a:lnTo>
                  <a:lnTo>
                    <a:pt x="1840" y="2529"/>
                  </a:lnTo>
                  <a:lnTo>
                    <a:pt x="1816" y="2473"/>
                  </a:lnTo>
                  <a:lnTo>
                    <a:pt x="1788" y="2421"/>
                  </a:lnTo>
                  <a:lnTo>
                    <a:pt x="1720" y="2329"/>
                  </a:lnTo>
                  <a:lnTo>
                    <a:pt x="1680" y="2289"/>
                  </a:lnTo>
                  <a:lnTo>
                    <a:pt x="1640" y="2257"/>
                  </a:lnTo>
                  <a:lnTo>
                    <a:pt x="1596" y="2225"/>
                  </a:lnTo>
                  <a:lnTo>
                    <a:pt x="1548" y="2205"/>
                  </a:lnTo>
                  <a:lnTo>
                    <a:pt x="1500" y="2185"/>
                  </a:lnTo>
                  <a:lnTo>
                    <a:pt x="1448" y="2173"/>
                  </a:lnTo>
                  <a:lnTo>
                    <a:pt x="1340" y="2161"/>
                  </a:lnTo>
                  <a:lnTo>
                    <a:pt x="1264" y="2165"/>
                  </a:lnTo>
                  <a:lnTo>
                    <a:pt x="1180" y="2173"/>
                  </a:lnTo>
                  <a:lnTo>
                    <a:pt x="1088" y="2193"/>
                  </a:lnTo>
                  <a:lnTo>
                    <a:pt x="988" y="2217"/>
                  </a:lnTo>
                  <a:lnTo>
                    <a:pt x="1072" y="1592"/>
                  </a:lnTo>
                  <a:lnTo>
                    <a:pt x="1220" y="1584"/>
                  </a:lnTo>
                  <a:lnTo>
                    <a:pt x="1288" y="1576"/>
                  </a:lnTo>
                  <a:lnTo>
                    <a:pt x="1348" y="1560"/>
                  </a:lnTo>
                  <a:lnTo>
                    <a:pt x="1404" y="1544"/>
                  </a:lnTo>
                  <a:lnTo>
                    <a:pt x="1460" y="1520"/>
                  </a:lnTo>
                  <a:lnTo>
                    <a:pt x="1548" y="1456"/>
                  </a:lnTo>
                  <a:lnTo>
                    <a:pt x="1588" y="1420"/>
                  </a:lnTo>
                  <a:lnTo>
                    <a:pt x="1620" y="1380"/>
                  </a:lnTo>
                  <a:lnTo>
                    <a:pt x="1672" y="1288"/>
                  </a:lnTo>
                  <a:lnTo>
                    <a:pt x="1704" y="1188"/>
                  </a:lnTo>
                  <a:lnTo>
                    <a:pt x="1712" y="1132"/>
                  </a:lnTo>
                  <a:lnTo>
                    <a:pt x="1712" y="1076"/>
                  </a:lnTo>
                  <a:lnTo>
                    <a:pt x="1708" y="980"/>
                  </a:lnTo>
                  <a:lnTo>
                    <a:pt x="1696" y="932"/>
                  </a:lnTo>
                  <a:lnTo>
                    <a:pt x="1684" y="892"/>
                  </a:lnTo>
                  <a:lnTo>
                    <a:pt x="1644" y="816"/>
                  </a:lnTo>
                  <a:lnTo>
                    <a:pt x="1592" y="752"/>
                  </a:lnTo>
                  <a:lnTo>
                    <a:pt x="1528" y="700"/>
                  </a:lnTo>
                  <a:lnTo>
                    <a:pt x="1492" y="680"/>
                  </a:lnTo>
                  <a:lnTo>
                    <a:pt x="1452" y="660"/>
                  </a:lnTo>
                  <a:lnTo>
                    <a:pt x="1368" y="640"/>
                  </a:lnTo>
                  <a:lnTo>
                    <a:pt x="1272" y="632"/>
                  </a:lnTo>
                  <a:lnTo>
                    <a:pt x="1180" y="640"/>
                  </a:lnTo>
                  <a:lnTo>
                    <a:pt x="1132" y="652"/>
                  </a:lnTo>
                  <a:lnTo>
                    <a:pt x="1092" y="664"/>
                  </a:lnTo>
                  <a:lnTo>
                    <a:pt x="1048" y="684"/>
                  </a:lnTo>
                  <a:lnTo>
                    <a:pt x="1012" y="708"/>
                  </a:lnTo>
                  <a:lnTo>
                    <a:pt x="972" y="736"/>
                  </a:lnTo>
                  <a:lnTo>
                    <a:pt x="936" y="768"/>
                  </a:lnTo>
                  <a:lnTo>
                    <a:pt x="876" y="844"/>
                  </a:lnTo>
                  <a:lnTo>
                    <a:pt x="848" y="888"/>
                  </a:lnTo>
                  <a:lnTo>
                    <a:pt x="824" y="936"/>
                  </a:lnTo>
                  <a:lnTo>
                    <a:pt x="804" y="988"/>
                  </a:lnTo>
                  <a:lnTo>
                    <a:pt x="788" y="1044"/>
                  </a:lnTo>
                  <a:lnTo>
                    <a:pt x="768" y="1168"/>
                  </a:lnTo>
                  <a:lnTo>
                    <a:pt x="60" y="1048"/>
                  </a:lnTo>
                  <a:lnTo>
                    <a:pt x="100" y="876"/>
                  </a:lnTo>
                  <a:lnTo>
                    <a:pt x="152" y="720"/>
                  </a:lnTo>
                  <a:lnTo>
                    <a:pt x="212" y="584"/>
                  </a:lnTo>
                  <a:lnTo>
                    <a:pt x="244" y="524"/>
                  </a:lnTo>
                  <a:lnTo>
                    <a:pt x="280" y="468"/>
                  </a:lnTo>
                  <a:lnTo>
                    <a:pt x="320" y="412"/>
                  </a:lnTo>
                  <a:lnTo>
                    <a:pt x="364" y="364"/>
                  </a:lnTo>
                  <a:lnTo>
                    <a:pt x="460" y="272"/>
                  </a:lnTo>
                  <a:lnTo>
                    <a:pt x="572" y="192"/>
                  </a:lnTo>
                  <a:lnTo>
                    <a:pt x="696" y="124"/>
                  </a:lnTo>
                  <a:lnTo>
                    <a:pt x="836" y="72"/>
                  </a:lnTo>
                  <a:lnTo>
                    <a:pt x="980" y="32"/>
                  </a:lnTo>
                  <a:lnTo>
                    <a:pt x="1056" y="16"/>
                  </a:lnTo>
                  <a:lnTo>
                    <a:pt x="1132" y="8"/>
                  </a:lnTo>
                  <a:lnTo>
                    <a:pt x="1296" y="0"/>
                  </a:lnTo>
                  <a:lnTo>
                    <a:pt x="1432" y="4"/>
                  </a:lnTo>
                  <a:lnTo>
                    <a:pt x="1564" y="24"/>
                  </a:lnTo>
                  <a:lnTo>
                    <a:pt x="1688" y="52"/>
                  </a:lnTo>
                  <a:lnTo>
                    <a:pt x="1804" y="88"/>
                  </a:lnTo>
                  <a:lnTo>
                    <a:pt x="1916" y="140"/>
                  </a:lnTo>
                  <a:lnTo>
                    <a:pt x="2020" y="204"/>
                  </a:lnTo>
                  <a:lnTo>
                    <a:pt x="2116" y="276"/>
                  </a:lnTo>
                  <a:lnTo>
                    <a:pt x="2204" y="360"/>
                  </a:lnTo>
                  <a:lnTo>
                    <a:pt x="2268" y="436"/>
                  </a:lnTo>
                  <a:lnTo>
                    <a:pt x="2328" y="512"/>
                  </a:lnTo>
                  <a:lnTo>
                    <a:pt x="2376" y="592"/>
                  </a:lnTo>
                  <a:lnTo>
                    <a:pt x="2416" y="676"/>
                  </a:lnTo>
                  <a:lnTo>
                    <a:pt x="2444" y="760"/>
                  </a:lnTo>
                  <a:lnTo>
                    <a:pt x="2468" y="848"/>
                  </a:lnTo>
                  <a:lnTo>
                    <a:pt x="2480" y="936"/>
                  </a:lnTo>
                  <a:lnTo>
                    <a:pt x="2484" y="1028"/>
                  </a:lnTo>
                  <a:lnTo>
                    <a:pt x="2476" y="1156"/>
                  </a:lnTo>
                  <a:lnTo>
                    <a:pt x="2448" y="1280"/>
                  </a:lnTo>
                  <a:lnTo>
                    <a:pt x="2404" y="1392"/>
                  </a:lnTo>
                  <a:lnTo>
                    <a:pt x="2340" y="1504"/>
                  </a:lnTo>
                  <a:lnTo>
                    <a:pt x="2260" y="1604"/>
                  </a:lnTo>
                  <a:lnTo>
                    <a:pt x="2160" y="1700"/>
                  </a:lnTo>
                  <a:lnTo>
                    <a:pt x="2044" y="1788"/>
                  </a:lnTo>
                  <a:lnTo>
                    <a:pt x="1908" y="1868"/>
                  </a:lnTo>
                  <a:lnTo>
                    <a:pt x="1992" y="1892"/>
                  </a:lnTo>
                  <a:lnTo>
                    <a:pt x="2072" y="1920"/>
                  </a:lnTo>
                  <a:lnTo>
                    <a:pt x="2148" y="1952"/>
                  </a:lnTo>
                  <a:lnTo>
                    <a:pt x="2216" y="1988"/>
                  </a:lnTo>
                  <a:lnTo>
                    <a:pt x="2284" y="2032"/>
                  </a:lnTo>
                  <a:lnTo>
                    <a:pt x="2348" y="2085"/>
                  </a:lnTo>
                  <a:lnTo>
                    <a:pt x="2456" y="2201"/>
                  </a:lnTo>
                  <a:lnTo>
                    <a:pt x="2508" y="2269"/>
                  </a:lnTo>
                  <a:lnTo>
                    <a:pt x="2548" y="2337"/>
                  </a:lnTo>
                  <a:lnTo>
                    <a:pt x="2584" y="2409"/>
                  </a:lnTo>
                  <a:lnTo>
                    <a:pt x="2612" y="2485"/>
                  </a:lnTo>
                  <a:lnTo>
                    <a:pt x="2636" y="2565"/>
                  </a:lnTo>
                  <a:lnTo>
                    <a:pt x="2652" y="2649"/>
                  </a:lnTo>
                  <a:lnTo>
                    <a:pt x="2660" y="2733"/>
                  </a:lnTo>
                  <a:lnTo>
                    <a:pt x="2664" y="2821"/>
                  </a:lnTo>
                  <a:lnTo>
                    <a:pt x="2660" y="2953"/>
                  </a:lnTo>
                  <a:lnTo>
                    <a:pt x="2640" y="3077"/>
                  </a:lnTo>
                  <a:lnTo>
                    <a:pt x="2612" y="3197"/>
                  </a:lnTo>
                  <a:lnTo>
                    <a:pt x="2568" y="3313"/>
                  </a:lnTo>
                  <a:lnTo>
                    <a:pt x="2516" y="3421"/>
                  </a:lnTo>
                  <a:lnTo>
                    <a:pt x="2448" y="3525"/>
                  </a:lnTo>
                  <a:lnTo>
                    <a:pt x="2368" y="3625"/>
                  </a:lnTo>
                  <a:lnTo>
                    <a:pt x="2280" y="3721"/>
                  </a:lnTo>
                  <a:lnTo>
                    <a:pt x="2180" y="3809"/>
                  </a:lnTo>
                  <a:lnTo>
                    <a:pt x="2076" y="3885"/>
                  </a:lnTo>
                  <a:lnTo>
                    <a:pt x="1964" y="3949"/>
                  </a:lnTo>
                  <a:lnTo>
                    <a:pt x="1848" y="4001"/>
                  </a:lnTo>
                  <a:lnTo>
                    <a:pt x="1724" y="4041"/>
                  </a:lnTo>
                  <a:lnTo>
                    <a:pt x="1596" y="4069"/>
                  </a:lnTo>
                  <a:lnTo>
                    <a:pt x="1460" y="4089"/>
                  </a:lnTo>
                  <a:lnTo>
                    <a:pt x="1320" y="4093"/>
                  </a:lnTo>
                  <a:lnTo>
                    <a:pt x="1188" y="4089"/>
                  </a:lnTo>
                  <a:lnTo>
                    <a:pt x="1060" y="4073"/>
                  </a:lnTo>
                  <a:lnTo>
                    <a:pt x="936" y="4049"/>
                  </a:lnTo>
                  <a:lnTo>
                    <a:pt x="880" y="4033"/>
                  </a:lnTo>
                  <a:lnTo>
                    <a:pt x="824" y="4017"/>
                  </a:lnTo>
                  <a:lnTo>
                    <a:pt x="712" y="3973"/>
                  </a:lnTo>
                  <a:lnTo>
                    <a:pt x="608" y="3917"/>
                  </a:lnTo>
                  <a:lnTo>
                    <a:pt x="508" y="3857"/>
                  </a:lnTo>
                  <a:lnTo>
                    <a:pt x="416" y="3781"/>
                  </a:lnTo>
                  <a:lnTo>
                    <a:pt x="332" y="3701"/>
                  </a:lnTo>
                  <a:lnTo>
                    <a:pt x="256" y="3613"/>
                  </a:lnTo>
                  <a:lnTo>
                    <a:pt x="192" y="3521"/>
                  </a:lnTo>
                  <a:lnTo>
                    <a:pt x="136" y="3421"/>
                  </a:lnTo>
                  <a:lnTo>
                    <a:pt x="88" y="3313"/>
                  </a:lnTo>
                  <a:lnTo>
                    <a:pt x="68" y="3261"/>
                  </a:lnTo>
                  <a:lnTo>
                    <a:pt x="48" y="3201"/>
                  </a:lnTo>
                  <a:lnTo>
                    <a:pt x="20" y="3085"/>
                  </a:lnTo>
                  <a:lnTo>
                    <a:pt x="0" y="2961"/>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dirty="0"/>
            </a:p>
          </p:txBody>
        </p:sp>
      </p:grpSp>
      <p:sp>
        <p:nvSpPr>
          <p:cNvPr id="11" name="Text Box 3"/>
          <p:cNvSpPr txBox="1">
            <a:spLocks noChangeArrowheads="1"/>
          </p:cNvSpPr>
          <p:nvPr/>
        </p:nvSpPr>
        <p:spPr bwMode="auto">
          <a:xfrm>
            <a:off x="2692627" y="1499281"/>
            <a:ext cx="5605009" cy="1025922"/>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Medidas de control interno</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3" name="Rectangle 1026"/>
          <p:cNvSpPr>
            <a:spLocks noGrp="1" noChangeArrowheads="1"/>
          </p:cNvSpPr>
          <p:nvPr>
            <p:ph type="title"/>
          </p:nvPr>
        </p:nvSpPr>
        <p:spPr>
          <a:xfrm>
            <a:off x="203200" y="117475"/>
            <a:ext cx="6781800" cy="358775"/>
          </a:xfrm>
        </p:spPr>
        <p:txBody>
          <a:bodyPr/>
          <a:lstStyle/>
          <a:p>
            <a:r>
              <a:rPr lang="es-ES" sz="2400" dirty="0" smtClean="0">
                <a:solidFill>
                  <a:schemeClr val="bg1"/>
                </a:solidFill>
              </a:rPr>
              <a:t> Actuaciones en centros de trabajo</a:t>
            </a:r>
          </a:p>
        </p:txBody>
      </p:sp>
      <p:sp>
        <p:nvSpPr>
          <p:cNvPr id="15" name="Rectangle 3"/>
          <p:cNvSpPr>
            <a:spLocks noChangeArrowheads="1"/>
          </p:cNvSpPr>
          <p:nvPr/>
        </p:nvSpPr>
        <p:spPr bwMode="auto">
          <a:xfrm>
            <a:off x="209550" y="666749"/>
            <a:ext cx="8048625" cy="35948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1"/>
              </a:solidFill>
              <a:effectLst/>
              <a:latin typeface="Arial" pitchFamily="34" charset="0"/>
            </a:endParaRPr>
          </a:p>
          <a:p>
            <a:pPr marL="473075" lvl="1" indent="-282575" algn="just" eaLnBrk="0" hangingPunct="0">
              <a:lnSpc>
                <a:spcPts val="2000"/>
              </a:lnSpc>
              <a:spcBef>
                <a:spcPct val="20000"/>
              </a:spcBef>
              <a:buClr>
                <a:schemeClr val="accent2"/>
              </a:buClr>
              <a:buFont typeface="Wingdings" pitchFamily="2" charset="2"/>
              <a:buChar char="l"/>
              <a:defRPr/>
            </a:pPr>
            <a:r>
              <a:rPr lang="es-ES" sz="1600" b="1" u="none" baseline="0" dirty="0" smtClean="0">
                <a:latin typeface="+mn-lt"/>
              </a:rPr>
              <a:t>El Grupo desarrolla actuaciones dirigidas a reducir el consumo de energía a través de la difusión entre sus empleados de buenas prácticas de ahorro energético, instalación de monitores energéticos en los edificios de mayor tamaño, la instalación de sistemas de detección de presencia y la mejora de aislamientos térmicos.</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Adicionalmente, se realizan campañas de reducción de recursos naturales entre los que cabe destacar </a:t>
            </a:r>
            <a:r>
              <a:rPr lang="es-ES" sz="1600" b="1" u="none" baseline="0" dirty="0" smtClean="0">
                <a:latin typeface="+mn-lt"/>
              </a:rPr>
              <a:t>el consumo de papel. En los últimos años se ha producido un descenso del 7,5% como  consecuencia de las diferentes iniciativas para sustituir el papel por soporte digital</a:t>
            </a:r>
            <a:r>
              <a:rPr lang="es-ES_tradnl" sz="1600" b="1" u="none" baseline="0" dirty="0" smtClean="0">
                <a:latin typeface="+mn-lt"/>
              </a:rPr>
              <a:t> . </a:t>
            </a:r>
          </a:p>
          <a:p>
            <a:pPr marL="473075" lvl="1" indent="-282575" algn="just" eaLnBrk="0" hangingPunct="0">
              <a:lnSpc>
                <a:spcPts val="2000"/>
              </a:lnSpc>
              <a:spcBef>
                <a:spcPct val="20000"/>
              </a:spcBef>
              <a:buClr>
                <a:schemeClr val="accent2"/>
              </a:buClr>
              <a:buFont typeface="Wingdings" pitchFamily="2" charset="2"/>
              <a:buChar char="l"/>
              <a:defRPr/>
            </a:pPr>
            <a:r>
              <a:rPr lang="es-ES" sz="1600" b="1" u="none" baseline="0" dirty="0" smtClean="0">
                <a:latin typeface="+mn-lt"/>
              </a:rPr>
              <a:t>El Grupo GN administra todos sus residuos, peligrosos y no peligrosos, a través de gestores autorizados, dentro de las fronteras de cada país donde opera y de acuerdo a la normativa nacional e internacional</a:t>
            </a:r>
            <a:endParaRPr lang="es-ES_tradnl" sz="1600" b="1" u="none" baseline="0" dirty="0" smtClean="0">
              <a:latin typeface="+mn-lt"/>
            </a:endParaRPr>
          </a:p>
        </p:txBody>
      </p:sp>
    </p:spTree>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5" name="Freeform 9"/>
          <p:cNvSpPr>
            <a:spLocks noEditPoints="1"/>
          </p:cNvSpPr>
          <p:nvPr/>
        </p:nvSpPr>
        <p:spPr bwMode="auto">
          <a:xfrm>
            <a:off x="666750" y="381000"/>
            <a:ext cx="3113088" cy="4352925"/>
          </a:xfrm>
          <a:custGeom>
            <a:avLst/>
            <a:gdLst>
              <a:gd name="T0" fmla="*/ 2147483647 w 2301"/>
              <a:gd name="T1" fmla="*/ 2147483647 h 3218"/>
              <a:gd name="T2" fmla="*/ 2147483647 w 2301"/>
              <a:gd name="T3" fmla="*/ 2147483647 h 3218"/>
              <a:gd name="T4" fmla="*/ 2147483647 w 2301"/>
              <a:gd name="T5" fmla="*/ 2147483647 h 3218"/>
              <a:gd name="T6" fmla="*/ 0 w 2301"/>
              <a:gd name="T7" fmla="*/ 2147483647 h 3218"/>
              <a:gd name="T8" fmla="*/ 0 w 2301"/>
              <a:gd name="T9" fmla="*/ 2147483647 h 3218"/>
              <a:gd name="T10" fmla="*/ 2147483647 w 2301"/>
              <a:gd name="T11" fmla="*/ 2147483647 h 3218"/>
              <a:gd name="T12" fmla="*/ 2147483647 w 2301"/>
              <a:gd name="T13" fmla="*/ 2147483647 h 3218"/>
              <a:gd name="T14" fmla="*/ 2147483647 w 2301"/>
              <a:gd name="T15" fmla="*/ 2147483647 h 3218"/>
              <a:gd name="T16" fmla="*/ 2147483647 w 2301"/>
              <a:gd name="T17" fmla="*/ 0 h 3218"/>
              <a:gd name="T18" fmla="*/ 2147483647 w 2301"/>
              <a:gd name="T19" fmla="*/ 0 h 3218"/>
              <a:gd name="T20" fmla="*/ 2147483647 w 2301"/>
              <a:gd name="T21" fmla="*/ 2147483647 h 3218"/>
              <a:gd name="T22" fmla="*/ 2147483647 w 2301"/>
              <a:gd name="T23" fmla="*/ 2147483647 h 3218"/>
              <a:gd name="T24" fmla="*/ 2147483647 w 2301"/>
              <a:gd name="T25" fmla="*/ 2147483647 h 3218"/>
              <a:gd name="T26" fmla="*/ 2147483647 w 2301"/>
              <a:gd name="T27" fmla="*/ 2147483647 h 3218"/>
              <a:gd name="T28" fmla="*/ 2147483647 w 2301"/>
              <a:gd name="T29" fmla="*/ 2147483647 h 3218"/>
              <a:gd name="T30" fmla="*/ 2147483647 w 2301"/>
              <a:gd name="T31" fmla="*/ 2147483647 h 3218"/>
              <a:gd name="T32" fmla="*/ 2147483647 w 2301"/>
              <a:gd name="T33" fmla="*/ 2147483647 h 3218"/>
              <a:gd name="T34" fmla="*/ 2147483647 w 2301"/>
              <a:gd name="T35" fmla="*/ 2147483647 h 3218"/>
              <a:gd name="T36" fmla="*/ 2147483647 w 2301"/>
              <a:gd name="T37" fmla="*/ 2147483647 h 3218"/>
              <a:gd name="T38" fmla="*/ 2147483647 w 2301"/>
              <a:gd name="T39" fmla="*/ 2147483647 h 3218"/>
              <a:gd name="T40" fmla="*/ 2147483647 w 2301"/>
              <a:gd name="T41" fmla="*/ 2147483647 h 3218"/>
              <a:gd name="T42" fmla="*/ 2147483647 w 2301"/>
              <a:gd name="T43" fmla="*/ 2147483647 h 3218"/>
              <a:gd name="T44" fmla="*/ 2147483647 w 2301"/>
              <a:gd name="T45" fmla="*/ 2147483647 h 3218"/>
              <a:gd name="T46" fmla="*/ 2147483647 w 2301"/>
              <a:gd name="T47" fmla="*/ 2147483647 h 3218"/>
              <a:gd name="T48" fmla="*/ 2147483647 w 2301"/>
              <a:gd name="T49" fmla="*/ 2147483647 h 32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01"/>
              <a:gd name="T76" fmla="*/ 0 h 3218"/>
              <a:gd name="T77" fmla="*/ 2301 w 2301"/>
              <a:gd name="T78" fmla="*/ 3218 h 32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01" h="3218">
                <a:moveTo>
                  <a:pt x="1307" y="3218"/>
                </a:moveTo>
                <a:lnTo>
                  <a:pt x="1307" y="2574"/>
                </a:lnTo>
                <a:lnTo>
                  <a:pt x="654" y="2574"/>
                </a:lnTo>
                <a:lnTo>
                  <a:pt x="0" y="2574"/>
                </a:lnTo>
                <a:lnTo>
                  <a:pt x="0" y="2038"/>
                </a:lnTo>
                <a:lnTo>
                  <a:pt x="346" y="1528"/>
                </a:lnTo>
                <a:lnTo>
                  <a:pt x="693" y="1019"/>
                </a:lnTo>
                <a:lnTo>
                  <a:pt x="1039" y="509"/>
                </a:lnTo>
                <a:lnTo>
                  <a:pt x="1386" y="0"/>
                </a:lnTo>
                <a:lnTo>
                  <a:pt x="1903" y="0"/>
                </a:lnTo>
                <a:lnTo>
                  <a:pt x="1903" y="508"/>
                </a:lnTo>
                <a:lnTo>
                  <a:pt x="1903" y="1018"/>
                </a:lnTo>
                <a:lnTo>
                  <a:pt x="1903" y="1527"/>
                </a:lnTo>
                <a:lnTo>
                  <a:pt x="1903" y="2036"/>
                </a:lnTo>
                <a:lnTo>
                  <a:pt x="2301" y="2036"/>
                </a:lnTo>
                <a:lnTo>
                  <a:pt x="2301" y="2574"/>
                </a:lnTo>
                <a:lnTo>
                  <a:pt x="1903" y="2574"/>
                </a:lnTo>
                <a:lnTo>
                  <a:pt x="1903" y="3218"/>
                </a:lnTo>
                <a:lnTo>
                  <a:pt x="1307" y="3218"/>
                </a:lnTo>
                <a:close/>
                <a:moveTo>
                  <a:pt x="1307" y="2036"/>
                </a:moveTo>
                <a:lnTo>
                  <a:pt x="1307" y="1489"/>
                </a:lnTo>
                <a:lnTo>
                  <a:pt x="1307" y="943"/>
                </a:lnTo>
                <a:lnTo>
                  <a:pt x="941" y="1489"/>
                </a:lnTo>
                <a:lnTo>
                  <a:pt x="574" y="2036"/>
                </a:lnTo>
                <a:lnTo>
                  <a:pt x="1307" y="2036"/>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a:p>
        </p:txBody>
      </p:sp>
      <p:sp>
        <p:nvSpPr>
          <p:cNvPr id="6" name="Text Box 3"/>
          <p:cNvSpPr txBox="1">
            <a:spLocks noChangeArrowheads="1"/>
          </p:cNvSpPr>
          <p:nvPr/>
        </p:nvSpPr>
        <p:spPr bwMode="auto">
          <a:xfrm>
            <a:off x="2864077" y="1556431"/>
            <a:ext cx="5860823" cy="1025922"/>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Implicación de proveedores y clientes</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 b="1" u="none" kern="0" baseline="0" dirty="0" smtClean="0">
                <a:solidFill>
                  <a:schemeClr val="bg1"/>
                </a:solidFill>
                <a:latin typeface="+mj-lt"/>
                <a:ea typeface="+mj-ea"/>
                <a:cs typeface="+mj-cs"/>
              </a:rPr>
              <a:t>Implicación a proveedores y clientes </a:t>
            </a:r>
            <a:endParaRPr lang="es-ES" b="1" u="none" kern="0" baseline="0" dirty="0">
              <a:solidFill>
                <a:schemeClr val="bg1"/>
              </a:solidFill>
              <a:latin typeface="+mj-lt"/>
              <a:ea typeface="+mj-ea"/>
              <a:cs typeface="+mj-cs"/>
            </a:endParaRPr>
          </a:p>
        </p:txBody>
      </p:sp>
      <p:sp>
        <p:nvSpPr>
          <p:cNvPr id="29" name="Rectangle 3"/>
          <p:cNvSpPr>
            <a:spLocks noChangeArrowheads="1"/>
          </p:cNvSpPr>
          <p:nvPr/>
        </p:nvSpPr>
        <p:spPr bwMode="auto">
          <a:xfrm>
            <a:off x="228600" y="590549"/>
            <a:ext cx="8048625" cy="41570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1"/>
              </a:solidFill>
              <a:effectLst/>
              <a:latin typeface="Arial" pitchFamily="34" charset="0"/>
            </a:endParaRP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El Grupo GN cuenta con el 75% de sus principales contratistas y empresas colaboradoras adheridas voluntariamente a las “</a:t>
            </a:r>
            <a:r>
              <a:rPr lang="es-ES_tradnl" sz="1600" b="1" i="1" u="none" baseline="0" dirty="0" smtClean="0">
                <a:latin typeface="+mn-lt"/>
              </a:rPr>
              <a:t>Buenas Prácticas de Actuación Medioambiental en obras para la construcción de redes de distribución”.</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Adicionalmente, involucra a sus clientes en el uso responsable de la energía desarrollando, en colaboración con la Fundación Gas Natural y el área de Marketing, campañas y jornadas, englobadas bajo la iniciativa “Compromiso Natural” con el objeto de incrementar su sensibilidad en cuestiones ambientales.</a:t>
            </a:r>
            <a:endParaRPr lang="es-ES" sz="1600" b="1" u="none" baseline="0" dirty="0" smtClean="0">
              <a:latin typeface="+mn-lt"/>
            </a:endParaRP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A través de la página web de la compañía se impulsan diversas campañas de sensibilización y juegos interactivos de eficiencia energética, que facilitan a los clientes consejos sobre la aplicación de medidas de ahorro energético</a:t>
            </a:r>
            <a:r>
              <a:rPr lang="es-ES_tradnl" sz="1600" b="1" u="none" baseline="0" dirty="0" smtClean="0"/>
              <a:t>.</a:t>
            </a:r>
          </a:p>
          <a:p>
            <a:pPr marL="473075" lvl="1" indent="-282575" algn="just" eaLnBrk="0" hangingPunct="0">
              <a:lnSpc>
                <a:spcPts val="2000"/>
              </a:lnSpc>
              <a:spcBef>
                <a:spcPct val="20000"/>
              </a:spcBef>
              <a:buClr>
                <a:schemeClr val="accent2"/>
              </a:buClr>
              <a:buFont typeface="Wingdings" pitchFamily="2" charset="2"/>
              <a:buChar char="l"/>
              <a:defRPr/>
            </a:pPr>
            <a:endParaRPr lang="es-ES_tradnl" sz="1600" b="1" u="none" baseline="0" dirty="0" smtClean="0">
              <a:latin typeface="+mn-lt"/>
            </a:endParaRP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4" name="Freeform 2"/>
          <p:cNvSpPr>
            <a:spLocks/>
          </p:cNvSpPr>
          <p:nvPr/>
        </p:nvSpPr>
        <p:spPr bwMode="auto">
          <a:xfrm>
            <a:off x="1052513" y="438150"/>
            <a:ext cx="2890837" cy="4314825"/>
          </a:xfrm>
          <a:custGeom>
            <a:avLst/>
            <a:gdLst>
              <a:gd name="T0" fmla="*/ 2147483647 w 2694"/>
              <a:gd name="T1" fmla="*/ 2147483647 h 4017"/>
              <a:gd name="T2" fmla="*/ 2147483647 w 2694"/>
              <a:gd name="T3" fmla="*/ 2147483647 h 4017"/>
              <a:gd name="T4" fmla="*/ 2147483647 w 2694"/>
              <a:gd name="T5" fmla="*/ 2147483647 h 4017"/>
              <a:gd name="T6" fmla="*/ 2147483647 w 2694"/>
              <a:gd name="T7" fmla="*/ 2147483647 h 4017"/>
              <a:gd name="T8" fmla="*/ 2147483647 w 2694"/>
              <a:gd name="T9" fmla="*/ 2147483647 h 4017"/>
              <a:gd name="T10" fmla="*/ 2147483647 w 2694"/>
              <a:gd name="T11" fmla="*/ 2147483647 h 4017"/>
              <a:gd name="T12" fmla="*/ 2147483647 w 2694"/>
              <a:gd name="T13" fmla="*/ 2147483647 h 4017"/>
              <a:gd name="T14" fmla="*/ 2147483647 w 2694"/>
              <a:gd name="T15" fmla="*/ 2147483647 h 4017"/>
              <a:gd name="T16" fmla="*/ 2147483647 w 2694"/>
              <a:gd name="T17" fmla="*/ 2147483647 h 4017"/>
              <a:gd name="T18" fmla="*/ 2147483647 w 2694"/>
              <a:gd name="T19" fmla="*/ 2147483647 h 4017"/>
              <a:gd name="T20" fmla="*/ 2147483647 w 2694"/>
              <a:gd name="T21" fmla="*/ 2147483647 h 4017"/>
              <a:gd name="T22" fmla="*/ 2147483647 w 2694"/>
              <a:gd name="T23" fmla="*/ 2147483647 h 4017"/>
              <a:gd name="T24" fmla="*/ 2147483647 w 2694"/>
              <a:gd name="T25" fmla="*/ 2147483647 h 4017"/>
              <a:gd name="T26" fmla="*/ 2147483647 w 2694"/>
              <a:gd name="T27" fmla="*/ 2147483647 h 4017"/>
              <a:gd name="T28" fmla="*/ 2147483647 w 2694"/>
              <a:gd name="T29" fmla="*/ 2147483647 h 4017"/>
              <a:gd name="T30" fmla="*/ 2147483647 w 2694"/>
              <a:gd name="T31" fmla="*/ 2147483647 h 4017"/>
              <a:gd name="T32" fmla="*/ 2147483647 w 2694"/>
              <a:gd name="T33" fmla="*/ 2147483647 h 4017"/>
              <a:gd name="T34" fmla="*/ 2147483647 w 2694"/>
              <a:gd name="T35" fmla="*/ 2147483647 h 4017"/>
              <a:gd name="T36" fmla="*/ 2147483647 w 2694"/>
              <a:gd name="T37" fmla="*/ 2147483647 h 4017"/>
              <a:gd name="T38" fmla="*/ 2147483647 w 2694"/>
              <a:gd name="T39" fmla="*/ 2147483647 h 4017"/>
              <a:gd name="T40" fmla="*/ 2147483647 w 2694"/>
              <a:gd name="T41" fmla="*/ 2147483647 h 4017"/>
              <a:gd name="T42" fmla="*/ 2147483647 w 2694"/>
              <a:gd name="T43" fmla="*/ 2147483647 h 4017"/>
              <a:gd name="T44" fmla="*/ 2147483647 w 2694"/>
              <a:gd name="T45" fmla="*/ 2147483647 h 4017"/>
              <a:gd name="T46" fmla="*/ 2147483647 w 2694"/>
              <a:gd name="T47" fmla="*/ 2147483647 h 4017"/>
              <a:gd name="T48" fmla="*/ 2147483647 w 2694"/>
              <a:gd name="T49" fmla="*/ 0 h 4017"/>
              <a:gd name="T50" fmla="*/ 2147483647 w 2694"/>
              <a:gd name="T51" fmla="*/ 2147483647 h 4017"/>
              <a:gd name="T52" fmla="*/ 2147483647 w 2694"/>
              <a:gd name="T53" fmla="*/ 2147483647 h 4017"/>
              <a:gd name="T54" fmla="*/ 2147483647 w 2694"/>
              <a:gd name="T55" fmla="*/ 2147483647 h 4017"/>
              <a:gd name="T56" fmla="*/ 2147483647 w 2694"/>
              <a:gd name="T57" fmla="*/ 2147483647 h 4017"/>
              <a:gd name="T58" fmla="*/ 2147483647 w 2694"/>
              <a:gd name="T59" fmla="*/ 2147483647 h 4017"/>
              <a:gd name="T60" fmla="*/ 2147483647 w 2694"/>
              <a:gd name="T61" fmla="*/ 2147483647 h 4017"/>
              <a:gd name="T62" fmla="*/ 2147483647 w 2694"/>
              <a:gd name="T63" fmla="*/ 2147483647 h 4017"/>
              <a:gd name="T64" fmla="*/ 2147483647 w 2694"/>
              <a:gd name="T65" fmla="*/ 2147483647 h 4017"/>
              <a:gd name="T66" fmla="*/ 2147483647 w 2694"/>
              <a:gd name="T67" fmla="*/ 2147483647 h 4017"/>
              <a:gd name="T68" fmla="*/ 2147483647 w 2694"/>
              <a:gd name="T69" fmla="*/ 2147483647 h 4017"/>
              <a:gd name="T70" fmla="*/ 2147483647 w 2694"/>
              <a:gd name="T71" fmla="*/ 2147483647 h 4017"/>
              <a:gd name="T72" fmla="*/ 2147483647 w 2694"/>
              <a:gd name="T73" fmla="*/ 2147483647 h 4017"/>
              <a:gd name="T74" fmla="*/ 2147483647 w 2694"/>
              <a:gd name="T75" fmla="*/ 2147483647 h 4017"/>
              <a:gd name="T76" fmla="*/ 2147483647 w 2694"/>
              <a:gd name="T77" fmla="*/ 2147483647 h 4017"/>
              <a:gd name="T78" fmla="*/ 2147483647 w 2694"/>
              <a:gd name="T79" fmla="*/ 2147483647 h 4017"/>
              <a:gd name="T80" fmla="*/ 2147483647 w 2694"/>
              <a:gd name="T81" fmla="*/ 2147483647 h 4017"/>
              <a:gd name="T82" fmla="*/ 2147483647 w 2694"/>
              <a:gd name="T83" fmla="*/ 2147483647 h 4017"/>
              <a:gd name="T84" fmla="*/ 2147483647 w 2694"/>
              <a:gd name="T85" fmla="*/ 2147483647 h 4017"/>
              <a:gd name="T86" fmla="*/ 2147483647 w 2694"/>
              <a:gd name="T87" fmla="*/ 2147483647 h 4017"/>
              <a:gd name="T88" fmla="*/ 2147483647 w 2694"/>
              <a:gd name="T89" fmla="*/ 2147483647 h 4017"/>
              <a:gd name="T90" fmla="*/ 2147483647 w 2694"/>
              <a:gd name="T91" fmla="*/ 2147483647 h 4017"/>
              <a:gd name="T92" fmla="*/ 2147483647 w 2694"/>
              <a:gd name="T93" fmla="*/ 2147483647 h 4017"/>
              <a:gd name="T94" fmla="*/ 2147483647 w 2694"/>
              <a:gd name="T95" fmla="*/ 2147483647 h 4017"/>
              <a:gd name="T96" fmla="*/ 2147483647 w 2694"/>
              <a:gd name="T97" fmla="*/ 2147483647 h 4017"/>
              <a:gd name="T98" fmla="*/ 2147483647 w 2694"/>
              <a:gd name="T99" fmla="*/ 2147483647 h 4017"/>
              <a:gd name="T100" fmla="*/ 2147483647 w 2694"/>
              <a:gd name="T101" fmla="*/ 2147483647 h 4017"/>
              <a:gd name="T102" fmla="*/ 2147483647 w 2694"/>
              <a:gd name="T103" fmla="*/ 2147483647 h 4017"/>
              <a:gd name="T104" fmla="*/ 2147483647 w 2694"/>
              <a:gd name="T105" fmla="*/ 2147483647 h 4017"/>
              <a:gd name="T106" fmla="*/ 2147483647 w 2694"/>
              <a:gd name="T107" fmla="*/ 2147483647 h 4017"/>
              <a:gd name="T108" fmla="*/ 2147483647 w 2694"/>
              <a:gd name="T109" fmla="*/ 2147483647 h 4017"/>
              <a:gd name="T110" fmla="*/ 0 w 2694"/>
              <a:gd name="T111" fmla="*/ 2147483647 h 401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94"/>
              <a:gd name="T169" fmla="*/ 0 h 4017"/>
              <a:gd name="T170" fmla="*/ 2694 w 2694"/>
              <a:gd name="T171" fmla="*/ 4017 h 401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94" h="4017">
                <a:moveTo>
                  <a:pt x="0" y="2918"/>
                </a:moveTo>
                <a:lnTo>
                  <a:pt x="763" y="2842"/>
                </a:lnTo>
                <a:lnTo>
                  <a:pt x="775" y="2902"/>
                </a:lnTo>
                <a:lnTo>
                  <a:pt x="791" y="2962"/>
                </a:lnTo>
                <a:lnTo>
                  <a:pt x="831" y="3074"/>
                </a:lnTo>
                <a:lnTo>
                  <a:pt x="887" y="3170"/>
                </a:lnTo>
                <a:lnTo>
                  <a:pt x="959" y="3254"/>
                </a:lnTo>
                <a:lnTo>
                  <a:pt x="1043" y="3318"/>
                </a:lnTo>
                <a:lnTo>
                  <a:pt x="1131" y="3365"/>
                </a:lnTo>
                <a:lnTo>
                  <a:pt x="1227" y="3393"/>
                </a:lnTo>
                <a:lnTo>
                  <a:pt x="1279" y="3401"/>
                </a:lnTo>
                <a:lnTo>
                  <a:pt x="1331" y="3401"/>
                </a:lnTo>
                <a:lnTo>
                  <a:pt x="1447" y="3389"/>
                </a:lnTo>
                <a:lnTo>
                  <a:pt x="1551" y="3353"/>
                </a:lnTo>
                <a:lnTo>
                  <a:pt x="1603" y="3326"/>
                </a:lnTo>
                <a:lnTo>
                  <a:pt x="1651" y="3294"/>
                </a:lnTo>
                <a:lnTo>
                  <a:pt x="1695" y="3254"/>
                </a:lnTo>
                <a:lnTo>
                  <a:pt x="1739" y="3210"/>
                </a:lnTo>
                <a:lnTo>
                  <a:pt x="1779" y="3158"/>
                </a:lnTo>
                <a:lnTo>
                  <a:pt x="1811" y="3098"/>
                </a:lnTo>
                <a:lnTo>
                  <a:pt x="1839" y="3034"/>
                </a:lnTo>
                <a:lnTo>
                  <a:pt x="1863" y="2962"/>
                </a:lnTo>
                <a:lnTo>
                  <a:pt x="1895" y="2802"/>
                </a:lnTo>
                <a:lnTo>
                  <a:pt x="1903" y="2714"/>
                </a:lnTo>
                <a:lnTo>
                  <a:pt x="1903" y="2618"/>
                </a:lnTo>
                <a:lnTo>
                  <a:pt x="1903" y="2530"/>
                </a:lnTo>
                <a:lnTo>
                  <a:pt x="1895" y="2446"/>
                </a:lnTo>
                <a:lnTo>
                  <a:pt x="1883" y="2370"/>
                </a:lnTo>
                <a:lnTo>
                  <a:pt x="1863" y="2298"/>
                </a:lnTo>
                <a:lnTo>
                  <a:pt x="1839" y="2230"/>
                </a:lnTo>
                <a:lnTo>
                  <a:pt x="1811" y="2170"/>
                </a:lnTo>
                <a:lnTo>
                  <a:pt x="1779" y="2114"/>
                </a:lnTo>
                <a:lnTo>
                  <a:pt x="1739" y="2066"/>
                </a:lnTo>
                <a:lnTo>
                  <a:pt x="1695" y="2022"/>
                </a:lnTo>
                <a:lnTo>
                  <a:pt x="1651" y="1987"/>
                </a:lnTo>
                <a:lnTo>
                  <a:pt x="1599" y="1955"/>
                </a:lnTo>
                <a:lnTo>
                  <a:pt x="1547" y="1927"/>
                </a:lnTo>
                <a:lnTo>
                  <a:pt x="1495" y="1907"/>
                </a:lnTo>
                <a:lnTo>
                  <a:pt x="1435" y="1895"/>
                </a:lnTo>
                <a:lnTo>
                  <a:pt x="1307" y="1883"/>
                </a:lnTo>
                <a:lnTo>
                  <a:pt x="1227" y="1887"/>
                </a:lnTo>
                <a:lnTo>
                  <a:pt x="1147" y="1899"/>
                </a:lnTo>
                <a:lnTo>
                  <a:pt x="1071" y="1923"/>
                </a:lnTo>
                <a:lnTo>
                  <a:pt x="995" y="1955"/>
                </a:lnTo>
                <a:lnTo>
                  <a:pt x="923" y="1995"/>
                </a:lnTo>
                <a:lnTo>
                  <a:pt x="851" y="2046"/>
                </a:lnTo>
                <a:lnTo>
                  <a:pt x="783" y="2106"/>
                </a:lnTo>
                <a:lnTo>
                  <a:pt x="715" y="2174"/>
                </a:lnTo>
                <a:lnTo>
                  <a:pt x="92" y="2082"/>
                </a:lnTo>
                <a:lnTo>
                  <a:pt x="488" y="0"/>
                </a:lnTo>
                <a:lnTo>
                  <a:pt x="2518" y="0"/>
                </a:lnTo>
                <a:lnTo>
                  <a:pt x="2518" y="715"/>
                </a:lnTo>
                <a:lnTo>
                  <a:pt x="1067" y="715"/>
                </a:lnTo>
                <a:lnTo>
                  <a:pt x="947" y="1399"/>
                </a:lnTo>
                <a:lnTo>
                  <a:pt x="1079" y="1343"/>
                </a:lnTo>
                <a:lnTo>
                  <a:pt x="1207" y="1303"/>
                </a:lnTo>
                <a:lnTo>
                  <a:pt x="1339" y="1279"/>
                </a:lnTo>
                <a:lnTo>
                  <a:pt x="1471" y="1271"/>
                </a:lnTo>
                <a:lnTo>
                  <a:pt x="1599" y="1275"/>
                </a:lnTo>
                <a:lnTo>
                  <a:pt x="1719" y="1291"/>
                </a:lnTo>
                <a:lnTo>
                  <a:pt x="1835" y="1323"/>
                </a:lnTo>
                <a:lnTo>
                  <a:pt x="1947" y="1363"/>
                </a:lnTo>
                <a:lnTo>
                  <a:pt x="2050" y="1415"/>
                </a:lnTo>
                <a:lnTo>
                  <a:pt x="2150" y="1479"/>
                </a:lnTo>
                <a:lnTo>
                  <a:pt x="2246" y="1555"/>
                </a:lnTo>
                <a:lnTo>
                  <a:pt x="2338" y="1639"/>
                </a:lnTo>
                <a:lnTo>
                  <a:pt x="2422" y="1739"/>
                </a:lnTo>
                <a:lnTo>
                  <a:pt x="2494" y="1839"/>
                </a:lnTo>
                <a:lnTo>
                  <a:pt x="2526" y="1895"/>
                </a:lnTo>
                <a:lnTo>
                  <a:pt x="2554" y="1951"/>
                </a:lnTo>
                <a:lnTo>
                  <a:pt x="2582" y="2007"/>
                </a:lnTo>
                <a:lnTo>
                  <a:pt x="2606" y="2066"/>
                </a:lnTo>
                <a:lnTo>
                  <a:pt x="2646" y="2190"/>
                </a:lnTo>
                <a:lnTo>
                  <a:pt x="2670" y="2322"/>
                </a:lnTo>
                <a:lnTo>
                  <a:pt x="2690" y="2462"/>
                </a:lnTo>
                <a:lnTo>
                  <a:pt x="2694" y="2606"/>
                </a:lnTo>
                <a:lnTo>
                  <a:pt x="2690" y="2726"/>
                </a:lnTo>
                <a:lnTo>
                  <a:pt x="2678" y="2846"/>
                </a:lnTo>
                <a:lnTo>
                  <a:pt x="2654" y="2962"/>
                </a:lnTo>
                <a:lnTo>
                  <a:pt x="2622" y="3074"/>
                </a:lnTo>
                <a:lnTo>
                  <a:pt x="2582" y="3182"/>
                </a:lnTo>
                <a:lnTo>
                  <a:pt x="2534" y="3286"/>
                </a:lnTo>
                <a:lnTo>
                  <a:pt x="2474" y="3389"/>
                </a:lnTo>
                <a:lnTo>
                  <a:pt x="2406" y="3489"/>
                </a:lnTo>
                <a:lnTo>
                  <a:pt x="2306" y="3613"/>
                </a:lnTo>
                <a:lnTo>
                  <a:pt x="2250" y="3669"/>
                </a:lnTo>
                <a:lnTo>
                  <a:pt x="2194" y="3721"/>
                </a:lnTo>
                <a:lnTo>
                  <a:pt x="2070" y="3809"/>
                </a:lnTo>
                <a:lnTo>
                  <a:pt x="1943" y="3885"/>
                </a:lnTo>
                <a:lnTo>
                  <a:pt x="1871" y="3917"/>
                </a:lnTo>
                <a:lnTo>
                  <a:pt x="1799" y="3945"/>
                </a:lnTo>
                <a:lnTo>
                  <a:pt x="1727" y="3965"/>
                </a:lnTo>
                <a:lnTo>
                  <a:pt x="1651" y="3985"/>
                </a:lnTo>
                <a:lnTo>
                  <a:pt x="1571" y="4001"/>
                </a:lnTo>
                <a:lnTo>
                  <a:pt x="1491" y="4009"/>
                </a:lnTo>
                <a:lnTo>
                  <a:pt x="1323" y="4017"/>
                </a:lnTo>
                <a:lnTo>
                  <a:pt x="1187" y="4013"/>
                </a:lnTo>
                <a:lnTo>
                  <a:pt x="1059" y="4001"/>
                </a:lnTo>
                <a:lnTo>
                  <a:pt x="935" y="3977"/>
                </a:lnTo>
                <a:lnTo>
                  <a:pt x="819" y="3945"/>
                </a:lnTo>
                <a:lnTo>
                  <a:pt x="707" y="3901"/>
                </a:lnTo>
                <a:lnTo>
                  <a:pt x="608" y="3849"/>
                </a:lnTo>
                <a:lnTo>
                  <a:pt x="508" y="3789"/>
                </a:lnTo>
                <a:lnTo>
                  <a:pt x="420" y="3721"/>
                </a:lnTo>
                <a:lnTo>
                  <a:pt x="336" y="3641"/>
                </a:lnTo>
                <a:lnTo>
                  <a:pt x="260" y="3557"/>
                </a:lnTo>
                <a:lnTo>
                  <a:pt x="196" y="3469"/>
                </a:lnTo>
                <a:lnTo>
                  <a:pt x="140" y="3369"/>
                </a:lnTo>
                <a:lnTo>
                  <a:pt x="92" y="3270"/>
                </a:lnTo>
                <a:lnTo>
                  <a:pt x="52" y="3158"/>
                </a:lnTo>
                <a:lnTo>
                  <a:pt x="20" y="3042"/>
                </a:lnTo>
                <a:lnTo>
                  <a:pt x="0" y="2918"/>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a:p>
        </p:txBody>
      </p:sp>
      <p:sp>
        <p:nvSpPr>
          <p:cNvPr id="35" name="Text Box 3"/>
          <p:cNvSpPr txBox="1">
            <a:spLocks noChangeArrowheads="1"/>
          </p:cNvSpPr>
          <p:nvPr/>
        </p:nvSpPr>
        <p:spPr bwMode="auto">
          <a:xfrm>
            <a:off x="2757941" y="1594531"/>
            <a:ext cx="5605009" cy="1025922"/>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Responsabilidad Social Corporativa</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8 Imagen" descr="INDEX.png"/>
          <p:cNvPicPr>
            <a:picLocks noChangeAspect="1"/>
          </p:cNvPicPr>
          <p:nvPr/>
        </p:nvPicPr>
        <p:blipFill>
          <a:blip r:embed="rId2"/>
          <a:srcRect/>
          <a:stretch>
            <a:fillRect/>
          </a:stretch>
        </p:blipFill>
        <p:spPr bwMode="auto">
          <a:xfrm>
            <a:off x="0" y="0"/>
            <a:ext cx="9144000" cy="5143500"/>
          </a:xfrm>
          <a:prstGeom prst="rect">
            <a:avLst/>
          </a:prstGeom>
          <a:noFill/>
          <a:ln w="9525">
            <a:noFill/>
            <a:miter lim="800000"/>
            <a:headEnd/>
            <a:tailEnd/>
          </a:ln>
        </p:spPr>
      </p:pic>
      <p:sp>
        <p:nvSpPr>
          <p:cNvPr id="12" name="Text Box 6"/>
          <p:cNvSpPr txBox="1">
            <a:spLocks noChangeArrowheads="1"/>
          </p:cNvSpPr>
          <p:nvPr/>
        </p:nvSpPr>
        <p:spPr bwMode="auto">
          <a:xfrm>
            <a:off x="4602163" y="1276350"/>
            <a:ext cx="1965325" cy="320675"/>
          </a:xfrm>
          <a:prstGeom prst="rect">
            <a:avLst/>
          </a:prstGeom>
          <a:noFill/>
          <a:ln w="9525">
            <a:noFill/>
            <a:miter lim="800000"/>
            <a:headEnd/>
            <a:tailEnd/>
          </a:ln>
          <a:effectLst/>
        </p:spPr>
        <p:txBody>
          <a:bodyPr lIns="0" tIns="0" rIns="0" bIns="0">
            <a:spAutoFit/>
          </a:bodyPr>
          <a:lstStyle/>
          <a:p>
            <a:pPr defTabSz="282575" eaLnBrk="0" hangingPunct="0">
              <a:lnSpc>
                <a:spcPts val="2500"/>
              </a:lnSpc>
              <a:buClr>
                <a:schemeClr val="accent1"/>
              </a:buClr>
              <a:buSzPct val="120000"/>
              <a:tabLst>
                <a:tab pos="273050" algn="l"/>
              </a:tabLst>
              <a:defRPr/>
            </a:pPr>
            <a:r>
              <a:rPr lang="es-ES_tradnl" sz="2500" b="1" u="none" baseline="0" dirty="0" smtClean="0">
                <a:solidFill>
                  <a:schemeClr val="tx1">
                    <a:lumMod val="60000"/>
                    <a:lumOff val="40000"/>
                  </a:schemeClr>
                </a:solidFill>
                <a:latin typeface="Arial" charset="0"/>
              </a:rPr>
              <a:t>ÍNDICE</a:t>
            </a:r>
            <a:endParaRPr lang="es-ES_tradnl" sz="2500" u="none" baseline="0" dirty="0">
              <a:solidFill>
                <a:schemeClr val="tx1">
                  <a:lumMod val="60000"/>
                  <a:lumOff val="40000"/>
                </a:schemeClr>
              </a:solidFill>
              <a:latin typeface="Arial" charset="0"/>
            </a:endParaRPr>
          </a:p>
        </p:txBody>
      </p:sp>
      <p:sp>
        <p:nvSpPr>
          <p:cNvPr id="6" name="Text Box 6"/>
          <p:cNvSpPr txBox="1">
            <a:spLocks noChangeArrowheads="1"/>
          </p:cNvSpPr>
          <p:nvPr/>
        </p:nvSpPr>
        <p:spPr bwMode="auto">
          <a:xfrm>
            <a:off x="4573588" y="1568450"/>
            <a:ext cx="4232275" cy="3231654"/>
          </a:xfrm>
          <a:prstGeom prst="rect">
            <a:avLst/>
          </a:prstGeom>
          <a:noFill/>
          <a:ln w="9525">
            <a:noFill/>
            <a:miter lim="800000"/>
            <a:headEnd/>
            <a:tailEnd/>
          </a:ln>
        </p:spPr>
        <p:txBody>
          <a:bodyPr lIns="0" tIns="0" rIns="0" bIns="0">
            <a:spAutoFit/>
          </a:bodyPr>
          <a:lstStyle/>
          <a:p>
            <a:pPr defTabSz="282575" eaLnBrk="0" hangingPunct="0">
              <a:lnSpc>
                <a:spcPts val="2500"/>
              </a:lnSpc>
              <a:buClr>
                <a:schemeClr val="accent1"/>
              </a:buClr>
              <a:buSzPct val="120000"/>
              <a:tabLst>
                <a:tab pos="273050" algn="l"/>
              </a:tabLst>
              <a:defRPr/>
            </a:pPr>
            <a:r>
              <a:rPr lang="es-ES_tradnl" sz="1600" b="1" u="none" baseline="0" dirty="0" smtClean="0">
                <a:latin typeface="+mj-lt"/>
              </a:rPr>
              <a:t>1</a:t>
            </a:r>
            <a:r>
              <a:rPr lang="ca-ES" sz="1600" b="1" u="none" baseline="0" dirty="0" smtClean="0">
                <a:latin typeface="+mj-lt"/>
              </a:rPr>
              <a:t>.  </a:t>
            </a:r>
            <a:r>
              <a:rPr lang="es-ES_tradnl" sz="1600" b="1" u="none" baseline="0" dirty="0" smtClean="0">
                <a:latin typeface="+mj-lt"/>
              </a:rPr>
              <a:t>Cambio climático</a:t>
            </a:r>
          </a:p>
          <a:p>
            <a:pPr marL="342900" indent="-342900" defTabSz="282575" eaLnBrk="0" hangingPunct="0">
              <a:lnSpc>
                <a:spcPts val="2500"/>
              </a:lnSpc>
              <a:buClr>
                <a:schemeClr val="accent1"/>
              </a:buClr>
              <a:buSzPct val="120000"/>
              <a:buAutoNum type="arabicPeriod" startAt="2"/>
              <a:tabLst>
                <a:tab pos="385763" algn="l"/>
              </a:tabLst>
              <a:defRPr/>
            </a:pPr>
            <a:r>
              <a:rPr lang="es-ES_tradnl" sz="1600" b="1" u="none" baseline="0" dirty="0" smtClean="0">
                <a:latin typeface="+mj-lt"/>
              </a:rPr>
              <a:t>Soluciones energéticas de futuro</a:t>
            </a:r>
          </a:p>
          <a:p>
            <a:pPr marL="342900" indent="-342900" defTabSz="282575" eaLnBrk="0" hangingPunct="0">
              <a:lnSpc>
                <a:spcPts val="2500"/>
              </a:lnSpc>
              <a:buClr>
                <a:schemeClr val="accent1"/>
              </a:buClr>
              <a:buSzPct val="120000"/>
              <a:buAutoNum type="arabicPeriod" startAt="2"/>
              <a:tabLst>
                <a:tab pos="385763" algn="l"/>
              </a:tabLst>
              <a:defRPr/>
            </a:pPr>
            <a:r>
              <a:rPr lang="es-ES_tradnl" sz="1600" b="1" u="none" baseline="0" dirty="0" smtClean="0">
                <a:latin typeface="+mj-lt"/>
              </a:rPr>
              <a:t>Actuaciones relacionadas con la actividad   </a:t>
            </a:r>
          </a:p>
          <a:p>
            <a:pPr marL="712788" lvl="1" indent="-255588" defTabSz="282575" eaLnBrk="0" hangingPunct="0">
              <a:lnSpc>
                <a:spcPts val="2000"/>
              </a:lnSpc>
              <a:buClr>
                <a:schemeClr val="tx1"/>
              </a:buClr>
              <a:buSzPct val="90000"/>
              <a:buFont typeface="Arial" charset="0"/>
              <a:buAutoNum type="arabicPeriod"/>
              <a:tabLst>
                <a:tab pos="385763" algn="l"/>
              </a:tabLst>
              <a:defRPr/>
            </a:pPr>
            <a:r>
              <a:rPr lang="es-ES_tradnl" sz="1600" u="none" baseline="0" dirty="0" smtClean="0">
                <a:latin typeface="+mj-lt"/>
              </a:rPr>
              <a:t>Racionalización energética de procesos</a:t>
            </a:r>
          </a:p>
          <a:p>
            <a:pPr marL="712788" lvl="1" indent="-255588" defTabSz="282575" eaLnBrk="0" hangingPunct="0">
              <a:lnSpc>
                <a:spcPts val="2000"/>
              </a:lnSpc>
              <a:buClr>
                <a:schemeClr val="tx1"/>
              </a:buClr>
              <a:buSzPct val="90000"/>
              <a:buFont typeface="Arial" charset="0"/>
              <a:buAutoNum type="arabicPeriod"/>
              <a:tabLst>
                <a:tab pos="385763" algn="l"/>
              </a:tabLst>
              <a:defRPr/>
            </a:pPr>
            <a:r>
              <a:rPr lang="es-ES_tradnl" sz="1600" u="none" baseline="0" dirty="0" smtClean="0">
                <a:latin typeface="+mj-lt"/>
              </a:rPr>
              <a:t>Impacto ambiental y paisajístico</a:t>
            </a:r>
          </a:p>
          <a:p>
            <a:pPr marL="712788" lvl="1" indent="-255588" defTabSz="282575" eaLnBrk="0" hangingPunct="0">
              <a:lnSpc>
                <a:spcPts val="2000"/>
              </a:lnSpc>
              <a:buClr>
                <a:schemeClr val="tx1"/>
              </a:buClr>
              <a:buSzPct val="90000"/>
              <a:buFont typeface="Arial" charset="0"/>
              <a:buAutoNum type="arabicPeriod"/>
              <a:tabLst>
                <a:tab pos="385763" algn="l"/>
              </a:tabLst>
              <a:defRPr/>
            </a:pPr>
            <a:r>
              <a:rPr lang="es-ES_tradnl" sz="1600" u="none" baseline="0" dirty="0" smtClean="0">
                <a:latin typeface="+mj-lt"/>
              </a:rPr>
              <a:t>Medidas de control interno</a:t>
            </a:r>
          </a:p>
          <a:p>
            <a:pPr marL="457200" indent="-457200" defTabSz="282575" eaLnBrk="0" hangingPunct="0">
              <a:lnSpc>
                <a:spcPts val="2500"/>
              </a:lnSpc>
              <a:buClr>
                <a:schemeClr val="accent1"/>
              </a:buClr>
              <a:buSzPct val="120000"/>
              <a:tabLst>
                <a:tab pos="385763" algn="l"/>
              </a:tabLst>
              <a:defRPr/>
            </a:pPr>
            <a:r>
              <a:rPr lang="es-ES_tradnl" sz="1600" b="1" u="none" baseline="0" dirty="0" smtClean="0">
                <a:latin typeface="+mj-lt"/>
              </a:rPr>
              <a:t>4.  Implicación de proveedores y clientes </a:t>
            </a:r>
          </a:p>
          <a:p>
            <a:pPr marL="457200" indent="-457200" defTabSz="282575" eaLnBrk="0" hangingPunct="0">
              <a:lnSpc>
                <a:spcPts val="2500"/>
              </a:lnSpc>
              <a:buClr>
                <a:schemeClr val="accent1"/>
              </a:buClr>
              <a:buSzPct val="120000"/>
              <a:tabLst>
                <a:tab pos="385763" algn="l"/>
              </a:tabLst>
              <a:defRPr/>
            </a:pPr>
            <a:r>
              <a:rPr lang="es-ES_tradnl" sz="1600" b="1" u="none" baseline="0" dirty="0" smtClean="0">
                <a:latin typeface="+mj-lt"/>
              </a:rPr>
              <a:t>5.  Responsabilidad social corporativa</a:t>
            </a:r>
          </a:p>
          <a:p>
            <a:pPr marL="457200" indent="-457200" defTabSz="282575" eaLnBrk="0" hangingPunct="0">
              <a:lnSpc>
                <a:spcPts val="2200"/>
              </a:lnSpc>
              <a:spcAft>
                <a:spcPts val="1100"/>
              </a:spcAft>
              <a:buClr>
                <a:schemeClr val="tx1"/>
              </a:buClr>
              <a:buSzPct val="110000"/>
              <a:tabLst>
                <a:tab pos="385763" algn="l"/>
              </a:tabLst>
              <a:defRPr/>
            </a:pPr>
            <a:endParaRPr lang="es-ES_tradnl" sz="1700" u="none" baseline="0" dirty="0">
              <a:latin typeface="Arial" charset="0"/>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 b="1" u="none" kern="0" baseline="0" dirty="0" smtClean="0">
                <a:solidFill>
                  <a:schemeClr val="bg1"/>
                </a:solidFill>
                <a:latin typeface="+mj-lt"/>
                <a:ea typeface="+mj-ea"/>
                <a:cs typeface="+mj-cs"/>
              </a:rPr>
              <a:t>Responsabilidad Social Corporativa</a:t>
            </a:r>
            <a:endParaRPr lang="es-ES" b="1" u="none" kern="0" baseline="0" dirty="0">
              <a:solidFill>
                <a:schemeClr val="bg1"/>
              </a:solidFill>
              <a:latin typeface="+mj-lt"/>
              <a:ea typeface="+mj-ea"/>
              <a:cs typeface="+mj-cs"/>
            </a:endParaRPr>
          </a:p>
        </p:txBody>
      </p:sp>
      <p:sp>
        <p:nvSpPr>
          <p:cNvPr id="63" name="Rectangle 3"/>
          <p:cNvSpPr>
            <a:spLocks noChangeArrowheads="1"/>
          </p:cNvSpPr>
          <p:nvPr/>
        </p:nvSpPr>
        <p:spPr bwMode="auto">
          <a:xfrm>
            <a:off x="0" y="286786"/>
            <a:ext cx="8048625" cy="43437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1"/>
              </a:solidFill>
              <a:effectLst/>
              <a:latin typeface="Arial" pitchFamily="34" charset="0"/>
            </a:endParaRPr>
          </a:p>
          <a:p>
            <a:r>
              <a:rPr lang="es-ES_tradnl" sz="1600" b="1" u="none" baseline="0" dirty="0" smtClean="0">
                <a:latin typeface="+mn-lt"/>
              </a:rPr>
              <a:t> </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Los índices de sostenibilidad constituyen una herramienta para inversores que buscan compañías que cumplan con estándares de sostenibilidad globalmente reconocidos y contribuye al desarrollo de la responsabilidad corporativa a nivel mundial.</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El Grupo GN se mantiene, por cuarto año consecutivo, en el índice DJSI </a:t>
            </a:r>
            <a:r>
              <a:rPr lang="es-ES_tradnl" sz="1600" b="1" u="none" baseline="0" dirty="0" err="1" smtClean="0">
                <a:latin typeface="+mn-lt"/>
              </a:rPr>
              <a:t>World</a:t>
            </a:r>
            <a:r>
              <a:rPr lang="es-ES_tradnl" sz="1600" b="1" u="none" baseline="0" dirty="0" smtClean="0">
                <a:latin typeface="+mn-lt"/>
              </a:rPr>
              <a:t> (Dow Jones </a:t>
            </a:r>
            <a:r>
              <a:rPr lang="es-ES_tradnl" sz="1600" b="1" u="none" baseline="0" dirty="0" err="1" smtClean="0">
                <a:latin typeface="+mn-lt"/>
              </a:rPr>
              <a:t>Sustainability</a:t>
            </a:r>
            <a:r>
              <a:rPr lang="es-ES_tradnl" sz="1600" b="1" u="none" baseline="0" dirty="0" smtClean="0">
                <a:latin typeface="+mn-lt"/>
              </a:rPr>
              <a:t> </a:t>
            </a:r>
            <a:r>
              <a:rPr lang="es-ES_tradnl" sz="1600" b="1" u="none" baseline="0" dirty="0" err="1" smtClean="0">
                <a:latin typeface="+mn-lt"/>
              </a:rPr>
              <a:t>Index</a:t>
            </a:r>
            <a:r>
              <a:rPr lang="es-ES_tradnl" sz="1600" b="1" u="none" baseline="0" dirty="0" smtClean="0">
                <a:latin typeface="+mn-lt"/>
              </a:rPr>
              <a:t>), que agrupa al 10% de las empresas del mundo con mejor comportamiento en materia económica, ambiental y social, y se ha reincorporado en 2008 al selectivo europeo DJSI </a:t>
            </a:r>
            <a:r>
              <a:rPr lang="es-ES_tradnl" sz="1600" b="1" u="none" baseline="0" dirty="0" err="1" smtClean="0">
                <a:latin typeface="+mn-lt"/>
              </a:rPr>
              <a:t>Stoxx</a:t>
            </a:r>
            <a:r>
              <a:rPr lang="es-ES_tradnl" sz="1600" b="1" u="none" baseline="0" dirty="0" smtClean="0">
                <a:latin typeface="+mn-lt"/>
              </a:rPr>
              <a:t>, en cuyo </a:t>
            </a:r>
            <a:r>
              <a:rPr lang="es-ES_tradnl" sz="1600" b="1" u="none" baseline="0" dirty="0" err="1" smtClean="0">
                <a:latin typeface="+mn-lt"/>
              </a:rPr>
              <a:t>super</a:t>
            </a:r>
            <a:r>
              <a:rPr lang="es-ES_tradnl" sz="1600" b="1" u="none" baseline="0" dirty="0" smtClean="0">
                <a:latin typeface="+mn-lt"/>
              </a:rPr>
              <a:t> sector </a:t>
            </a:r>
            <a:r>
              <a:rPr lang="es-ES_tradnl" sz="1600" b="1" u="none" baseline="0" dirty="0" err="1" smtClean="0">
                <a:latin typeface="+mn-lt"/>
              </a:rPr>
              <a:t>Utilities</a:t>
            </a:r>
            <a:r>
              <a:rPr lang="es-ES_tradnl" sz="1600" b="1" u="none" baseline="0" dirty="0" smtClean="0">
                <a:latin typeface="+mn-lt"/>
              </a:rPr>
              <a:t> prevalecen unos rígidos criterios, (del que había salido en 2005 por criterios de capitalización). </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Asimismo, forma parte, desde su creación en 2001, del FST4Good y del nuevo índice lanzado por Bolsas y Mercados Españoles (BME) y el Grupo FTSE en España.</a:t>
            </a:r>
          </a:p>
          <a:p>
            <a:pPr lvl="0"/>
            <a:endParaRPr lang="es-ES_tradnl" sz="1600" b="1" u="none" baseline="0" dirty="0" smtClean="0">
              <a:latin typeface="+mn-lt"/>
            </a:endParaRP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3" name="Rectangle 5"/>
          <p:cNvSpPr>
            <a:spLocks noChangeArrowheads="1"/>
          </p:cNvSpPr>
          <p:nvPr/>
        </p:nvSpPr>
        <p:spPr bwMode="auto">
          <a:xfrm>
            <a:off x="2933700" y="1905000"/>
            <a:ext cx="2499082" cy="312586"/>
          </a:xfrm>
          <a:prstGeom prst="rect">
            <a:avLst/>
          </a:prstGeom>
          <a:noFill/>
          <a:ln w="9525">
            <a:noFill/>
            <a:miter lim="800000"/>
            <a:headEnd/>
            <a:tailEnd/>
          </a:ln>
        </p:spPr>
        <p:txBody>
          <a:bodyPr wrap="none" lIns="0" tIns="0" rIns="0" bIns="0">
            <a:spAutoFit/>
          </a:bodyPr>
          <a:lstStyle/>
          <a:p>
            <a:pPr eaLnBrk="0" hangingPunct="0">
              <a:lnSpc>
                <a:spcPts val="2400"/>
              </a:lnSpc>
            </a:pPr>
            <a:r>
              <a:rPr lang="es-ES_tradnl" sz="2800" b="1" u="none" baseline="0" dirty="0" smtClean="0">
                <a:solidFill>
                  <a:srgbClr val="3E5E7A"/>
                </a:solidFill>
                <a:latin typeface="Arial" pitchFamily="34" charset="0"/>
              </a:rPr>
              <a:t>Moltes gràcies</a:t>
            </a:r>
            <a:endParaRPr lang="es-ES_tradnl" sz="2800" b="1" u="none" baseline="0" dirty="0">
              <a:solidFill>
                <a:srgbClr val="3E5E7A"/>
              </a:solidFill>
              <a:latin typeface="Arial" pitchFamily="34" charset="0"/>
            </a:endParaRPr>
          </a:p>
        </p:txBody>
      </p:sp>
      <p:sp>
        <p:nvSpPr>
          <p:cNvPr id="40964" name="Line 6"/>
          <p:cNvSpPr>
            <a:spLocks noChangeShapeType="1"/>
          </p:cNvSpPr>
          <p:nvPr/>
        </p:nvSpPr>
        <p:spPr bwMode="auto">
          <a:xfrm>
            <a:off x="2965450" y="903288"/>
            <a:ext cx="6173788" cy="0"/>
          </a:xfrm>
          <a:prstGeom prst="line">
            <a:avLst/>
          </a:prstGeom>
          <a:noFill/>
          <a:ln w="25400">
            <a:solidFill>
              <a:srgbClr val="EE0052"/>
            </a:solidFill>
            <a:round/>
            <a:headEnd/>
            <a:tailEnd/>
          </a:ln>
        </p:spPr>
        <p:txBody>
          <a:bodyPr wrap="none" anchor="ctr"/>
          <a:lstStyle/>
          <a:p>
            <a:endParaRPr lang="es-ES_tradnl" dirty="0"/>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1987" name="Rectangle 3"/>
          <p:cNvSpPr>
            <a:spLocks noChangeArrowheads="1"/>
          </p:cNvSpPr>
          <p:nvPr/>
        </p:nvSpPr>
        <p:spPr bwMode="auto">
          <a:xfrm>
            <a:off x="2949575" y="2057400"/>
            <a:ext cx="4079875" cy="1338828"/>
          </a:xfrm>
          <a:prstGeom prst="rect">
            <a:avLst/>
          </a:prstGeom>
          <a:noFill/>
          <a:ln w="9525">
            <a:noFill/>
            <a:miter lim="800000"/>
            <a:headEnd/>
            <a:tailEnd/>
          </a:ln>
        </p:spPr>
        <p:txBody>
          <a:bodyPr lIns="0" tIns="0" rIns="0" bIns="0">
            <a:spAutoFit/>
          </a:bodyPr>
          <a:lstStyle/>
          <a:p>
            <a:pPr eaLnBrk="0" hangingPunct="0"/>
            <a:r>
              <a:rPr lang="ca-ES" sz="1200" b="1" u="none" baseline="0" dirty="0" smtClean="0">
                <a:solidFill>
                  <a:srgbClr val="3E5E7A"/>
                </a:solidFill>
                <a:latin typeface="Arial" pitchFamily="34" charset="0"/>
              </a:rPr>
              <a:t>Aquesta presentació és propietat del Grup Gas Natural. Tant el seu contingut temàtic com el disseny gràfic  són per a ús exclusiu del seu personal.</a:t>
            </a:r>
          </a:p>
          <a:p>
            <a:pPr eaLnBrk="0" hangingPunct="0"/>
            <a:endParaRPr lang="ca-ES" sz="1200" b="1" u="none" baseline="0" dirty="0" smtClean="0">
              <a:solidFill>
                <a:srgbClr val="3E5E7A"/>
              </a:solidFill>
              <a:latin typeface="Arial" pitchFamily="34" charset="0"/>
            </a:endParaRPr>
          </a:p>
          <a:p>
            <a:pPr eaLnBrk="0" hangingPunct="0"/>
            <a:endParaRPr lang="es-ES_tradnl" sz="1200" b="1" u="none" baseline="0" dirty="0">
              <a:solidFill>
                <a:srgbClr val="3E5E7A"/>
              </a:solidFill>
              <a:latin typeface="Arial" pitchFamily="34" charset="0"/>
            </a:endParaRPr>
          </a:p>
          <a:p>
            <a:pPr eaLnBrk="0" hangingPunct="0">
              <a:spcBef>
                <a:spcPct val="50000"/>
              </a:spcBef>
            </a:pPr>
            <a:r>
              <a:rPr lang="es-ES_tradnl" sz="1200" b="1" u="none" baseline="30000" dirty="0">
                <a:latin typeface="Arial" pitchFamily="34" charset="0"/>
              </a:rPr>
              <a:t>©</a:t>
            </a:r>
            <a:r>
              <a:rPr lang="es-ES_tradnl" sz="1000" b="1" u="none" baseline="0" dirty="0">
                <a:latin typeface="Arial" pitchFamily="34" charset="0"/>
              </a:rPr>
              <a:t>Copyright Gas Natural </a:t>
            </a:r>
            <a:r>
              <a:rPr lang="es-ES_tradnl" sz="700" b="1" u="none" baseline="0" dirty="0">
                <a:latin typeface="Arial" pitchFamily="34" charset="0"/>
              </a:rPr>
              <a:t>SDG, S.A.</a:t>
            </a:r>
            <a:endParaRPr lang="es-ES_tradnl" sz="600" baseline="0" dirty="0">
              <a:latin typeface="Arial" pitchFamily="34" charset="0"/>
            </a:endParaRPr>
          </a:p>
          <a:p>
            <a:pPr eaLnBrk="0" hangingPunct="0"/>
            <a:endParaRPr lang="es-ES_tradnl" sz="1200" b="1" u="none" baseline="0" dirty="0">
              <a:solidFill>
                <a:srgbClr val="3E5E7A"/>
              </a:solidFill>
              <a:latin typeface="Arial" pitchFamily="34" charset="0"/>
            </a:endParaRPr>
          </a:p>
        </p:txBody>
      </p:sp>
      <p:sp>
        <p:nvSpPr>
          <p:cNvPr id="41988" name="Line 4"/>
          <p:cNvSpPr>
            <a:spLocks noChangeShapeType="1"/>
          </p:cNvSpPr>
          <p:nvPr/>
        </p:nvSpPr>
        <p:spPr bwMode="auto">
          <a:xfrm>
            <a:off x="2965450" y="903288"/>
            <a:ext cx="6178550" cy="0"/>
          </a:xfrm>
          <a:prstGeom prst="line">
            <a:avLst/>
          </a:prstGeom>
          <a:noFill/>
          <a:ln w="25400">
            <a:solidFill>
              <a:srgbClr val="EE0052"/>
            </a:solidFill>
            <a:round/>
            <a:headEnd/>
            <a:tailEnd/>
          </a:ln>
        </p:spPr>
        <p:txBody>
          <a:bodyPr wrap="none" anchor="ctr"/>
          <a:lstStyle/>
          <a:p>
            <a:endParaRPr lang="es-ES_tradnl" dirty="0"/>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1026"/>
          <p:cNvSpPr txBox="1">
            <a:spLocks noChangeArrowheads="1"/>
          </p:cNvSpPr>
          <p:nvPr/>
        </p:nvSpPr>
        <p:spPr bwMode="auto">
          <a:xfrm>
            <a:off x="203200" y="117475"/>
            <a:ext cx="8678863" cy="717550"/>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Generació elèctrica amb energies renovables complementàries al </a:t>
            </a:r>
            <a:r>
              <a:rPr lang="es-ES_tradnl" b="1" u="none" kern="0" baseline="0" dirty="0">
                <a:solidFill>
                  <a:schemeClr val="bg1"/>
                </a:solidFill>
                <a:effectLst>
                  <a:outerShdw blurRad="50800" dist="38100" dir="2700000" algn="tl" rotWithShape="0">
                    <a:prstClr val="black">
                      <a:alpha val="40000"/>
                    </a:prstClr>
                  </a:outerShdw>
                </a:effectLst>
                <a:latin typeface="+mj-lt"/>
                <a:ea typeface="+mj-ea"/>
                <a:cs typeface="+mj-cs"/>
              </a:rPr>
              <a:t>gas natural </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
        <p:nvSpPr>
          <p:cNvPr id="9" name="Text Box 1031"/>
          <p:cNvSpPr txBox="1">
            <a:spLocks noChangeArrowheads="1"/>
          </p:cNvSpPr>
          <p:nvPr/>
        </p:nvSpPr>
        <p:spPr bwMode="auto">
          <a:xfrm>
            <a:off x="201613" y="873125"/>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Energies renovables</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 </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Biogàs</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grpSp>
        <p:nvGrpSpPr>
          <p:cNvPr id="26628" name="43 Grupo"/>
          <p:cNvGrpSpPr>
            <a:grpSpLocks/>
          </p:cNvGrpSpPr>
          <p:nvPr/>
        </p:nvGrpSpPr>
        <p:grpSpPr bwMode="auto">
          <a:xfrm>
            <a:off x="239713" y="2022475"/>
            <a:ext cx="8805862" cy="1987550"/>
            <a:chOff x="239713" y="1892311"/>
            <a:chExt cx="8806313" cy="1986655"/>
          </a:xfrm>
        </p:grpSpPr>
        <p:grpSp>
          <p:nvGrpSpPr>
            <p:cNvPr id="26630" name="41 Grupo"/>
            <p:cNvGrpSpPr>
              <a:grpSpLocks/>
            </p:cNvGrpSpPr>
            <p:nvPr/>
          </p:nvGrpSpPr>
          <p:grpSpPr bwMode="auto">
            <a:xfrm>
              <a:off x="5976252" y="1892311"/>
              <a:ext cx="3069774" cy="1986655"/>
              <a:chOff x="5976252" y="1054111"/>
              <a:chExt cx="3069774" cy="1986655"/>
            </a:xfrm>
          </p:grpSpPr>
          <p:sp>
            <p:nvSpPr>
              <p:cNvPr id="38" name="AutoShape 74"/>
              <p:cNvSpPr>
                <a:spLocks noChangeArrowheads="1"/>
              </p:cNvSpPr>
              <p:nvPr/>
            </p:nvSpPr>
            <p:spPr bwMode="auto">
              <a:xfrm>
                <a:off x="6116939" y="2083935"/>
                <a:ext cx="2787793" cy="290381"/>
              </a:xfrm>
              <a:prstGeom prst="roundRect">
                <a:avLst>
                  <a:gd name="adj" fmla="val 16667"/>
                </a:avLst>
              </a:prstGeom>
              <a:solidFill>
                <a:srgbClr val="FF9933"/>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s-ES" baseline="0" dirty="0"/>
              </a:p>
            </p:txBody>
          </p:sp>
          <p:sp>
            <p:nvSpPr>
              <p:cNvPr id="37" name="AutoShape 73"/>
              <p:cNvSpPr>
                <a:spLocks noChangeArrowheads="1"/>
              </p:cNvSpPr>
              <p:nvPr/>
            </p:nvSpPr>
            <p:spPr bwMode="auto">
              <a:xfrm>
                <a:off x="6116939" y="2413986"/>
                <a:ext cx="2787793" cy="296728"/>
              </a:xfrm>
              <a:prstGeom prst="roundRect">
                <a:avLst>
                  <a:gd name="adj" fmla="val 16667"/>
                </a:avLst>
              </a:prstGeom>
              <a:solidFill>
                <a:srgbClr val="FFCC66"/>
              </a:solidFill>
              <a:ln w="9525" algn="ctr">
                <a:noFill/>
                <a:miter lim="800000"/>
                <a:headEnd/>
                <a:tailEnd/>
              </a:ln>
              <a:effectLst>
                <a:outerShdw blurRad="50800" dist="38100" dir="2700000" algn="tl" rotWithShape="0">
                  <a:prstClr val="black">
                    <a:alpha val="40000"/>
                  </a:prstClr>
                </a:outerShdw>
              </a:effectLst>
            </p:spPr>
            <p:txBody>
              <a:bodyPr/>
              <a:lstStyle/>
              <a:p>
                <a:pPr eaLnBrk="0" hangingPunct="0">
                  <a:defRPr/>
                </a:pPr>
                <a:endParaRPr lang="es-ES" baseline="0" dirty="0"/>
              </a:p>
            </p:txBody>
          </p:sp>
          <p:sp>
            <p:nvSpPr>
              <p:cNvPr id="39" name="AutoShape 74"/>
              <p:cNvSpPr>
                <a:spLocks noChangeArrowheads="1"/>
              </p:cNvSpPr>
              <p:nvPr/>
            </p:nvSpPr>
            <p:spPr bwMode="auto">
              <a:xfrm>
                <a:off x="6116939" y="2750385"/>
                <a:ext cx="2787793" cy="290381"/>
              </a:xfrm>
              <a:prstGeom prst="roundRect">
                <a:avLst>
                  <a:gd name="adj" fmla="val 16667"/>
                </a:avLst>
              </a:prstGeom>
              <a:solidFill>
                <a:srgbClr val="FF9933"/>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s-ES" baseline="0" dirty="0"/>
              </a:p>
            </p:txBody>
          </p:sp>
          <p:sp>
            <p:nvSpPr>
              <p:cNvPr id="26" name="AutoShape 84"/>
              <p:cNvSpPr>
                <a:spLocks noChangeArrowheads="1"/>
              </p:cNvSpPr>
              <p:nvPr/>
            </p:nvSpPr>
            <p:spPr bwMode="auto">
              <a:xfrm>
                <a:off x="6116939" y="1054111"/>
                <a:ext cx="2787793" cy="323704"/>
              </a:xfrm>
              <a:prstGeom prst="roundRect">
                <a:avLst>
                  <a:gd name="adj" fmla="val 16667"/>
                </a:avLst>
              </a:prstGeom>
              <a:solidFill>
                <a:schemeClr val="tx1"/>
              </a:solidFill>
              <a:ln w="9525">
                <a:noFill/>
                <a:miter lim="800000"/>
                <a:headEnd/>
                <a:tailEnd/>
              </a:ln>
              <a:effectLst>
                <a:outerShdw blurRad="50800" dist="38100" dir="2700000" algn="tl" rotWithShape="0">
                  <a:prstClr val="black">
                    <a:alpha val="40000"/>
                  </a:prstClr>
                </a:outerShdw>
              </a:effectLst>
            </p:spPr>
            <p:txBody>
              <a:bodyPr wrap="none" anchor="ctr"/>
              <a:lstStyle/>
              <a:p>
                <a:pPr eaLnBrk="0" hangingPunct="0">
                  <a:defRPr/>
                </a:pPr>
                <a:endParaRPr lang="es-ES" baseline="0" dirty="0"/>
              </a:p>
            </p:txBody>
          </p:sp>
          <p:sp>
            <p:nvSpPr>
              <p:cNvPr id="28" name="Text Box 34"/>
              <p:cNvSpPr txBox="1">
                <a:spLocks noChangeArrowheads="1"/>
              </p:cNvSpPr>
              <p:nvPr/>
            </p:nvSpPr>
            <p:spPr bwMode="auto">
              <a:xfrm>
                <a:off x="5976252" y="1077007"/>
                <a:ext cx="3069774" cy="261492"/>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eaLnBrk="0" hangingPunct="0">
                  <a:spcBef>
                    <a:spcPct val="50000"/>
                  </a:spcBef>
                  <a:defRPr/>
                </a:pPr>
                <a:r>
                  <a:rPr lang="ca-ES" sz="1100" b="1" u="none" baseline="0" dirty="0" smtClean="0">
                    <a:solidFill>
                      <a:schemeClr val="bg1"/>
                    </a:solidFill>
                    <a:latin typeface="+mn-lt"/>
                  </a:rPr>
                  <a:t>Aprofitament energètic del biogàs</a:t>
                </a:r>
                <a:endParaRPr lang="ca-ES" sz="1100" b="1" u="none" baseline="0" dirty="0">
                  <a:solidFill>
                    <a:schemeClr val="bg1"/>
                  </a:solidFill>
                  <a:latin typeface="+mn-lt"/>
                </a:endParaRPr>
              </a:p>
            </p:txBody>
          </p:sp>
          <p:sp>
            <p:nvSpPr>
              <p:cNvPr id="29" name="AutoShape 73"/>
              <p:cNvSpPr>
                <a:spLocks noChangeArrowheads="1"/>
              </p:cNvSpPr>
              <p:nvPr/>
            </p:nvSpPr>
            <p:spPr bwMode="auto">
              <a:xfrm>
                <a:off x="6116939" y="1745949"/>
                <a:ext cx="2787793" cy="298316"/>
              </a:xfrm>
              <a:prstGeom prst="roundRect">
                <a:avLst>
                  <a:gd name="adj" fmla="val 16667"/>
                </a:avLst>
              </a:prstGeom>
              <a:solidFill>
                <a:srgbClr val="FFCC66"/>
              </a:solidFill>
              <a:ln w="9525" algn="ctr">
                <a:noFill/>
                <a:miter lim="800000"/>
                <a:headEnd/>
                <a:tailEnd/>
              </a:ln>
              <a:effectLst>
                <a:outerShdw blurRad="50800" dist="38100" dir="2700000" algn="tl" rotWithShape="0">
                  <a:prstClr val="black">
                    <a:alpha val="40000"/>
                  </a:prstClr>
                </a:outerShdw>
              </a:effectLst>
            </p:spPr>
            <p:txBody>
              <a:bodyPr/>
              <a:lstStyle/>
              <a:p>
                <a:pPr eaLnBrk="0" hangingPunct="0">
                  <a:defRPr/>
                </a:pPr>
                <a:endParaRPr lang="es-ES" baseline="0" dirty="0"/>
              </a:p>
            </p:txBody>
          </p:sp>
          <p:sp>
            <p:nvSpPr>
              <p:cNvPr id="26648" name="AutoShape 74"/>
              <p:cNvSpPr>
                <a:spLocks noChangeArrowheads="1"/>
              </p:cNvSpPr>
              <p:nvPr/>
            </p:nvSpPr>
            <p:spPr bwMode="auto">
              <a:xfrm>
                <a:off x="6117868" y="1417023"/>
                <a:ext cx="2786418" cy="290058"/>
              </a:xfrm>
              <a:prstGeom prst="roundRect">
                <a:avLst>
                  <a:gd name="adj" fmla="val 16667"/>
                </a:avLst>
              </a:prstGeom>
              <a:solidFill>
                <a:srgbClr val="FF9933"/>
              </a:solidFill>
              <a:ln w="9525">
                <a:noFill/>
                <a:miter lim="800000"/>
                <a:headEnd/>
                <a:tailEnd/>
              </a:ln>
            </p:spPr>
            <p:txBody>
              <a:bodyPr wrap="none" anchor="ctr"/>
              <a:lstStyle/>
              <a:p>
                <a:pPr eaLnBrk="0" hangingPunct="0"/>
                <a:endParaRPr lang="es-ES" baseline="0" dirty="0"/>
              </a:p>
            </p:txBody>
          </p:sp>
          <p:sp>
            <p:nvSpPr>
              <p:cNvPr id="31" name="Text Box 75"/>
              <p:cNvSpPr txBox="1">
                <a:spLocks noChangeArrowheads="1"/>
              </p:cNvSpPr>
              <p:nvPr/>
            </p:nvSpPr>
            <p:spPr bwMode="auto">
              <a:xfrm>
                <a:off x="6472906" y="1754864"/>
                <a:ext cx="2161468" cy="261610"/>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eaLnBrk="0" hangingPunct="0">
                  <a:spcBef>
                    <a:spcPct val="50000"/>
                  </a:spcBef>
                  <a:defRPr/>
                </a:pPr>
                <a:r>
                  <a:rPr lang="es-ES_tradnl" sz="1100" b="1" u="none" baseline="0" dirty="0" smtClean="0">
                    <a:latin typeface="+mn-lt"/>
                  </a:rPr>
                  <a:t>Producció tèrmica</a:t>
                </a:r>
                <a:endParaRPr lang="es-ES" sz="1100" b="1" u="none" baseline="0" dirty="0">
                  <a:latin typeface="+mn-lt"/>
                </a:endParaRPr>
              </a:p>
            </p:txBody>
          </p:sp>
          <p:sp>
            <p:nvSpPr>
              <p:cNvPr id="32" name="Text Box 76"/>
              <p:cNvSpPr txBox="1">
                <a:spLocks noChangeArrowheads="1"/>
              </p:cNvSpPr>
              <p:nvPr/>
            </p:nvSpPr>
            <p:spPr bwMode="auto">
              <a:xfrm>
                <a:off x="6276409" y="1429589"/>
                <a:ext cx="2323305" cy="261610"/>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eaLnBrk="0" hangingPunct="0">
                  <a:spcBef>
                    <a:spcPct val="50000"/>
                  </a:spcBef>
                  <a:defRPr/>
                </a:pPr>
                <a:r>
                  <a:rPr lang="es-ES_tradnl" sz="1100" b="1" u="none" baseline="0" dirty="0" smtClean="0">
                    <a:latin typeface="+mn-lt"/>
                  </a:rPr>
                  <a:t>Producció d’electricitat</a:t>
                </a:r>
                <a:endParaRPr lang="es-ES" sz="1100" b="1" u="none" baseline="0" dirty="0">
                  <a:latin typeface="+mn-lt"/>
                </a:endParaRPr>
              </a:p>
            </p:txBody>
          </p:sp>
          <p:sp>
            <p:nvSpPr>
              <p:cNvPr id="34" name="Text Box 78"/>
              <p:cNvSpPr txBox="1">
                <a:spLocks noChangeArrowheads="1"/>
              </p:cNvSpPr>
              <p:nvPr/>
            </p:nvSpPr>
            <p:spPr bwMode="auto">
              <a:xfrm>
                <a:off x="6693156" y="2100119"/>
                <a:ext cx="1662668" cy="261610"/>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eaLnBrk="0" hangingPunct="0">
                  <a:spcBef>
                    <a:spcPct val="50000"/>
                  </a:spcBef>
                  <a:defRPr/>
                </a:pPr>
                <a:r>
                  <a:rPr lang="es-ES_tradnl" sz="1100" b="1" u="none" baseline="0" dirty="0" smtClean="0">
                    <a:latin typeface="+mn-lt"/>
                  </a:rPr>
                  <a:t>Cogeneració</a:t>
                </a:r>
                <a:endParaRPr lang="es-ES" sz="1100" b="1" u="none" baseline="0" dirty="0">
                  <a:latin typeface="+mn-lt"/>
                </a:endParaRPr>
              </a:p>
            </p:txBody>
          </p:sp>
          <p:sp>
            <p:nvSpPr>
              <p:cNvPr id="40" name="Text Box 80"/>
              <p:cNvSpPr txBox="1">
                <a:spLocks noChangeArrowheads="1"/>
              </p:cNvSpPr>
              <p:nvPr/>
            </p:nvSpPr>
            <p:spPr bwMode="auto">
              <a:xfrm>
                <a:off x="6693156" y="2424836"/>
                <a:ext cx="1662668" cy="261610"/>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eaLnBrk="0" hangingPunct="0">
                  <a:spcBef>
                    <a:spcPct val="50000"/>
                  </a:spcBef>
                  <a:defRPr/>
                </a:pPr>
                <a:r>
                  <a:rPr lang="es-ES_tradnl" sz="1100" b="1" u="none" baseline="0" dirty="0">
                    <a:latin typeface="+mn-lt"/>
                  </a:rPr>
                  <a:t>Gas vehicular</a:t>
                </a:r>
                <a:endParaRPr lang="es-ES" sz="1100" b="1" u="none" baseline="0" dirty="0">
                  <a:latin typeface="+mn-lt"/>
                </a:endParaRPr>
              </a:p>
            </p:txBody>
          </p:sp>
          <p:sp>
            <p:nvSpPr>
              <p:cNvPr id="46" name="Text Box 80"/>
              <p:cNvSpPr txBox="1">
                <a:spLocks noChangeArrowheads="1"/>
              </p:cNvSpPr>
              <p:nvPr/>
            </p:nvSpPr>
            <p:spPr bwMode="auto">
              <a:xfrm>
                <a:off x="6680200" y="2771081"/>
                <a:ext cx="1662668" cy="261492"/>
              </a:xfrm>
              <a:prstGeom prst="rect">
                <a:avLst/>
              </a:prstGeom>
              <a:noFill/>
              <a:ln w="9525">
                <a:noFill/>
                <a:miter lim="800000"/>
                <a:headEnd/>
                <a:tailEnd/>
              </a:ln>
              <a:effectLst/>
              <a:scene3d>
                <a:camera prst="orthographicFront"/>
                <a:lightRig rig="threePt" dir="t"/>
              </a:scene3d>
              <a:sp3d>
                <a:bevelT/>
              </a:sp3d>
            </p:spPr>
            <p:txBody>
              <a:bodyPr>
                <a:spAutoFit/>
              </a:bodyPr>
              <a:lstStyle/>
              <a:p>
                <a:pPr algn="ctr" eaLnBrk="0" hangingPunct="0">
                  <a:spcBef>
                    <a:spcPct val="50000"/>
                  </a:spcBef>
                  <a:defRPr/>
                </a:pPr>
                <a:r>
                  <a:rPr lang="ca-ES" sz="1100" b="1" u="none" baseline="0" dirty="0" smtClean="0">
                    <a:latin typeface="+mn-lt"/>
                  </a:rPr>
                  <a:t>Injecció a xarxa</a:t>
                </a:r>
                <a:endParaRPr lang="ca-ES" sz="1100" b="1" u="none" baseline="0" dirty="0">
                  <a:latin typeface="+mn-lt"/>
                </a:endParaRPr>
              </a:p>
            </p:txBody>
          </p:sp>
        </p:grpSp>
        <p:sp>
          <p:nvSpPr>
            <p:cNvPr id="17" name="16 Rectángulo redondeado"/>
            <p:cNvSpPr/>
            <p:nvPr/>
          </p:nvSpPr>
          <p:spPr bwMode="auto">
            <a:xfrm>
              <a:off x="2703639" y="2112875"/>
              <a:ext cx="2852883" cy="550614"/>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s-ES_tradnl" baseline="0" dirty="0"/>
            </a:p>
          </p:txBody>
        </p:sp>
        <p:sp>
          <p:nvSpPr>
            <p:cNvPr id="18" name="Text Box 7"/>
            <p:cNvSpPr txBox="1">
              <a:spLocks noChangeArrowheads="1"/>
            </p:cNvSpPr>
            <p:nvPr/>
          </p:nvSpPr>
          <p:spPr bwMode="auto">
            <a:xfrm>
              <a:off x="2679825" y="2158891"/>
              <a:ext cx="2898923" cy="444300"/>
            </a:xfrm>
            <a:prstGeom prst="rect">
              <a:avLst/>
            </a:prstGeom>
            <a:noFill/>
            <a:ln w="9525">
              <a:noFill/>
              <a:miter lim="800000"/>
              <a:headEnd/>
              <a:tailEnd/>
            </a:ln>
            <a:effectLst/>
          </p:spPr>
          <p:txBody>
            <a:bodyPr>
              <a:spAutoFit/>
            </a:bodyPr>
            <a:lstStyle/>
            <a:p>
              <a:pPr algn="ctr" eaLnBrk="0" hangingPunct="0">
                <a:lnSpc>
                  <a:spcPts val="1000"/>
                </a:lnSpc>
                <a:spcBef>
                  <a:spcPct val="50000"/>
                </a:spcBef>
                <a:defRPr/>
              </a:pPr>
              <a:r>
                <a:rPr lang="ca-ES" sz="1200" b="1" u="none" baseline="0" dirty="0" smtClean="0">
                  <a:solidFill>
                    <a:schemeClr val="bg1"/>
                  </a:solidFill>
                  <a:latin typeface="+mj-lt"/>
                </a:rPr>
                <a:t>En processos naturals </a:t>
              </a:r>
            </a:p>
            <a:p>
              <a:pPr algn="ctr" eaLnBrk="0" hangingPunct="0">
                <a:lnSpc>
                  <a:spcPts val="1000"/>
                </a:lnSpc>
                <a:spcBef>
                  <a:spcPct val="50000"/>
                </a:spcBef>
                <a:defRPr/>
              </a:pPr>
              <a:r>
                <a:rPr lang="ca-ES" sz="1200" b="1" u="none" baseline="0" dirty="0" smtClean="0">
                  <a:solidFill>
                    <a:schemeClr val="bg1"/>
                  </a:solidFill>
                  <a:latin typeface="+mj-lt"/>
                </a:rPr>
                <a:t>(llacs, pantans)</a:t>
              </a:r>
              <a:endParaRPr lang="ca-ES" sz="1200" b="1" u="none" baseline="0" dirty="0">
                <a:solidFill>
                  <a:schemeClr val="bg1"/>
                </a:solidFill>
                <a:latin typeface="+mj-lt"/>
              </a:endParaRPr>
            </a:p>
          </p:txBody>
        </p:sp>
        <p:sp>
          <p:nvSpPr>
            <p:cNvPr id="19" name="18 Rectángulo redondeado"/>
            <p:cNvSpPr/>
            <p:nvPr/>
          </p:nvSpPr>
          <p:spPr bwMode="auto">
            <a:xfrm>
              <a:off x="2703639" y="3055425"/>
              <a:ext cx="2852883" cy="571243"/>
            </a:xfrm>
            <a:prstGeom prst="roundRect">
              <a:avLst/>
            </a:prstGeom>
            <a:solidFill>
              <a:schemeClr val="accent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0" hangingPunct="0">
                <a:defRPr/>
              </a:pPr>
              <a:endParaRPr lang="es-ES_tradnl" baseline="0" dirty="0"/>
            </a:p>
          </p:txBody>
        </p:sp>
        <p:sp>
          <p:nvSpPr>
            <p:cNvPr id="20" name="Text Box 7"/>
            <p:cNvSpPr txBox="1">
              <a:spLocks noChangeArrowheads="1"/>
            </p:cNvSpPr>
            <p:nvPr/>
          </p:nvSpPr>
          <p:spPr bwMode="auto">
            <a:xfrm>
              <a:off x="2671888" y="3109376"/>
              <a:ext cx="2898923" cy="461457"/>
            </a:xfrm>
            <a:prstGeom prst="rect">
              <a:avLst/>
            </a:prstGeom>
            <a:noFill/>
            <a:ln w="9525">
              <a:noFill/>
              <a:miter lim="800000"/>
              <a:headEnd/>
              <a:tailEnd/>
            </a:ln>
            <a:effectLst>
              <a:outerShdw blurRad="50800" dist="38100" dir="2700000" algn="tl" rotWithShape="0">
                <a:prstClr val="black">
                  <a:alpha val="40000"/>
                </a:prstClr>
              </a:outerShdw>
            </a:effectLst>
          </p:spPr>
          <p:txBody>
            <a:bodyPr>
              <a:spAutoFit/>
            </a:bodyPr>
            <a:lstStyle/>
            <a:p>
              <a:pPr algn="ctr" eaLnBrk="0" hangingPunct="0">
                <a:spcBef>
                  <a:spcPct val="50000"/>
                </a:spcBef>
                <a:defRPr/>
              </a:pPr>
              <a:r>
                <a:rPr lang="ca-ES" sz="1200" b="1" u="none" baseline="0" dirty="0" smtClean="0">
                  <a:solidFill>
                    <a:schemeClr val="bg1"/>
                  </a:solidFill>
                  <a:latin typeface="+mj-lt"/>
                </a:rPr>
                <a:t>En activitats humanes (plantes aigües residuals, abocadors)</a:t>
              </a:r>
              <a:endParaRPr lang="ca-ES" sz="1200" b="1" u="none" baseline="0" dirty="0">
                <a:solidFill>
                  <a:schemeClr val="bg1"/>
                </a:solidFill>
                <a:latin typeface="+mj-lt"/>
              </a:endParaRPr>
            </a:p>
          </p:txBody>
        </p:sp>
        <p:sp>
          <p:nvSpPr>
            <p:cNvPr id="26635" name="48 Cerrar llave"/>
            <p:cNvSpPr>
              <a:spLocks/>
            </p:cNvSpPr>
            <p:nvPr/>
          </p:nvSpPr>
          <p:spPr bwMode="auto">
            <a:xfrm>
              <a:off x="5671457" y="2046514"/>
              <a:ext cx="349446" cy="1641652"/>
            </a:xfrm>
            <a:prstGeom prst="rightBrace">
              <a:avLst>
                <a:gd name="adj1" fmla="val 46196"/>
                <a:gd name="adj2" fmla="val 47792"/>
              </a:avLst>
            </a:prstGeom>
            <a:noFill/>
            <a:ln w="9525" algn="ctr">
              <a:solidFill>
                <a:schemeClr val="tx1"/>
              </a:solidFill>
              <a:round/>
              <a:headEnd/>
              <a:tailEnd/>
            </a:ln>
          </p:spPr>
          <p:txBody>
            <a:bodyPr/>
            <a:lstStyle/>
            <a:p>
              <a:pPr eaLnBrk="0" hangingPunct="0"/>
              <a:endParaRPr lang="es-ES" baseline="0" dirty="0"/>
            </a:p>
          </p:txBody>
        </p:sp>
        <p:sp>
          <p:nvSpPr>
            <p:cNvPr id="22" name="21 Flecha doblada"/>
            <p:cNvSpPr/>
            <p:nvPr/>
          </p:nvSpPr>
          <p:spPr bwMode="auto">
            <a:xfrm>
              <a:off x="1514540" y="2273139"/>
              <a:ext cx="1333568" cy="410978"/>
            </a:xfrm>
            <a:prstGeom prst="ben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s-ES_tradnl" baseline="0" dirty="0"/>
            </a:p>
          </p:txBody>
        </p:sp>
        <p:sp>
          <p:nvSpPr>
            <p:cNvPr id="23" name="22 Flecha doblada"/>
            <p:cNvSpPr/>
            <p:nvPr/>
          </p:nvSpPr>
          <p:spPr bwMode="auto">
            <a:xfrm rot="10800000" flipH="1">
              <a:off x="1514540" y="3055425"/>
              <a:ext cx="1333568" cy="410977"/>
            </a:xfrm>
            <a:prstGeom prst="bentArrow">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s-ES_tradnl" baseline="0" dirty="0"/>
            </a:p>
          </p:txBody>
        </p:sp>
        <p:sp>
          <p:nvSpPr>
            <p:cNvPr id="24" name="23 Rectángulo redondeado"/>
            <p:cNvSpPr/>
            <p:nvPr/>
          </p:nvSpPr>
          <p:spPr bwMode="auto">
            <a:xfrm>
              <a:off x="239713" y="2603191"/>
              <a:ext cx="1738401" cy="512532"/>
            </a:xfrm>
            <a:prstGeom prst="roundRect">
              <a:avLst/>
            </a:prstGeom>
            <a:solidFill>
              <a:srgbClr val="FFC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sp3d/>
            </a:bodyPr>
            <a:lstStyle/>
            <a:p>
              <a:pPr eaLnBrk="0" hangingPunct="0">
                <a:defRPr/>
              </a:pPr>
              <a:endParaRPr lang="es-ES_tradnl" baseline="0" dirty="0"/>
            </a:p>
          </p:txBody>
        </p:sp>
        <p:sp>
          <p:nvSpPr>
            <p:cNvPr id="25" name="Text Box 7"/>
            <p:cNvSpPr txBox="1">
              <a:spLocks noChangeArrowheads="1"/>
            </p:cNvSpPr>
            <p:nvPr/>
          </p:nvSpPr>
          <p:spPr bwMode="auto">
            <a:xfrm>
              <a:off x="239713" y="2692051"/>
              <a:ext cx="1738401" cy="399870"/>
            </a:xfrm>
            <a:prstGeom prst="rect">
              <a:avLst/>
            </a:prstGeom>
            <a:noFill/>
            <a:ln w="9525">
              <a:noFill/>
              <a:miter lim="800000"/>
              <a:headEnd/>
              <a:tailEnd/>
            </a:ln>
            <a:effectLst/>
          </p:spPr>
          <p:txBody>
            <a:bodyPr>
              <a:spAutoFit/>
            </a:bodyPr>
            <a:lstStyle/>
            <a:p>
              <a:pPr algn="ctr" eaLnBrk="0" hangingPunct="0">
                <a:lnSpc>
                  <a:spcPts val="800"/>
                </a:lnSpc>
                <a:spcBef>
                  <a:spcPct val="50000"/>
                </a:spcBef>
                <a:defRPr/>
              </a:pPr>
              <a:r>
                <a:rPr lang="es-ES_tradnl" sz="1200" b="1" u="none" baseline="0" dirty="0" smtClean="0">
                  <a:latin typeface="+mn-lt"/>
                </a:rPr>
                <a:t>Producció </a:t>
              </a:r>
              <a:endParaRPr lang="es-ES_tradnl" sz="1200" b="1" u="none" baseline="0" dirty="0">
                <a:latin typeface="+mn-lt"/>
              </a:endParaRPr>
            </a:p>
            <a:p>
              <a:pPr algn="ctr" eaLnBrk="0" hangingPunct="0">
                <a:lnSpc>
                  <a:spcPts val="800"/>
                </a:lnSpc>
                <a:spcBef>
                  <a:spcPct val="50000"/>
                </a:spcBef>
                <a:defRPr/>
              </a:pPr>
              <a:r>
                <a:rPr lang="es-ES_tradnl" sz="1200" b="1" u="none" baseline="0" dirty="0">
                  <a:latin typeface="+mn-lt"/>
                </a:rPr>
                <a:t>de </a:t>
              </a:r>
              <a:r>
                <a:rPr lang="es-ES_tradnl" sz="1200" b="1" u="none" baseline="0" dirty="0" smtClean="0">
                  <a:latin typeface="+mn-lt"/>
                </a:rPr>
                <a:t>biogàs</a:t>
              </a:r>
              <a:endParaRPr lang="es-ES" sz="1200" b="1" u="none" baseline="0" dirty="0">
                <a:latin typeface="+mn-lt"/>
              </a:endParaRPr>
            </a:p>
          </p:txBody>
        </p:sp>
      </p:grpSp>
      <p:sp>
        <p:nvSpPr>
          <p:cNvPr id="26629" name="Text Box 2"/>
          <p:cNvSpPr txBox="1">
            <a:spLocks noChangeArrowheads="1"/>
          </p:cNvSpPr>
          <p:nvPr/>
        </p:nvSpPr>
        <p:spPr bwMode="auto">
          <a:xfrm>
            <a:off x="149225" y="1636713"/>
            <a:ext cx="8051800" cy="271677"/>
          </a:xfrm>
          <a:prstGeom prst="rect">
            <a:avLst/>
          </a:prstGeom>
          <a:noFill/>
          <a:ln w="9525">
            <a:noFill/>
            <a:miter lim="800000"/>
            <a:headEnd/>
            <a:tailEnd/>
          </a:ln>
        </p:spPr>
        <p:txBody>
          <a:bodyPr lIns="0" tIns="0" rIns="0" bIns="0">
            <a:spAutoFit/>
          </a:bodyPr>
          <a:lstStyle/>
          <a:p>
            <a:pPr eaLnBrk="0" hangingPunct="0">
              <a:lnSpc>
                <a:spcPts val="2400"/>
              </a:lnSpc>
              <a:buClr>
                <a:schemeClr val="accent1"/>
              </a:buClr>
              <a:buSzPct val="120000"/>
            </a:pPr>
            <a:r>
              <a:rPr lang="ca-ES" sz="1400" b="1" u="none" baseline="0" dirty="0" smtClean="0">
                <a:latin typeface="Arial" pitchFamily="34" charset="0"/>
              </a:rPr>
              <a:t>Obtenció del biogàs</a:t>
            </a:r>
            <a:endParaRPr lang="ca-ES" sz="1400" b="1" u="none" baseline="0" dirty="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1026"/>
          <p:cNvSpPr txBox="1">
            <a:spLocks noChangeArrowheads="1"/>
          </p:cNvSpPr>
          <p:nvPr/>
        </p:nvSpPr>
        <p:spPr bwMode="auto">
          <a:xfrm>
            <a:off x="203200" y="117475"/>
            <a:ext cx="8678863" cy="717550"/>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Generació elèctrica amb energies renovables complementàries </a:t>
            </a:r>
            <a:r>
              <a:rPr lang="es-ES_tradnl" b="1" u="none" kern="0" baseline="0" dirty="0">
                <a:solidFill>
                  <a:schemeClr val="bg1"/>
                </a:solidFill>
                <a:effectLst>
                  <a:outerShdw blurRad="50800" dist="38100" dir="2700000" algn="tl" rotWithShape="0">
                    <a:prstClr val="black">
                      <a:alpha val="40000"/>
                    </a:prstClr>
                  </a:outerShdw>
                </a:effectLst>
                <a:latin typeface="+mj-lt"/>
                <a:ea typeface="+mj-ea"/>
                <a:cs typeface="+mj-cs"/>
              </a:rPr>
              <a:t>al gas natural </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
        <p:nvSpPr>
          <p:cNvPr id="9" name="Text Box 1031"/>
          <p:cNvSpPr txBox="1">
            <a:spLocks noChangeArrowheads="1"/>
          </p:cNvSpPr>
          <p:nvPr/>
        </p:nvSpPr>
        <p:spPr bwMode="auto">
          <a:xfrm>
            <a:off x="201613" y="873125"/>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Energies renovables: Biomassa</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27652" name="Text Box 2"/>
          <p:cNvSpPr txBox="1">
            <a:spLocks noChangeArrowheads="1"/>
          </p:cNvSpPr>
          <p:nvPr/>
        </p:nvSpPr>
        <p:spPr bwMode="auto">
          <a:xfrm>
            <a:off x="409575" y="1457325"/>
            <a:ext cx="7915275" cy="4392297"/>
          </a:xfrm>
          <a:prstGeom prst="rect">
            <a:avLst/>
          </a:prstGeom>
          <a:noFill/>
          <a:ln w="9525">
            <a:noFill/>
            <a:miter lim="800000"/>
            <a:headEnd/>
            <a:tailEnd/>
          </a:ln>
        </p:spPr>
        <p:txBody>
          <a:bodyPr wrap="square" lIns="0" tIns="0" rIns="0" bIns="0">
            <a:spAutoFit/>
          </a:bodyPr>
          <a:lstStyle/>
          <a:p>
            <a:pPr algn="just" eaLnBrk="0" hangingPunct="0">
              <a:buClr>
                <a:schemeClr val="accent1"/>
              </a:buClr>
              <a:buSzPct val="120000"/>
            </a:pPr>
            <a:r>
              <a:rPr lang="ca-ES" sz="1600" b="1" u="none" baseline="0" dirty="0" smtClean="0">
                <a:latin typeface="Arial" pitchFamily="34" charset="0"/>
              </a:rPr>
              <a:t>Hi ha diferents fonts de procedència de residus de biomassa.  Podem destacar:</a:t>
            </a:r>
          </a:p>
          <a:p>
            <a:pPr algn="just" eaLnBrk="0" hangingPunct="0">
              <a:buClr>
                <a:schemeClr val="accent1"/>
              </a:buClr>
              <a:buSzPct val="120000"/>
            </a:pPr>
            <a:endParaRPr lang="ca-ES" sz="1600" b="1" u="none" baseline="0" dirty="0" smtClean="0">
              <a:latin typeface="Arial" pitchFamily="34" charset="0"/>
            </a:endParaRPr>
          </a:p>
          <a:p>
            <a:pPr marL="180975" lvl="1" algn="just" eaLnBrk="0" hangingPunct="0">
              <a:buClr>
                <a:schemeClr val="accent1"/>
              </a:buClr>
              <a:buSzPct val="120000"/>
            </a:pPr>
            <a:r>
              <a:rPr lang="ca-ES" sz="1600" b="1" u="none" baseline="0" dirty="0" smtClean="0">
                <a:latin typeface="Arial" pitchFamily="34" charset="0"/>
              </a:rPr>
              <a:t>Les d’origen forestal adreçades bàsicament a la combustió directa o a la gasificació.</a:t>
            </a:r>
          </a:p>
          <a:p>
            <a:pPr marL="180975" lvl="1" algn="just" eaLnBrk="0" hangingPunct="0">
              <a:buClr>
                <a:schemeClr val="accent1"/>
              </a:buClr>
              <a:buSzPct val="120000"/>
            </a:pPr>
            <a:r>
              <a:rPr lang="ca-ES" sz="1600" b="1" u="none" baseline="0" dirty="0" smtClean="0">
                <a:latin typeface="Arial" pitchFamily="34" charset="0"/>
              </a:rPr>
              <a:t>Les d’origen agrícola que tant poden ser gasificades com utilitzades en la producció de biocombustibles.</a:t>
            </a:r>
          </a:p>
          <a:p>
            <a:pPr marL="180975" lvl="1" algn="just" eaLnBrk="0" hangingPunct="0">
              <a:buClr>
                <a:schemeClr val="accent1"/>
              </a:buClr>
              <a:buSzPct val="120000"/>
            </a:pPr>
            <a:r>
              <a:rPr lang="ca-ES" sz="1600" b="1" u="none" baseline="0" dirty="0" smtClean="0">
                <a:latin typeface="Arial" pitchFamily="34" charset="0"/>
              </a:rPr>
              <a:t>Les d’origen ramader i urbà, la finalitat més clara de les quals sembla la gasificació,  i</a:t>
            </a:r>
          </a:p>
          <a:p>
            <a:pPr marL="180975" lvl="1" algn="just" eaLnBrk="0" hangingPunct="0">
              <a:buClr>
                <a:schemeClr val="accent1"/>
              </a:buClr>
              <a:buSzPct val="120000"/>
            </a:pPr>
            <a:r>
              <a:rPr lang="ca-ES" sz="1600" b="1" u="none" baseline="0" dirty="0" smtClean="0">
                <a:latin typeface="Arial" pitchFamily="34" charset="0"/>
              </a:rPr>
              <a:t>Les d’origen industrial que, amb tecnologies apropiades, haurien de ser cremades.</a:t>
            </a:r>
          </a:p>
          <a:p>
            <a:pPr algn="just" eaLnBrk="0" hangingPunct="0">
              <a:buClr>
                <a:schemeClr val="accent1"/>
              </a:buClr>
              <a:buSzPct val="120000"/>
            </a:pPr>
            <a:endParaRPr lang="ca-ES" sz="1600" b="1" u="none" baseline="0" dirty="0" smtClean="0">
              <a:latin typeface="Arial" pitchFamily="34" charset="0"/>
            </a:endParaRPr>
          </a:p>
          <a:p>
            <a:pPr algn="just" eaLnBrk="0" hangingPunct="0">
              <a:buClr>
                <a:schemeClr val="accent1"/>
              </a:buClr>
              <a:buSzPct val="120000"/>
            </a:pPr>
            <a:r>
              <a:rPr lang="ca-ES" sz="1600" b="1" u="none" baseline="0" dirty="0" smtClean="0">
                <a:latin typeface="Arial" pitchFamily="34" charset="0"/>
              </a:rPr>
              <a:t>En definitiva, qualsevol recurs que generi biomassa d’alguna o altra forma, haurà d’estar aprofitat en el futur.</a:t>
            </a:r>
          </a:p>
          <a:p>
            <a:pPr eaLnBrk="0" hangingPunct="0">
              <a:buClr>
                <a:schemeClr val="accent1"/>
              </a:buClr>
              <a:buSzPct val="120000"/>
            </a:pPr>
            <a:endParaRPr lang="es-ES_tradnl" sz="1600" b="1" u="none" baseline="0" dirty="0" smtClean="0">
              <a:latin typeface="Arial" pitchFamily="34" charset="0"/>
            </a:endParaRPr>
          </a:p>
          <a:p>
            <a:pPr eaLnBrk="0" hangingPunct="0">
              <a:buClr>
                <a:schemeClr val="accent1"/>
              </a:buClr>
              <a:buSzPct val="120000"/>
            </a:pPr>
            <a:endParaRPr lang="es-ES_tradnl" sz="1600" b="1" u="none" baseline="0" dirty="0" smtClean="0">
              <a:latin typeface="Arial" pitchFamily="34" charset="0"/>
            </a:endParaRPr>
          </a:p>
          <a:p>
            <a:pPr eaLnBrk="0" hangingPunct="0">
              <a:buClr>
                <a:schemeClr val="accent1"/>
              </a:buClr>
              <a:buSzPct val="120000"/>
            </a:pPr>
            <a:r>
              <a:rPr lang="es-ES_tradnl" sz="1600" b="1" u="none" baseline="0" dirty="0" smtClean="0">
                <a:latin typeface="Arial" pitchFamily="34" charset="0"/>
              </a:rPr>
              <a:t> </a:t>
            </a:r>
          </a:p>
          <a:p>
            <a:pPr eaLnBrk="0" hangingPunct="0">
              <a:buClr>
                <a:schemeClr val="accent1"/>
              </a:buClr>
              <a:buSzPct val="120000"/>
            </a:pPr>
            <a:endParaRPr lang="es-ES_tradnl" sz="1600" b="1" u="none" baseline="0" dirty="0" smtClean="0">
              <a:latin typeface="Arial" pitchFamily="34" charset="0"/>
            </a:endParaRPr>
          </a:p>
          <a:p>
            <a:pPr eaLnBrk="0" hangingPunct="0">
              <a:buClr>
                <a:schemeClr val="accent1"/>
              </a:buClr>
              <a:buSzPct val="120000"/>
            </a:pPr>
            <a:endParaRPr lang="es-ES_tradnl" sz="1600" b="1" u="none" baseline="0" dirty="0">
              <a:latin typeface="Arial" pitchFamily="34" charset="0"/>
            </a:endParaRP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8434" name="Rectangle 1026"/>
          <p:cNvSpPr>
            <a:spLocks noGrp="1" noChangeArrowheads="1"/>
          </p:cNvSpPr>
          <p:nvPr>
            <p:ph type="title"/>
          </p:nvPr>
        </p:nvSpPr>
        <p:spPr>
          <a:xfrm>
            <a:off x="203200" y="117475"/>
            <a:ext cx="6781800" cy="358775"/>
          </a:xfrm>
        </p:spPr>
        <p:txBody>
          <a:bodyPr/>
          <a:lstStyle/>
          <a:p>
            <a:r>
              <a:rPr lang="es-ES_tradnl" sz="2400" dirty="0" smtClean="0">
                <a:solidFill>
                  <a:schemeClr val="bg1"/>
                </a:solidFill>
              </a:rPr>
              <a:t>Canvi climàtic</a:t>
            </a:r>
            <a:endParaRPr lang="es-ES" sz="2400" dirty="0" smtClean="0">
              <a:solidFill>
                <a:schemeClr val="bg1"/>
              </a:solidFill>
            </a:endParaRPr>
          </a:p>
        </p:txBody>
      </p:sp>
      <p:sp>
        <p:nvSpPr>
          <p:cNvPr id="37" name="Text Box 1031"/>
          <p:cNvSpPr txBox="1">
            <a:spLocks noChangeArrowheads="1"/>
          </p:cNvSpPr>
          <p:nvPr/>
        </p:nvSpPr>
        <p:spPr bwMode="auto">
          <a:xfrm>
            <a:off x="201613" y="492125"/>
            <a:ext cx="8397875" cy="615553"/>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El paper del carbó en la generació elèctrica. </a:t>
            </a:r>
          </a:p>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CO</a:t>
            </a:r>
            <a:r>
              <a:rPr lang="es-ES_tradnl" sz="2200" b="1" u="none" dirty="0" smtClean="0">
                <a:solidFill>
                  <a:srgbClr val="FF9933"/>
                </a:solidFill>
                <a:effectLst>
                  <a:outerShdw blurRad="50800" dist="38100" dir="2700000" algn="tl" rotWithShape="0">
                    <a:prstClr val="black">
                      <a:alpha val="40000"/>
                    </a:prstClr>
                  </a:outerShdw>
                </a:effectLst>
                <a:latin typeface="Arial" charset="0"/>
              </a:rPr>
              <a:t>2</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a:t>
            </a:r>
            <a:r>
              <a:rPr lang="en-US" sz="2200" b="1" i="1" u="none" baseline="0" dirty="0" smtClean="0">
                <a:solidFill>
                  <a:srgbClr val="FF9933"/>
                </a:solidFill>
                <a:effectLst>
                  <a:outerShdw blurRad="50800" dist="38100" dir="2700000" algn="tl" rotWithShape="0">
                    <a:prstClr val="black">
                      <a:alpha val="40000"/>
                    </a:prstClr>
                  </a:outerShdw>
                </a:effectLst>
                <a:latin typeface="Arial" charset="0"/>
              </a:rPr>
              <a:t>sequestration</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8" name="Rectangle 1032"/>
          <p:cNvSpPr txBox="1">
            <a:spLocks noChangeArrowheads="1"/>
          </p:cNvSpPr>
          <p:nvPr/>
        </p:nvSpPr>
        <p:spPr bwMode="auto">
          <a:xfrm>
            <a:off x="409576" y="1684338"/>
            <a:ext cx="8296274" cy="2249847"/>
          </a:xfrm>
          <a:prstGeom prst="rect">
            <a:avLst/>
          </a:prstGeom>
          <a:noFill/>
          <a:ln w="9525">
            <a:noFill/>
            <a:miter lim="800000"/>
            <a:headEnd/>
            <a:tailEnd/>
          </a:ln>
        </p:spPr>
        <p:txBody>
          <a:bodyPr wrap="square" lIns="0" tIns="0" rIns="0" bIns="0">
            <a:spAutoFit/>
          </a:bodyPr>
          <a:lstStyle/>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El carbó guanyarà protagonisme en la generació elèctrica unit a dos conceptes: la seva gasificació prèvia i la captura i el segrest del diòxid de carboni  generat en la combustió.  </a:t>
            </a:r>
          </a:p>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Això permetrà, entre d’altres coses, incrementar el portafoli d’energies primàries i crear una nova indústria: la de la captura i el confinament del CO</a:t>
            </a:r>
            <a:r>
              <a:rPr lang="ca-ES" sz="1550" b="1" u="none" kern="0" dirty="0" smtClean="0">
                <a:latin typeface="+mn-lt"/>
              </a:rPr>
              <a:t>2</a:t>
            </a:r>
            <a:r>
              <a:rPr lang="ca-ES" sz="1550" b="1" u="none" kern="0" baseline="0" dirty="0" smtClean="0">
                <a:latin typeface="+mn-lt"/>
              </a:rPr>
              <a:t>.</a:t>
            </a:r>
          </a:p>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L’any 2050 s’espera que el carbó amb CCS constitueixi  el 14% de l’energia primària utilitzada.</a:t>
            </a:r>
            <a:endParaRPr lang="ca-ES" sz="1550" b="1" u="none" kern="0" baseline="0" dirty="0">
              <a:latin typeface="+mn-lt"/>
            </a:endParaRPr>
          </a:p>
        </p:txBody>
      </p:sp>
      <p:pic>
        <p:nvPicPr>
          <p:cNvPr id="6" name="Picture 61" descr="1"/>
          <p:cNvPicPr>
            <a:picLocks noChangeAspect="1" noChangeArrowheads="1"/>
          </p:cNvPicPr>
          <p:nvPr/>
        </p:nvPicPr>
        <p:blipFill>
          <a:blip r:embed="rId3"/>
          <a:srcRect r="7820"/>
          <a:stretch>
            <a:fillRect/>
          </a:stretch>
        </p:blipFill>
        <p:spPr bwMode="auto">
          <a:xfrm>
            <a:off x="4695825" y="1330326"/>
            <a:ext cx="4038600" cy="2855422"/>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9 Rectángulo redondeado"/>
          <p:cNvSpPr/>
          <p:nvPr/>
        </p:nvSpPr>
        <p:spPr bwMode="auto">
          <a:xfrm>
            <a:off x="276225" y="1666875"/>
            <a:ext cx="8582025" cy="542925"/>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sng" strike="noStrike" cap="none" normalizeH="0" baseline="0" dirty="0" smtClean="0">
              <a:ln>
                <a:noFill/>
              </a:ln>
              <a:solidFill>
                <a:schemeClr val="tx1"/>
              </a:solidFill>
              <a:effectLst/>
              <a:latin typeface="Times" pitchFamily="18" charset="0"/>
            </a:endParaRPr>
          </a:p>
        </p:txBody>
      </p:sp>
      <p:sp>
        <p:nvSpPr>
          <p:cNvPr id="8"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a:solidFill>
                  <a:schemeClr val="bg1"/>
                </a:solidFill>
                <a:latin typeface="+mj-lt"/>
                <a:ea typeface="+mj-ea"/>
                <a:cs typeface="+mj-cs"/>
              </a:rPr>
              <a:t>Sector industrial</a:t>
            </a:r>
            <a:endParaRPr lang="es-ES" b="1" u="none" kern="0" baseline="0" dirty="0">
              <a:solidFill>
                <a:schemeClr val="bg1"/>
              </a:solidFill>
              <a:latin typeface="+mj-lt"/>
              <a:ea typeface="+mj-ea"/>
              <a:cs typeface="+mj-cs"/>
            </a:endParaRPr>
          </a:p>
        </p:txBody>
      </p:sp>
      <p:sp>
        <p:nvSpPr>
          <p:cNvPr id="9" name="Text Box 1031"/>
          <p:cNvSpPr txBox="1">
            <a:spLocks noChangeArrowheads="1"/>
          </p:cNvSpPr>
          <p:nvPr/>
        </p:nvSpPr>
        <p:spPr bwMode="auto">
          <a:xfrm>
            <a:off x="201613" y="492125"/>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Millores sector </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industrial a partir </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anys 70 </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- 80</a:t>
            </a:r>
          </a:p>
        </p:txBody>
      </p:sp>
      <p:sp>
        <p:nvSpPr>
          <p:cNvPr id="35" name="34 CuadroTexto"/>
          <p:cNvSpPr txBox="1"/>
          <p:nvPr/>
        </p:nvSpPr>
        <p:spPr>
          <a:xfrm>
            <a:off x="328613" y="1727200"/>
            <a:ext cx="8358187" cy="369332"/>
          </a:xfrm>
          <a:prstGeom prst="rect">
            <a:avLst/>
          </a:prstGeom>
          <a:noFill/>
        </p:spPr>
        <p:txBody>
          <a:bodyPr wrap="square">
            <a:spAutoFit/>
          </a:bodyPr>
          <a:lstStyle/>
          <a:p>
            <a:pPr indent="273050" eaLnBrk="0" hangingPunct="0">
              <a:buClr>
                <a:schemeClr val="bg1"/>
              </a:buClr>
              <a:buFont typeface="Webdings" pitchFamily="18" charset="2"/>
              <a:buChar char=""/>
              <a:defRPr/>
            </a:pPr>
            <a:r>
              <a:rPr lang="ca-ES" sz="1800" b="1" u="none" baseline="0" dirty="0" smtClean="0">
                <a:solidFill>
                  <a:schemeClr val="bg1"/>
                </a:solidFill>
                <a:latin typeface="+mn-lt"/>
              </a:rPr>
              <a:t>Substitució de combustibles fòssils: </a:t>
            </a:r>
            <a:r>
              <a:rPr lang="ca-ES" sz="1800" u="none" baseline="0" dirty="0" smtClean="0">
                <a:solidFill>
                  <a:schemeClr val="bg1"/>
                </a:solidFill>
                <a:latin typeface="+mn-lt"/>
              </a:rPr>
              <a:t>carbó/fuel/gasoli → gas natural</a:t>
            </a:r>
            <a:endParaRPr lang="ca-ES" sz="1800" u="none" baseline="0" dirty="0">
              <a:solidFill>
                <a:schemeClr val="bg1"/>
              </a:solidFill>
              <a:latin typeface="+mn-lt"/>
            </a:endParaRPr>
          </a:p>
        </p:txBody>
      </p:sp>
      <p:grpSp>
        <p:nvGrpSpPr>
          <p:cNvPr id="16" name="15 Grupo"/>
          <p:cNvGrpSpPr/>
          <p:nvPr/>
        </p:nvGrpSpPr>
        <p:grpSpPr>
          <a:xfrm>
            <a:off x="465138" y="2495550"/>
            <a:ext cx="8016875" cy="2506663"/>
            <a:chOff x="465138" y="2495550"/>
            <a:chExt cx="8016875" cy="2506663"/>
          </a:xfrm>
        </p:grpSpPr>
        <p:sp>
          <p:nvSpPr>
            <p:cNvPr id="2056" name="22 CuadroTexto"/>
            <p:cNvSpPr txBox="1">
              <a:spLocks noChangeArrowheads="1"/>
            </p:cNvSpPr>
            <p:nvPr/>
          </p:nvSpPr>
          <p:spPr bwMode="auto">
            <a:xfrm>
              <a:off x="1828800" y="2552700"/>
              <a:ext cx="1004888" cy="276999"/>
            </a:xfrm>
            <a:prstGeom prst="rect">
              <a:avLst/>
            </a:prstGeom>
            <a:noFill/>
            <a:ln w="9525">
              <a:noFill/>
              <a:miter lim="800000"/>
              <a:headEnd/>
              <a:tailEnd/>
            </a:ln>
          </p:spPr>
          <p:txBody>
            <a:bodyPr>
              <a:spAutoFit/>
            </a:bodyPr>
            <a:lstStyle/>
            <a:p>
              <a:pPr eaLnBrk="0" hangingPunct="0"/>
              <a:r>
                <a:rPr lang="es-ES" sz="1200" b="1" u="none" baseline="0" dirty="0" smtClean="0">
                  <a:solidFill>
                    <a:srgbClr val="C00000"/>
                  </a:solidFill>
                  <a:latin typeface="Arial" pitchFamily="34" charset="0"/>
                  <a:cs typeface="Arial" pitchFamily="34" charset="0"/>
                </a:rPr>
                <a:t>Any </a:t>
              </a:r>
              <a:r>
                <a:rPr lang="es-ES" sz="1200" b="1" u="none" baseline="0" dirty="0">
                  <a:solidFill>
                    <a:srgbClr val="C00000"/>
                  </a:solidFill>
                  <a:latin typeface="Arial" pitchFamily="34" charset="0"/>
                  <a:cs typeface="Arial" pitchFamily="34" charset="0"/>
                </a:rPr>
                <a:t>1973</a:t>
              </a:r>
            </a:p>
          </p:txBody>
        </p:sp>
        <p:sp>
          <p:nvSpPr>
            <p:cNvPr id="2057" name="23 CuadroTexto"/>
            <p:cNvSpPr txBox="1">
              <a:spLocks noChangeArrowheads="1"/>
            </p:cNvSpPr>
            <p:nvPr/>
          </p:nvSpPr>
          <p:spPr bwMode="auto">
            <a:xfrm>
              <a:off x="5873750" y="2495550"/>
              <a:ext cx="1004888" cy="276999"/>
            </a:xfrm>
            <a:prstGeom prst="rect">
              <a:avLst/>
            </a:prstGeom>
            <a:noFill/>
            <a:ln w="9525">
              <a:noFill/>
              <a:miter lim="800000"/>
              <a:headEnd/>
              <a:tailEnd/>
            </a:ln>
          </p:spPr>
          <p:txBody>
            <a:bodyPr>
              <a:spAutoFit/>
            </a:bodyPr>
            <a:lstStyle/>
            <a:p>
              <a:pPr eaLnBrk="0" hangingPunct="0"/>
              <a:r>
                <a:rPr lang="es-ES" sz="1200" b="1" u="none" baseline="0" dirty="0" smtClean="0">
                  <a:solidFill>
                    <a:srgbClr val="C00000"/>
                  </a:solidFill>
                  <a:latin typeface="Arial" pitchFamily="34" charset="0"/>
                  <a:cs typeface="Arial" pitchFamily="34" charset="0"/>
                </a:rPr>
                <a:t>Any </a:t>
              </a:r>
              <a:r>
                <a:rPr lang="es-ES" sz="1200" b="1" u="none" baseline="0" dirty="0">
                  <a:solidFill>
                    <a:srgbClr val="C00000"/>
                  </a:solidFill>
                  <a:latin typeface="Arial" pitchFamily="34" charset="0"/>
                  <a:cs typeface="Arial" pitchFamily="34" charset="0"/>
                </a:rPr>
                <a:t>2005</a:t>
              </a:r>
            </a:p>
          </p:txBody>
        </p:sp>
        <p:graphicFrame>
          <p:nvGraphicFramePr>
            <p:cNvPr id="15" name="21 Gráfico"/>
            <p:cNvGraphicFramePr>
              <a:graphicFrameLocks/>
            </p:cNvGraphicFramePr>
            <p:nvPr/>
          </p:nvGraphicFramePr>
          <p:xfrm>
            <a:off x="465138" y="2836863"/>
            <a:ext cx="3803650" cy="20097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Object 3"/>
            <p:cNvGraphicFramePr>
              <a:graphicFrameLocks/>
            </p:cNvGraphicFramePr>
            <p:nvPr/>
          </p:nvGraphicFramePr>
          <p:xfrm>
            <a:off x="4267200" y="2776946"/>
            <a:ext cx="4214813" cy="2225267"/>
          </p:xfrm>
          <a:graphic>
            <a:graphicData uri="http://schemas.openxmlformats.org/drawingml/2006/chart">
              <c:chart xmlns:c="http://schemas.openxmlformats.org/drawingml/2006/chart" xmlns:r="http://schemas.openxmlformats.org/officeDocument/2006/relationships" r:id="rId4"/>
            </a:graphicData>
          </a:graphic>
        </p:graphicFrame>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a:solidFill>
                  <a:schemeClr val="bg1"/>
                </a:solidFill>
                <a:latin typeface="+mj-lt"/>
                <a:ea typeface="+mj-ea"/>
                <a:cs typeface="+mj-cs"/>
              </a:rPr>
              <a:t>Sector industrial</a:t>
            </a:r>
            <a:endParaRPr lang="es-ES" b="1" u="none" kern="0" baseline="0" dirty="0">
              <a:solidFill>
                <a:schemeClr val="bg1"/>
              </a:solidFill>
              <a:latin typeface="+mj-lt"/>
              <a:ea typeface="+mj-ea"/>
              <a:cs typeface="+mj-cs"/>
            </a:endParaRPr>
          </a:p>
        </p:txBody>
      </p:sp>
      <p:sp>
        <p:nvSpPr>
          <p:cNvPr id="7" name="Text Box 1031"/>
          <p:cNvSpPr txBox="1">
            <a:spLocks noChangeArrowheads="1"/>
          </p:cNvSpPr>
          <p:nvPr/>
        </p:nvSpPr>
        <p:spPr bwMode="auto">
          <a:xfrm>
            <a:off x="201613" y="492125"/>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Millores sector </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industrial a partir </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anys 80</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1" name="10 CuadroTexto"/>
          <p:cNvSpPr txBox="1"/>
          <p:nvPr/>
        </p:nvSpPr>
        <p:spPr>
          <a:xfrm>
            <a:off x="111125" y="1593850"/>
            <a:ext cx="8709025" cy="584775"/>
          </a:xfrm>
          <a:prstGeom prst="rect">
            <a:avLst/>
          </a:prstGeom>
          <a:noFill/>
        </p:spPr>
        <p:txBody>
          <a:bodyPr>
            <a:spAutoFit/>
          </a:bodyPr>
          <a:lstStyle/>
          <a:p>
            <a:pPr marL="273050" indent="-273050" eaLnBrk="0" hangingPunct="0">
              <a:buClr>
                <a:schemeClr val="accent2"/>
              </a:buClr>
              <a:buFont typeface="Webdings" pitchFamily="18" charset="2"/>
              <a:buChar char=""/>
              <a:defRPr/>
            </a:pPr>
            <a:r>
              <a:rPr lang="ca-ES" sz="1600" u="none" baseline="0" dirty="0" smtClean="0">
                <a:latin typeface="+mn-lt"/>
              </a:rPr>
              <a:t>El valor del </a:t>
            </a:r>
            <a:r>
              <a:rPr lang="ca-ES" sz="1600" b="1" u="none" baseline="0" dirty="0" smtClean="0">
                <a:latin typeface="+mn-lt"/>
              </a:rPr>
              <a:t>PIB</a:t>
            </a:r>
            <a:r>
              <a:rPr lang="ca-ES" sz="1600" u="none" baseline="0" dirty="0" smtClean="0">
                <a:latin typeface="+mn-lt"/>
              </a:rPr>
              <a:t> a Espanya durant aquest període s’ha multiplicat per 15, mentre que el </a:t>
            </a:r>
            <a:r>
              <a:rPr lang="ca-ES" sz="1600" b="1" u="none" baseline="0" dirty="0" smtClean="0">
                <a:latin typeface="+mn-lt"/>
              </a:rPr>
              <a:t>consum energètic a la indústria </a:t>
            </a:r>
            <a:r>
              <a:rPr lang="ca-ES" sz="1600" u="none" baseline="0" dirty="0" smtClean="0">
                <a:latin typeface="+mn-lt"/>
              </a:rPr>
              <a:t>únicament s’ha duplicat.</a:t>
            </a:r>
            <a:endParaRPr lang="ca-ES" sz="1600" u="none" baseline="0" dirty="0">
              <a:latin typeface="+mn-lt"/>
            </a:endParaRPr>
          </a:p>
        </p:txBody>
      </p:sp>
      <p:pic>
        <p:nvPicPr>
          <p:cNvPr id="12" name="11 Imagen" descr="GRAF21.png"/>
          <p:cNvPicPr>
            <a:picLocks noChangeAspect="1"/>
          </p:cNvPicPr>
          <p:nvPr/>
        </p:nvPicPr>
        <p:blipFill>
          <a:blip r:embed="rId3"/>
          <a:srcRect/>
          <a:stretch>
            <a:fillRect/>
          </a:stretch>
        </p:blipFill>
        <p:spPr bwMode="auto">
          <a:xfrm>
            <a:off x="1466850" y="2447925"/>
            <a:ext cx="5248275" cy="227965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5299" name="Picture 3" descr="http://tbn0.google.com/images?q=tbn:NXagrSG6qhMfcM:http://www.motorspain.com/wp-content/uploads/2007/10/bmw-hydrogen.jpg">
            <a:hlinkClick r:id="rId3"/>
          </p:cNvPr>
          <p:cNvPicPr>
            <a:picLocks noChangeAspect="1" noChangeArrowheads="1"/>
          </p:cNvPicPr>
          <p:nvPr/>
        </p:nvPicPr>
        <p:blipFill>
          <a:blip r:embed="rId4"/>
          <a:stretch>
            <a:fillRect/>
          </a:stretch>
        </p:blipFill>
        <p:spPr bwMode="auto">
          <a:xfrm>
            <a:off x="6280834" y="3181350"/>
            <a:ext cx="1994683" cy="1190625"/>
          </a:xfrm>
          <a:prstGeom prst="rect">
            <a:avLst/>
          </a:prstGeom>
          <a:ln>
            <a:noFill/>
          </a:ln>
          <a:effectLst>
            <a:softEdge rad="112500"/>
          </a:effectLst>
        </p:spPr>
      </p:pic>
      <p:sp>
        <p:nvSpPr>
          <p:cNvPr id="8"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 b="1" u="none" kern="0" baseline="0" dirty="0" err="1" smtClean="0">
                <a:solidFill>
                  <a:schemeClr val="bg1"/>
                </a:solidFill>
                <a:latin typeface="+mj-lt"/>
                <a:ea typeface="+mj-ea"/>
                <a:cs typeface="+mj-cs"/>
              </a:rPr>
              <a:t>Transport</a:t>
            </a:r>
            <a:endParaRPr lang="es-ES" b="1" u="none" kern="0" baseline="0" dirty="0">
              <a:solidFill>
                <a:schemeClr val="bg1"/>
              </a:solidFill>
              <a:latin typeface="+mj-lt"/>
              <a:ea typeface="+mj-ea"/>
              <a:cs typeface="+mj-cs"/>
            </a:endParaRPr>
          </a:p>
        </p:txBody>
      </p:sp>
      <p:sp>
        <p:nvSpPr>
          <p:cNvPr id="27" name="Rectangle 1032"/>
          <p:cNvSpPr txBox="1">
            <a:spLocks noChangeArrowheads="1"/>
          </p:cNvSpPr>
          <p:nvPr/>
        </p:nvSpPr>
        <p:spPr bwMode="auto">
          <a:xfrm>
            <a:off x="0" y="922338"/>
            <a:ext cx="8893175" cy="3220882"/>
          </a:xfrm>
          <a:prstGeom prst="rect">
            <a:avLst/>
          </a:prstGeom>
          <a:noFill/>
          <a:ln w="9525">
            <a:noFill/>
            <a:miter lim="800000"/>
            <a:headEnd/>
            <a:tailEnd/>
          </a:ln>
        </p:spPr>
        <p:txBody>
          <a:bodyPr lIns="0" tIns="0" rIns="0" bIns="0">
            <a:spAutoFit/>
          </a:bodyPr>
          <a:lstStyle/>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El transport és el principal emissor de gasos d’efecte hivernacle.  En concret a Espanya suposa més del 25% de les emissions. </a:t>
            </a:r>
          </a:p>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D’aquest percentatge, una mica més del 22% correspon a transport per carretera i només el 3% a transport aeri o marítim.</a:t>
            </a:r>
          </a:p>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El transport és, a més, en àrees urbanes, el causant de les altes concentracions d’òxids de nitrogen i material particulat directament relacionat amb l’increment d'infermetats respiratòries i cardiovasculars. </a:t>
            </a:r>
          </a:p>
          <a:p>
            <a:pPr marL="473075" lvl="1" indent="-282575" eaLnBrk="0" hangingPunct="0">
              <a:lnSpc>
                <a:spcPts val="2400"/>
              </a:lnSpc>
              <a:spcBef>
                <a:spcPct val="20000"/>
              </a:spcBef>
              <a:buClr>
                <a:schemeClr val="accent2"/>
              </a:buClr>
              <a:buFont typeface="Wingdings" pitchFamily="2" charset="2"/>
              <a:buChar char="l"/>
              <a:defRPr/>
            </a:pPr>
            <a:r>
              <a:rPr lang="ca-ES" sz="1550" b="1" u="none" kern="0" baseline="0" dirty="0" smtClean="0">
                <a:latin typeface="+mn-lt"/>
              </a:rPr>
              <a:t>En relació a la mobilitat s’estan presentant diverses alternatives: l'automòbil elèctric o l’ús de gas natural per a zones urbanes, els biocombustibles per a trajectes de mitja i llarga distància o l’ús de l’hidrogen com a combustible alternatiu. </a:t>
            </a:r>
            <a:endParaRPr lang="ca-ES" sz="1550" b="1" u="none" kern="0" baseline="0" dirty="0">
              <a:latin typeface="+mn-l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6 Rectángulo redondeado"/>
          <p:cNvSpPr/>
          <p:nvPr/>
        </p:nvSpPr>
        <p:spPr bwMode="auto">
          <a:xfrm>
            <a:off x="2019300" y="1209675"/>
            <a:ext cx="5400675" cy="3467100"/>
          </a:xfrm>
          <a:prstGeom prst="roundRect">
            <a:avLst>
              <a:gd name="adj" fmla="val 3755"/>
            </a:avLst>
          </a:prstGeom>
          <a:solidFill>
            <a:schemeClr val="bg1">
              <a:alpha val="87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400" b="0" i="0" u="sng" strike="noStrike" cap="none" normalizeH="0" baseline="0" dirty="0" smtClean="0">
              <a:ln>
                <a:noFill/>
              </a:ln>
              <a:solidFill>
                <a:schemeClr val="tx1"/>
              </a:solidFill>
              <a:effectLst/>
              <a:latin typeface="Times" pitchFamily="18" charset="0"/>
            </a:endParaRPr>
          </a:p>
        </p:txBody>
      </p:sp>
      <p:sp>
        <p:nvSpPr>
          <p:cNvPr id="8" name="Rectangle 1026"/>
          <p:cNvSpPr txBox="1">
            <a:spLocks noChangeArrowheads="1"/>
          </p:cNvSpPr>
          <p:nvPr/>
        </p:nvSpPr>
        <p:spPr bwMode="auto">
          <a:xfrm>
            <a:off x="203200" y="117475"/>
            <a:ext cx="6781800" cy="359073"/>
          </a:xfrm>
          <a:prstGeom prst="rect">
            <a:avLst/>
          </a:prstGeom>
          <a:noFill/>
          <a:ln w="9525">
            <a:noFill/>
            <a:miter lim="800000"/>
            <a:headEnd/>
            <a:tailEnd/>
          </a:ln>
        </p:spPr>
        <p:txBody>
          <a:bodyPr lIns="0" tIns="0" rIns="0" bIns="0">
            <a:spAutoFit/>
          </a:bodyPr>
          <a:lstStyle/>
          <a:p>
            <a:pPr eaLnBrk="0" hangingPunct="0">
              <a:lnSpc>
                <a:spcPts val="2800"/>
              </a:lnSpc>
              <a:defRPr/>
            </a:pPr>
            <a:r>
              <a:rPr lang="ca-ES"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Tendències energètiques de futur</a:t>
            </a:r>
            <a:endParaRPr lang="ca-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
        <p:nvSpPr>
          <p:cNvPr id="9" name="Text Box 1031"/>
          <p:cNvSpPr txBox="1">
            <a:spLocks noChangeArrowheads="1"/>
          </p:cNvSpPr>
          <p:nvPr/>
        </p:nvSpPr>
        <p:spPr bwMode="auto">
          <a:xfrm>
            <a:off x="201613" y="492125"/>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Escenari </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U.S. Department of </a:t>
            </a:r>
            <a:r>
              <a:rPr lang="es-ES_tradnl" sz="2200" b="1" u="none" baseline="0" dirty="0" err="1">
                <a:solidFill>
                  <a:srgbClr val="FF9933"/>
                </a:solidFill>
                <a:effectLst>
                  <a:outerShdw blurRad="50800" dist="38100" dir="2700000" algn="tl" rotWithShape="0">
                    <a:prstClr val="black">
                      <a:alpha val="40000"/>
                    </a:prstClr>
                  </a:outerShdw>
                </a:effectLst>
                <a:latin typeface="Arial" charset="0"/>
              </a:rPr>
              <a:t>Energy</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1" name="10 CuadroTexto"/>
          <p:cNvSpPr txBox="1"/>
          <p:nvPr/>
        </p:nvSpPr>
        <p:spPr>
          <a:xfrm>
            <a:off x="223838" y="4718050"/>
            <a:ext cx="7439025" cy="415925"/>
          </a:xfrm>
          <a:prstGeom prst="rect">
            <a:avLst/>
          </a:prstGeom>
          <a:noFill/>
        </p:spPr>
        <p:txBody>
          <a:bodyPr>
            <a:spAutoFit/>
          </a:bodyPr>
          <a:lstStyle/>
          <a:p>
            <a:pPr eaLnBrk="0" hangingPunct="0">
              <a:defRPr/>
            </a:pPr>
            <a:r>
              <a:rPr lang="es-ES_tradnl" sz="1050" i="1" u="none" baseline="0" dirty="0">
                <a:latin typeface="+mn-lt"/>
              </a:rPr>
              <a:t>Fuente: </a:t>
            </a:r>
            <a:r>
              <a:rPr lang="en-US" sz="1050" i="1" u="none" baseline="0" dirty="0">
                <a:latin typeface="Arial" pitchFamily="34" charset="0"/>
                <a:cs typeface="Arial" pitchFamily="34" charset="0"/>
              </a:rPr>
              <a:t>Energy Flowchart Scenarios of Future </a:t>
            </a:r>
          </a:p>
          <a:p>
            <a:pPr eaLnBrk="0" hangingPunct="0">
              <a:defRPr/>
            </a:pPr>
            <a:r>
              <a:rPr lang="en-US" sz="1050" i="1" u="none" baseline="0" dirty="0">
                <a:latin typeface="Arial" pitchFamily="34" charset="0"/>
                <a:cs typeface="Arial" pitchFamily="34" charset="0"/>
              </a:rPr>
              <a:t>U.S. Energy Use Incorporating Hydrogen Fueled Vehicles</a:t>
            </a:r>
            <a:endParaRPr lang="en-US" sz="1050" i="1" baseline="0" dirty="0"/>
          </a:p>
        </p:txBody>
      </p:sp>
      <p:pic>
        <p:nvPicPr>
          <p:cNvPr id="6" name="5 Imagen" descr="GRAFICFIN.jpg"/>
          <p:cNvPicPr>
            <a:picLocks noChangeAspect="1"/>
          </p:cNvPicPr>
          <p:nvPr/>
        </p:nvPicPr>
        <p:blipFill>
          <a:blip r:embed="rId3">
            <a:clrChange>
              <a:clrFrom>
                <a:srgbClr val="FFFFFF"/>
              </a:clrFrom>
              <a:clrTo>
                <a:srgbClr val="FFFFFF">
                  <a:alpha val="0"/>
                </a:srgbClr>
              </a:clrTo>
            </a:clrChange>
          </a:blip>
          <a:srcRect l="-5997" t="3538" r="2509" b="14453"/>
          <a:stretch>
            <a:fillRect/>
          </a:stretch>
        </p:blipFill>
        <p:spPr>
          <a:xfrm>
            <a:off x="1590675" y="1252330"/>
            <a:ext cx="5664892" cy="3392762"/>
          </a:xfrm>
          <a:prstGeom prst="rect">
            <a:avLst/>
          </a:prstGeom>
        </p:spPr>
      </p:pic>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Freeform 2"/>
          <p:cNvSpPr>
            <a:spLocks/>
          </p:cNvSpPr>
          <p:nvPr/>
        </p:nvSpPr>
        <p:spPr bwMode="auto">
          <a:xfrm>
            <a:off x="969963" y="501650"/>
            <a:ext cx="1820862" cy="4162425"/>
          </a:xfrm>
          <a:custGeom>
            <a:avLst/>
            <a:gdLst>
              <a:gd name="T0" fmla="*/ 2147483647 w 1760"/>
              <a:gd name="T1" fmla="*/ 2147483647 h 4023"/>
              <a:gd name="T2" fmla="*/ 2147483647 w 1760"/>
              <a:gd name="T3" fmla="*/ 2147483647 h 4023"/>
              <a:gd name="T4" fmla="*/ 2147483647 w 1760"/>
              <a:gd name="T5" fmla="*/ 2147483647 h 4023"/>
              <a:gd name="T6" fmla="*/ 2147483647 w 1760"/>
              <a:gd name="T7" fmla="*/ 2147483647 h 4023"/>
              <a:gd name="T8" fmla="*/ 2147483647 w 1760"/>
              <a:gd name="T9" fmla="*/ 2147483647 h 4023"/>
              <a:gd name="T10" fmla="*/ 2147483647 w 1760"/>
              <a:gd name="T11" fmla="*/ 2147483647 h 4023"/>
              <a:gd name="T12" fmla="*/ 2147483647 w 1760"/>
              <a:gd name="T13" fmla="*/ 2147483647 h 4023"/>
              <a:gd name="T14" fmla="*/ 2147483647 w 1760"/>
              <a:gd name="T15" fmla="*/ 2147483647 h 4023"/>
              <a:gd name="T16" fmla="*/ 2147483647 w 1760"/>
              <a:gd name="T17" fmla="*/ 2147483647 h 4023"/>
              <a:gd name="T18" fmla="*/ 0 w 1760"/>
              <a:gd name="T19" fmla="*/ 2147483647 h 4023"/>
              <a:gd name="T20" fmla="*/ 0 w 1760"/>
              <a:gd name="T21" fmla="*/ 2147483647 h 4023"/>
              <a:gd name="T22" fmla="*/ 2147483647 w 1760"/>
              <a:gd name="T23" fmla="*/ 2147483647 h 4023"/>
              <a:gd name="T24" fmla="*/ 2147483647 w 1760"/>
              <a:gd name="T25" fmla="*/ 2147483647 h 4023"/>
              <a:gd name="T26" fmla="*/ 2147483647 w 1760"/>
              <a:gd name="T27" fmla="*/ 2147483647 h 4023"/>
              <a:gd name="T28" fmla="*/ 2147483647 w 1760"/>
              <a:gd name="T29" fmla="*/ 2147483647 h 4023"/>
              <a:gd name="T30" fmla="*/ 2147483647 w 1760"/>
              <a:gd name="T31" fmla="*/ 2147483647 h 4023"/>
              <a:gd name="T32" fmla="*/ 2147483647 w 1760"/>
              <a:gd name="T33" fmla="*/ 2147483647 h 4023"/>
              <a:gd name="T34" fmla="*/ 2147483647 w 1760"/>
              <a:gd name="T35" fmla="*/ 2147483647 h 4023"/>
              <a:gd name="T36" fmla="*/ 2147483647 w 1760"/>
              <a:gd name="T37" fmla="*/ 2147483647 h 4023"/>
              <a:gd name="T38" fmla="*/ 2147483647 w 1760"/>
              <a:gd name="T39" fmla="*/ 2147483647 h 4023"/>
              <a:gd name="T40" fmla="*/ 2147483647 w 1760"/>
              <a:gd name="T41" fmla="*/ 2147483647 h 4023"/>
              <a:gd name="T42" fmla="*/ 2147483647 w 1760"/>
              <a:gd name="T43" fmla="*/ 2147483647 h 4023"/>
              <a:gd name="T44" fmla="*/ 2147483647 w 1760"/>
              <a:gd name="T45" fmla="*/ 2147483647 h 4023"/>
              <a:gd name="T46" fmla="*/ 2147483647 w 1760"/>
              <a:gd name="T47" fmla="*/ 0 h 4023"/>
              <a:gd name="T48" fmla="*/ 2147483647 w 1760"/>
              <a:gd name="T49" fmla="*/ 0 h 4023"/>
              <a:gd name="T50" fmla="*/ 2147483647 w 1760"/>
              <a:gd name="T51" fmla="*/ 2147483647 h 40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60"/>
              <a:gd name="T79" fmla="*/ 0 h 4023"/>
              <a:gd name="T80" fmla="*/ 1760 w 1760"/>
              <a:gd name="T81" fmla="*/ 4023 h 40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60" h="4023">
                <a:moveTo>
                  <a:pt x="1760" y="4023"/>
                </a:moveTo>
                <a:lnTo>
                  <a:pt x="992" y="4023"/>
                </a:lnTo>
                <a:lnTo>
                  <a:pt x="992" y="1128"/>
                </a:lnTo>
                <a:lnTo>
                  <a:pt x="884" y="1224"/>
                </a:lnTo>
                <a:lnTo>
                  <a:pt x="772" y="1312"/>
                </a:lnTo>
                <a:lnTo>
                  <a:pt x="532" y="1472"/>
                </a:lnTo>
                <a:lnTo>
                  <a:pt x="404" y="1540"/>
                </a:lnTo>
                <a:lnTo>
                  <a:pt x="276" y="1604"/>
                </a:lnTo>
                <a:lnTo>
                  <a:pt x="140" y="1660"/>
                </a:lnTo>
                <a:lnTo>
                  <a:pt x="0" y="1712"/>
                </a:lnTo>
                <a:lnTo>
                  <a:pt x="0" y="1012"/>
                </a:lnTo>
                <a:lnTo>
                  <a:pt x="152" y="952"/>
                </a:lnTo>
                <a:lnTo>
                  <a:pt x="312" y="872"/>
                </a:lnTo>
                <a:lnTo>
                  <a:pt x="396" y="824"/>
                </a:lnTo>
                <a:lnTo>
                  <a:pt x="480" y="768"/>
                </a:lnTo>
                <a:lnTo>
                  <a:pt x="652" y="644"/>
                </a:lnTo>
                <a:lnTo>
                  <a:pt x="736" y="572"/>
                </a:lnTo>
                <a:lnTo>
                  <a:pt x="816" y="500"/>
                </a:lnTo>
                <a:lnTo>
                  <a:pt x="884" y="424"/>
                </a:lnTo>
                <a:lnTo>
                  <a:pt x="948" y="344"/>
                </a:lnTo>
                <a:lnTo>
                  <a:pt x="1008" y="260"/>
                </a:lnTo>
                <a:lnTo>
                  <a:pt x="1056" y="176"/>
                </a:lnTo>
                <a:lnTo>
                  <a:pt x="1100" y="88"/>
                </a:lnTo>
                <a:lnTo>
                  <a:pt x="1136" y="0"/>
                </a:lnTo>
                <a:lnTo>
                  <a:pt x="1760" y="0"/>
                </a:lnTo>
                <a:lnTo>
                  <a:pt x="1760" y="4023"/>
                </a:lnTo>
                <a:close/>
              </a:path>
            </a:pathLst>
          </a:custGeom>
          <a:gradFill rotWithShape="1">
            <a:gsLst>
              <a:gs pos="0">
                <a:schemeClr val="bg1"/>
              </a:gs>
              <a:gs pos="100000">
                <a:srgbClr val="FFFFFF">
                  <a:alpha val="32999"/>
                </a:srgbClr>
              </a:gs>
            </a:gsLst>
            <a:lin ang="5400000" scaled="1"/>
          </a:gradFill>
          <a:ln w="9525">
            <a:noFill/>
            <a:round/>
            <a:headEnd/>
            <a:tailEnd/>
          </a:ln>
        </p:spPr>
        <p:txBody>
          <a:bodyPr/>
          <a:lstStyle/>
          <a:p>
            <a:pPr eaLnBrk="0" hangingPunct="0"/>
            <a:endParaRPr lang="es-ES" baseline="0" dirty="0"/>
          </a:p>
        </p:txBody>
      </p:sp>
      <p:sp>
        <p:nvSpPr>
          <p:cNvPr id="7" name="Text Box 3"/>
          <p:cNvSpPr txBox="1">
            <a:spLocks noChangeArrowheads="1"/>
          </p:cNvSpPr>
          <p:nvPr/>
        </p:nvSpPr>
        <p:spPr bwMode="auto">
          <a:xfrm>
            <a:off x="2407409" y="1492112"/>
            <a:ext cx="3431416" cy="1025922"/>
          </a:xfrm>
          <a:prstGeom prst="rect">
            <a:avLst/>
          </a:prstGeom>
          <a:noFill/>
          <a:ln w="9525">
            <a:noFill/>
            <a:miter lim="800000"/>
            <a:headEnd/>
            <a:tailEnd/>
          </a:ln>
          <a:effectLst/>
        </p:spPr>
        <p:txBody>
          <a:bodyPr wrap="square"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Cambio Climático</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6"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Hydricity</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graphicFrame>
        <p:nvGraphicFramePr>
          <p:cNvPr id="65538" name="Object 2"/>
          <p:cNvGraphicFramePr>
            <a:graphicFrameLocks noChangeAspect="1"/>
          </p:cNvGraphicFramePr>
          <p:nvPr/>
        </p:nvGraphicFramePr>
        <p:xfrm>
          <a:off x="171450" y="612776"/>
          <a:ext cx="4505922" cy="4397746"/>
        </p:xfrm>
        <a:graphic>
          <a:graphicData uri="http://schemas.openxmlformats.org/presentationml/2006/ole">
            <p:oleObj spid="_x0000_s65538" name="Fotografía de Photo Editor" r:id="rId4" imgW="3580952" imgH="4067743" progId="">
              <p:embed/>
            </p:oleObj>
          </a:graphicData>
        </a:graphic>
      </p:graphicFrame>
      <p:graphicFrame>
        <p:nvGraphicFramePr>
          <p:cNvPr id="65539" name="Object 3"/>
          <p:cNvGraphicFramePr>
            <a:graphicFrameLocks noChangeAspect="1"/>
          </p:cNvGraphicFramePr>
          <p:nvPr/>
        </p:nvGraphicFramePr>
        <p:xfrm>
          <a:off x="4359423" y="612776"/>
          <a:ext cx="4517877" cy="4397746"/>
        </p:xfrm>
        <a:graphic>
          <a:graphicData uri="http://schemas.openxmlformats.org/presentationml/2006/ole">
            <p:oleObj spid="_x0000_s65539" name="Fotografía de Photo Editor" r:id="rId5" imgW="3591426" imgH="4067743" progId="">
              <p:embed/>
            </p:oleObj>
          </a:graphicData>
        </a:graphic>
      </p:graphicFrame>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Rectangle 1026"/>
          <p:cNvSpPr txBox="1">
            <a:spLocks noChangeArrowheads="1"/>
          </p:cNvSpPr>
          <p:nvPr/>
        </p:nvSpPr>
        <p:spPr bwMode="auto">
          <a:xfrm>
            <a:off x="203200" y="117475"/>
            <a:ext cx="6781800" cy="359073"/>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Tendències</a:t>
            </a: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 </a:t>
            </a:r>
            <a:r>
              <a:rPr lang="es-ES_tradnl"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energètiques</a:t>
            </a: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 de </a:t>
            </a:r>
            <a:r>
              <a:rPr lang="es-ES_tradnl"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futur</a:t>
            </a: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 </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
        <p:nvSpPr>
          <p:cNvPr id="9" name="Text Box 1031"/>
          <p:cNvSpPr txBox="1">
            <a:spLocks noChangeArrowheads="1"/>
          </p:cNvSpPr>
          <p:nvPr/>
        </p:nvSpPr>
        <p:spPr bwMode="auto">
          <a:xfrm>
            <a:off x="201613" y="492125"/>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err="1" smtClean="0">
                <a:solidFill>
                  <a:srgbClr val="FF9933"/>
                </a:solidFill>
                <a:effectLst>
                  <a:outerShdw blurRad="50800" dist="38100" dir="2700000" algn="tl" rotWithShape="0">
                    <a:prstClr val="black">
                      <a:alpha val="40000"/>
                    </a:prstClr>
                  </a:outerShdw>
                </a:effectLst>
                <a:latin typeface="Arial" charset="0"/>
              </a:rPr>
              <a:t>Escenaris</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Generació </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eléctrica </a:t>
            </a:r>
            <a:r>
              <a:rPr lang="es-ES_tradnl" sz="2200" b="1" u="none" baseline="0" dirty="0" err="1" smtClean="0">
                <a:solidFill>
                  <a:srgbClr val="FF9933"/>
                </a:solidFill>
                <a:effectLst>
                  <a:outerShdw blurRad="50800" dist="38100" dir="2700000" algn="tl" rotWithShape="0">
                    <a:prstClr val="black">
                      <a:alpha val="40000"/>
                    </a:prstClr>
                  </a:outerShdw>
                </a:effectLst>
                <a:latin typeface="Arial" charset="0"/>
              </a:rPr>
              <a:t>segons</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AIE</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2" name="11 CuadroTexto"/>
          <p:cNvSpPr txBox="1"/>
          <p:nvPr/>
        </p:nvSpPr>
        <p:spPr bwMode="auto">
          <a:xfrm>
            <a:off x="285750" y="1719263"/>
            <a:ext cx="4714875" cy="2092881"/>
          </a:xfrm>
          <a:prstGeom prst="rect">
            <a:avLst/>
          </a:prstGeom>
          <a:noFill/>
        </p:spPr>
        <p:txBody>
          <a:bodyPr wrap="square">
            <a:spAutoFit/>
          </a:bodyPr>
          <a:lstStyle/>
          <a:p>
            <a:pPr marL="273050" indent="-273050" eaLnBrk="0" hangingPunct="0">
              <a:buClr>
                <a:schemeClr val="accent2"/>
              </a:buClr>
              <a:buFont typeface="Webdings" pitchFamily="18" charset="2"/>
              <a:buChar char=""/>
              <a:tabLst>
                <a:tab pos="177800" algn="l"/>
              </a:tabLst>
              <a:defRPr/>
            </a:pPr>
            <a:r>
              <a:rPr lang="ca-ES" sz="1300" u="none" baseline="0" dirty="0" smtClean="0">
                <a:latin typeface="+mn-lt"/>
              </a:rPr>
              <a:t>La </a:t>
            </a:r>
            <a:r>
              <a:rPr lang="ca-ES" sz="1300" b="1" u="none" baseline="0" dirty="0" smtClean="0">
                <a:solidFill>
                  <a:schemeClr val="accent2"/>
                </a:solidFill>
                <a:latin typeface="+mn-lt"/>
              </a:rPr>
              <a:t>captura i emmagatzematge de CO</a:t>
            </a:r>
            <a:r>
              <a:rPr lang="ca-ES" sz="1300" b="1" u="none" dirty="0" smtClean="0">
                <a:solidFill>
                  <a:schemeClr val="accent2"/>
                </a:solidFill>
                <a:latin typeface="+mn-lt"/>
              </a:rPr>
              <a:t>2</a:t>
            </a:r>
            <a:r>
              <a:rPr lang="ca-ES" sz="1300" b="1" u="none" baseline="0" dirty="0" smtClean="0">
                <a:solidFill>
                  <a:schemeClr val="accent2"/>
                </a:solidFill>
                <a:latin typeface="+mn-lt"/>
              </a:rPr>
              <a:t> </a:t>
            </a:r>
            <a:r>
              <a:rPr lang="ca-ES" sz="1300" u="none" baseline="0" dirty="0" smtClean="0">
                <a:latin typeface="+mn-lt"/>
              </a:rPr>
              <a:t>és la tecnologia que tindrà major impacte en la reducció d’emissions.  L’ús de </a:t>
            </a:r>
            <a:r>
              <a:rPr lang="ca-ES" sz="1300" b="1" u="none" baseline="0" dirty="0" smtClean="0">
                <a:latin typeface="+mn-lt"/>
              </a:rPr>
              <a:t>carbó</a:t>
            </a:r>
            <a:r>
              <a:rPr lang="ca-ES" sz="1300" u="none" baseline="0" dirty="0" smtClean="0">
                <a:latin typeface="+mn-lt"/>
              </a:rPr>
              <a:t> estarà condicionat a aquesta nova tecnologia i la gran majoria de generació elèctrica amb </a:t>
            </a:r>
            <a:r>
              <a:rPr lang="ca-ES" sz="1300" b="1" u="none" baseline="0" dirty="0" smtClean="0">
                <a:latin typeface="+mn-lt"/>
              </a:rPr>
              <a:t>gas natural </a:t>
            </a:r>
            <a:r>
              <a:rPr lang="ca-ES" sz="1300" u="none" baseline="0" dirty="0" smtClean="0">
                <a:latin typeface="+mn-lt"/>
              </a:rPr>
              <a:t>es realitzarà també amb captura i segrestament de CO</a:t>
            </a:r>
            <a:r>
              <a:rPr lang="ca-ES" sz="1300" u="none" dirty="0" smtClean="0">
                <a:latin typeface="+mn-lt"/>
              </a:rPr>
              <a:t>2</a:t>
            </a:r>
            <a:r>
              <a:rPr lang="ca-ES" sz="1300" u="none" baseline="0" dirty="0" smtClean="0">
                <a:latin typeface="+mn-lt"/>
              </a:rPr>
              <a:t>.</a:t>
            </a:r>
          </a:p>
          <a:p>
            <a:pPr marL="273050" indent="-273050" eaLnBrk="0" hangingPunct="0">
              <a:buClr>
                <a:schemeClr val="accent2"/>
              </a:buClr>
              <a:buFont typeface="Webdings" pitchFamily="18" charset="2"/>
              <a:buChar char=""/>
              <a:tabLst>
                <a:tab pos="177800" algn="l"/>
              </a:tabLst>
              <a:defRPr/>
            </a:pPr>
            <a:endParaRPr lang="ca-ES" sz="1300" u="none" baseline="0" dirty="0" smtClean="0">
              <a:latin typeface="+mn-lt"/>
            </a:endParaRPr>
          </a:p>
          <a:p>
            <a:pPr marL="273050" indent="-273050" eaLnBrk="0" hangingPunct="0">
              <a:buClr>
                <a:schemeClr val="accent2"/>
              </a:buClr>
              <a:buFont typeface="Webdings" pitchFamily="18" charset="2"/>
              <a:buChar char=""/>
              <a:tabLst>
                <a:tab pos="177800" algn="l"/>
              </a:tabLst>
              <a:defRPr/>
            </a:pPr>
            <a:r>
              <a:rPr lang="ca-ES" sz="1300" u="none" baseline="0" dirty="0" smtClean="0">
                <a:latin typeface="+mn-lt"/>
              </a:rPr>
              <a:t>A l’equador del segle XXI l’energia elèctrica serà produïda majoritàriament per </a:t>
            </a:r>
            <a:r>
              <a:rPr lang="ca-ES" sz="1300" b="1" u="none" baseline="0" dirty="0" smtClean="0">
                <a:solidFill>
                  <a:schemeClr val="accent2"/>
                </a:solidFill>
                <a:latin typeface="+mn-lt"/>
              </a:rPr>
              <a:t>energies renovables, gas natural o hidrogen produït per la gasificació del carbó i energia nuclear</a:t>
            </a:r>
            <a:r>
              <a:rPr lang="ca-ES" sz="1300" u="none" baseline="0" dirty="0" smtClean="0">
                <a:latin typeface="+mn-lt"/>
              </a:rPr>
              <a:t>.</a:t>
            </a:r>
            <a:endParaRPr lang="ca-ES" sz="1300" u="none" baseline="0" dirty="0">
              <a:latin typeface="+mn-lt"/>
            </a:endParaRPr>
          </a:p>
        </p:txBody>
      </p:sp>
      <p:grpSp>
        <p:nvGrpSpPr>
          <p:cNvPr id="17" name="16 Grupo"/>
          <p:cNvGrpSpPr/>
          <p:nvPr/>
        </p:nvGrpSpPr>
        <p:grpSpPr>
          <a:xfrm>
            <a:off x="2133600" y="1570038"/>
            <a:ext cx="6619875" cy="2201861"/>
            <a:chOff x="631173" y="1265238"/>
            <a:chExt cx="7609907" cy="2201861"/>
          </a:xfrm>
        </p:grpSpPr>
        <p:sp>
          <p:nvSpPr>
            <p:cNvPr id="15" name="14 CuadroTexto"/>
            <p:cNvSpPr txBox="1"/>
            <p:nvPr/>
          </p:nvSpPr>
          <p:spPr bwMode="auto">
            <a:xfrm>
              <a:off x="5639693" y="1265238"/>
              <a:ext cx="2438400" cy="277812"/>
            </a:xfrm>
            <a:prstGeom prst="rect">
              <a:avLst/>
            </a:prstGeom>
            <a:noFill/>
          </p:spPr>
          <p:txBody>
            <a:bodyPr>
              <a:spAutoFit/>
            </a:bodyPr>
            <a:lstStyle/>
            <a:p>
              <a:pPr eaLnBrk="0" hangingPunct="0">
                <a:defRPr/>
              </a:pPr>
              <a:r>
                <a:rPr lang="es-ES_tradnl" sz="1200" b="1" u="none" baseline="0" dirty="0" err="1" smtClean="0">
                  <a:solidFill>
                    <a:srgbClr val="C00000"/>
                  </a:solidFill>
                  <a:latin typeface="+mn-lt"/>
                </a:rPr>
                <a:t>Previsió</a:t>
              </a:r>
              <a:r>
                <a:rPr lang="es-ES_tradnl" sz="1200" b="1" u="none" baseline="0" dirty="0" smtClean="0">
                  <a:solidFill>
                    <a:srgbClr val="C00000"/>
                  </a:solidFill>
                  <a:latin typeface="+mn-lt"/>
                </a:rPr>
                <a:t> </a:t>
              </a:r>
              <a:r>
                <a:rPr lang="es-ES_tradnl" sz="1200" b="1" u="none" baseline="0" dirty="0" err="1" smtClean="0">
                  <a:solidFill>
                    <a:srgbClr val="C00000"/>
                  </a:solidFill>
                  <a:latin typeface="+mn-lt"/>
                </a:rPr>
                <a:t>any</a:t>
              </a:r>
              <a:r>
                <a:rPr lang="es-ES_tradnl" sz="1200" b="1" u="none" baseline="0" dirty="0" smtClean="0">
                  <a:solidFill>
                    <a:srgbClr val="C00000"/>
                  </a:solidFill>
                  <a:latin typeface="+mn-lt"/>
                </a:rPr>
                <a:t> 2050 </a:t>
              </a:r>
              <a:endParaRPr lang="es-ES" sz="1200" b="1" u="none" baseline="0" dirty="0">
                <a:solidFill>
                  <a:srgbClr val="C00000"/>
                </a:solidFill>
                <a:latin typeface="+mn-lt"/>
              </a:endParaRPr>
            </a:p>
          </p:txBody>
        </p:sp>
        <p:graphicFrame>
          <p:nvGraphicFramePr>
            <p:cNvPr id="14" name="17 Gráfico"/>
            <p:cNvGraphicFramePr>
              <a:graphicFrameLocks/>
            </p:cNvGraphicFramePr>
            <p:nvPr/>
          </p:nvGraphicFramePr>
          <p:xfrm>
            <a:off x="631173" y="1441450"/>
            <a:ext cx="3584575" cy="2016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19 Gráfico"/>
            <p:cNvGraphicFramePr>
              <a:graphicFrameLocks/>
            </p:cNvGraphicFramePr>
            <p:nvPr/>
          </p:nvGraphicFramePr>
          <p:xfrm>
            <a:off x="4507281" y="1657350"/>
            <a:ext cx="3733799" cy="1809749"/>
          </p:xfrm>
          <a:graphic>
            <a:graphicData uri="http://schemas.openxmlformats.org/drawingml/2006/chart">
              <c:chart xmlns:c="http://schemas.openxmlformats.org/drawingml/2006/chart" xmlns:r="http://schemas.openxmlformats.org/officeDocument/2006/relationships" r:id="rId4"/>
            </a:graphicData>
          </a:graphic>
        </p:graphicFrame>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 name="Rectangle 1026"/>
          <p:cNvSpPr txBox="1">
            <a:spLocks noChangeArrowheads="1"/>
          </p:cNvSpPr>
          <p:nvPr/>
        </p:nvSpPr>
        <p:spPr bwMode="auto">
          <a:xfrm>
            <a:off x="203200" y="117475"/>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Tendències</a:t>
            </a: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 </a:t>
            </a:r>
            <a:r>
              <a:rPr lang="es-ES_tradnl"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energètiques</a:t>
            </a: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 </a:t>
            </a:r>
            <a:r>
              <a:rPr lang="es-ES_tradnl" b="1" u="none" kern="0" baseline="0" dirty="0">
                <a:solidFill>
                  <a:schemeClr val="bg1"/>
                </a:solidFill>
                <a:effectLst>
                  <a:outerShdw blurRad="50800" dist="38100" dir="2700000" algn="tl" rotWithShape="0">
                    <a:prstClr val="black">
                      <a:alpha val="40000"/>
                    </a:prstClr>
                  </a:outerShdw>
                </a:effectLst>
                <a:latin typeface="+mj-lt"/>
                <a:ea typeface="+mj-ea"/>
                <a:cs typeface="+mj-cs"/>
              </a:rPr>
              <a:t>de </a:t>
            </a:r>
            <a:r>
              <a:rPr lang="es-ES_tradnl" b="1" u="none" kern="0" baseline="0" dirty="0" err="1" smtClean="0">
                <a:solidFill>
                  <a:schemeClr val="bg1"/>
                </a:solidFill>
                <a:effectLst>
                  <a:outerShdw blurRad="50800" dist="38100" dir="2700000" algn="tl" rotWithShape="0">
                    <a:prstClr val="black">
                      <a:alpha val="40000"/>
                    </a:prstClr>
                  </a:outerShdw>
                </a:effectLst>
                <a:latin typeface="+mj-lt"/>
                <a:ea typeface="+mj-ea"/>
                <a:cs typeface="+mj-cs"/>
              </a:rPr>
              <a:t>futur</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
        <p:nvSpPr>
          <p:cNvPr id="16" name="Text Box 1031"/>
          <p:cNvSpPr txBox="1">
            <a:spLocks noChangeArrowheads="1"/>
          </p:cNvSpPr>
          <p:nvPr/>
        </p:nvSpPr>
        <p:spPr bwMode="auto">
          <a:xfrm>
            <a:off x="201613" y="463550"/>
            <a:ext cx="8397875" cy="307975"/>
          </a:xfrm>
          <a:prstGeom prst="rect">
            <a:avLst/>
          </a:prstGeom>
          <a:noFill/>
          <a:ln w="9525">
            <a:noFill/>
            <a:miter lim="800000"/>
            <a:headEnd/>
            <a:tailEnd/>
          </a:ln>
          <a:effectLst>
            <a:outerShdw blurRad="50800" dist="38100" dir="2700000" algn="tl" rotWithShape="0">
              <a:prstClr val="black">
                <a:alpha val="40000"/>
              </a:prstClr>
            </a:outerShdw>
          </a:effectLst>
        </p:spPr>
        <p:txBody>
          <a:bodyPr lIns="0" tIns="0" rIns="0" bIns="0">
            <a:spAutoFit/>
          </a:bodyPr>
          <a:lstStyle/>
          <a:p>
            <a:pPr eaLnBrk="0" hangingPunct="0">
              <a:lnSpc>
                <a:spcPts val="2400"/>
              </a:lnSpc>
              <a:buClr>
                <a:schemeClr val="accent1"/>
              </a:buClr>
              <a:buSzPct val="120000"/>
              <a:defRPr/>
            </a:pPr>
            <a:r>
              <a:rPr lang="es-ES_tradnl" sz="2200" b="1" u="none" baseline="0" dirty="0" err="1" smtClean="0">
                <a:solidFill>
                  <a:srgbClr val="FF9933"/>
                </a:solidFill>
                <a:effectLst>
                  <a:outerShdw blurRad="50800" dist="38100" dir="2700000" algn="tl" rotWithShape="0">
                    <a:prstClr val="black">
                      <a:alpha val="40000"/>
                    </a:prstClr>
                  </a:outerShdw>
                </a:effectLst>
                <a:latin typeface="Arial" charset="0"/>
              </a:rPr>
              <a:t>Escenaris</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a:t>
            </a:r>
            <a:r>
              <a:rPr lang="es-ES_tradnl" sz="2200" b="1" u="none" baseline="0" dirty="0">
                <a:solidFill>
                  <a:srgbClr val="FF9933"/>
                </a:solidFill>
                <a:effectLst>
                  <a:outerShdw blurRad="50800" dist="38100" dir="2700000" algn="tl" rotWithShape="0">
                    <a:prstClr val="black">
                      <a:alpha val="40000"/>
                    </a:prstClr>
                  </a:outerShdw>
                </a:effectLst>
                <a:latin typeface="Arial" charset="0"/>
              </a:rPr>
              <a:t>sector </a:t>
            </a:r>
            <a:r>
              <a:rPr lang="es-ES_tradnl" sz="2200" b="1" u="none" baseline="0" dirty="0" err="1" smtClean="0">
                <a:solidFill>
                  <a:srgbClr val="FF9933"/>
                </a:solidFill>
                <a:effectLst>
                  <a:outerShdw blurRad="50800" dist="38100" dir="2700000" algn="tl" rotWithShape="0">
                    <a:prstClr val="black">
                      <a:alpha val="40000"/>
                    </a:prstClr>
                  </a:outerShdw>
                </a:effectLst>
                <a:latin typeface="Arial" charset="0"/>
              </a:rPr>
              <a:t>transport</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a:t>
            </a:r>
            <a:r>
              <a:rPr lang="es-ES_tradnl" sz="2200" b="1" u="none" baseline="0" dirty="0" err="1" smtClean="0">
                <a:solidFill>
                  <a:srgbClr val="FF9933"/>
                </a:solidFill>
                <a:effectLst>
                  <a:outerShdw blurRad="50800" dist="38100" dir="2700000" algn="tl" rotWithShape="0">
                    <a:prstClr val="black">
                      <a:alpha val="40000"/>
                    </a:prstClr>
                  </a:outerShdw>
                </a:effectLst>
                <a:latin typeface="Arial" charset="0"/>
              </a:rPr>
              <a:t>segons</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AIE</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7" name="16 CuadroTexto"/>
          <p:cNvSpPr txBox="1"/>
          <p:nvPr/>
        </p:nvSpPr>
        <p:spPr bwMode="auto">
          <a:xfrm>
            <a:off x="238125" y="1795463"/>
            <a:ext cx="4772026" cy="1338828"/>
          </a:xfrm>
          <a:prstGeom prst="rect">
            <a:avLst/>
          </a:prstGeom>
          <a:noFill/>
        </p:spPr>
        <p:txBody>
          <a:bodyPr wrap="square">
            <a:spAutoFit/>
          </a:bodyPr>
          <a:lstStyle/>
          <a:p>
            <a:pPr marL="273050" indent="-273050" algn="just" eaLnBrk="0" hangingPunct="0">
              <a:buClr>
                <a:schemeClr val="accent2"/>
              </a:buClr>
              <a:buFont typeface="Webdings" pitchFamily="18" charset="2"/>
              <a:buChar char=""/>
              <a:defRPr/>
            </a:pPr>
            <a:endParaRPr lang="es-ES_tradnl" sz="800" u="none" baseline="0" dirty="0">
              <a:latin typeface="+mj-lt"/>
            </a:endParaRPr>
          </a:p>
          <a:p>
            <a:pPr marL="273050" indent="-273050" eaLnBrk="0" hangingPunct="0">
              <a:buClr>
                <a:schemeClr val="accent2"/>
              </a:buClr>
              <a:buFont typeface="Webdings" pitchFamily="18" charset="2"/>
              <a:buChar char=""/>
              <a:defRPr/>
            </a:pPr>
            <a:r>
              <a:rPr lang="ca-ES" sz="1300" u="none" baseline="0" dirty="0" smtClean="0">
                <a:latin typeface="+mj-lt"/>
              </a:rPr>
              <a:t>L’ús de combustibles fòssils es reduirà considerablement.  A l’escenari BLUE </a:t>
            </a:r>
            <a:r>
              <a:rPr lang="ca-ES" sz="1300" b="1" u="none" baseline="0" dirty="0" smtClean="0">
                <a:solidFill>
                  <a:schemeClr val="accent2"/>
                </a:solidFill>
                <a:latin typeface="+mj-lt"/>
              </a:rPr>
              <a:t>únicament </a:t>
            </a:r>
            <a:r>
              <a:rPr lang="ca-ES" sz="1300" u="none" baseline="0" dirty="0" smtClean="0">
                <a:latin typeface="+mj-lt"/>
              </a:rPr>
              <a:t> </a:t>
            </a:r>
            <a:r>
              <a:rPr lang="ca-ES" sz="1300" b="1" u="none" baseline="0" dirty="0" smtClean="0">
                <a:solidFill>
                  <a:schemeClr val="accent2"/>
                </a:solidFill>
                <a:latin typeface="+mj-lt"/>
              </a:rPr>
              <a:t>el 50% dels combustibles seran d’origen fòssil</a:t>
            </a:r>
            <a:r>
              <a:rPr lang="ca-ES" sz="1300" u="none" baseline="0" dirty="0" smtClean="0">
                <a:latin typeface="+mj-lt"/>
              </a:rPr>
              <a:t>.</a:t>
            </a:r>
          </a:p>
          <a:p>
            <a:pPr marL="273050" indent="-273050" eaLnBrk="0" hangingPunct="0">
              <a:buClr>
                <a:schemeClr val="accent2"/>
              </a:buClr>
              <a:buFont typeface="Webdings" pitchFamily="18" charset="2"/>
              <a:buChar char=""/>
              <a:defRPr/>
            </a:pPr>
            <a:r>
              <a:rPr lang="ca-ES" sz="1300" u="none" baseline="0" dirty="0" smtClean="0">
                <a:latin typeface="+mj-lt"/>
              </a:rPr>
              <a:t>Les alternatives principals per a l’automoció seran les piles de combustible d’hidrogen i les </a:t>
            </a:r>
            <a:r>
              <a:rPr lang="ca-ES" sz="1300" b="1" u="none" baseline="0" dirty="0" smtClean="0">
                <a:solidFill>
                  <a:schemeClr val="accent2"/>
                </a:solidFill>
                <a:latin typeface="+mj-lt"/>
              </a:rPr>
              <a:t>bateries elèctriques</a:t>
            </a:r>
            <a:r>
              <a:rPr lang="ca-ES" sz="1300" u="none" baseline="0" dirty="0" smtClean="0">
                <a:latin typeface="+mj-lt"/>
              </a:rPr>
              <a:t>.</a:t>
            </a:r>
          </a:p>
          <a:p>
            <a:pPr marL="273050" indent="-273050" eaLnBrk="0" hangingPunct="0">
              <a:buClr>
                <a:schemeClr val="accent2"/>
              </a:buClr>
              <a:buFont typeface="Webdings" pitchFamily="18" charset="2"/>
              <a:buChar char=""/>
              <a:defRPr/>
            </a:pPr>
            <a:endParaRPr lang="es-ES_tradnl" sz="800" u="none" baseline="0" dirty="0">
              <a:latin typeface="+mj-lt"/>
            </a:endParaRPr>
          </a:p>
        </p:txBody>
      </p:sp>
      <p:grpSp>
        <p:nvGrpSpPr>
          <p:cNvPr id="18" name="9 Grupo"/>
          <p:cNvGrpSpPr>
            <a:grpSpLocks/>
          </p:cNvGrpSpPr>
          <p:nvPr/>
        </p:nvGrpSpPr>
        <p:grpSpPr bwMode="auto">
          <a:xfrm>
            <a:off x="4837112" y="1400817"/>
            <a:ext cx="4078288" cy="2447284"/>
            <a:chOff x="4438267" y="1341696"/>
            <a:chExt cx="3954466" cy="2460573"/>
          </a:xfrm>
        </p:grpSpPr>
        <p:sp>
          <p:nvSpPr>
            <p:cNvPr id="20" name="19 CuadroTexto"/>
            <p:cNvSpPr txBox="1"/>
            <p:nvPr/>
          </p:nvSpPr>
          <p:spPr bwMode="auto">
            <a:xfrm>
              <a:off x="5763474" y="1341696"/>
              <a:ext cx="1733385" cy="277783"/>
            </a:xfrm>
            <a:prstGeom prst="rect">
              <a:avLst/>
            </a:prstGeom>
            <a:noFill/>
          </p:spPr>
          <p:txBody>
            <a:bodyPr wrap="square">
              <a:spAutoFit/>
            </a:bodyPr>
            <a:lstStyle/>
            <a:p>
              <a:pPr eaLnBrk="0" hangingPunct="0">
                <a:defRPr/>
              </a:pPr>
              <a:r>
                <a:rPr lang="es-ES_tradnl" sz="1200" b="1" u="none" baseline="0" dirty="0" err="1" smtClean="0">
                  <a:solidFill>
                    <a:schemeClr val="accent2"/>
                  </a:solidFill>
                  <a:latin typeface="+mn-lt"/>
                </a:rPr>
                <a:t>Previsió</a:t>
              </a:r>
              <a:r>
                <a:rPr lang="es-ES_tradnl" sz="1200" b="1" u="none" baseline="0" dirty="0" smtClean="0">
                  <a:solidFill>
                    <a:schemeClr val="accent2"/>
                  </a:solidFill>
                  <a:latin typeface="+mn-lt"/>
                </a:rPr>
                <a:t> </a:t>
              </a:r>
              <a:r>
                <a:rPr lang="es-ES_tradnl" sz="1200" b="1" u="none" baseline="0" dirty="0" err="1" smtClean="0">
                  <a:solidFill>
                    <a:schemeClr val="accent2"/>
                  </a:solidFill>
                  <a:latin typeface="+mn-lt"/>
                </a:rPr>
                <a:t>any</a:t>
              </a:r>
              <a:r>
                <a:rPr lang="es-ES_tradnl" sz="1200" b="1" u="none" baseline="0" dirty="0" smtClean="0">
                  <a:solidFill>
                    <a:schemeClr val="accent2"/>
                  </a:solidFill>
                  <a:latin typeface="+mn-lt"/>
                </a:rPr>
                <a:t>  </a:t>
              </a:r>
              <a:r>
                <a:rPr lang="es-ES_tradnl" sz="1200" b="1" u="none" baseline="0" dirty="0">
                  <a:solidFill>
                    <a:schemeClr val="accent2"/>
                  </a:solidFill>
                  <a:latin typeface="+mn-lt"/>
                </a:rPr>
                <a:t>2050 </a:t>
              </a:r>
              <a:endParaRPr lang="es-ES" sz="1200" b="1" u="none" baseline="0" dirty="0">
                <a:solidFill>
                  <a:schemeClr val="accent2"/>
                </a:solidFill>
                <a:latin typeface="+mn-lt"/>
              </a:endParaRPr>
            </a:p>
          </p:txBody>
        </p:sp>
        <p:graphicFrame>
          <p:nvGraphicFramePr>
            <p:cNvPr id="22" name="14 Gráfico"/>
            <p:cNvGraphicFramePr>
              <a:graphicFrameLocks noChangeAspect="1"/>
            </p:cNvGraphicFramePr>
            <p:nvPr/>
          </p:nvGraphicFramePr>
          <p:xfrm>
            <a:off x="4438267" y="1618776"/>
            <a:ext cx="3954466" cy="2183493"/>
          </p:xfrm>
          <a:graphic>
            <a:graphicData uri="http://schemas.openxmlformats.org/presentationml/2006/ole">
              <p:oleObj spid="_x0000_s3080" name="Worksheet" r:id="rId4" imgW="3876769" imgH="1819333" progId="Excel.Sheet.8">
                <p:embed/>
              </p:oleObj>
            </a:graphicData>
          </a:graphic>
        </p:graphicFrame>
      </p:grpSp>
    </p:spTree>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 name="Rectangle 10"/>
          <p:cNvSpPr>
            <a:spLocks noChangeArrowheads="1"/>
          </p:cNvSpPr>
          <p:nvPr/>
        </p:nvSpPr>
        <p:spPr bwMode="auto">
          <a:xfrm>
            <a:off x="873125" y="816428"/>
            <a:ext cx="7820933" cy="3714750"/>
          </a:xfrm>
          <a:prstGeom prst="rect">
            <a:avLst/>
          </a:prstGeom>
          <a:noFill/>
          <a:ln w="9525">
            <a:noFill/>
            <a:miter lim="800000"/>
            <a:headEnd/>
            <a:tailEnd/>
          </a:ln>
          <a:effectLst>
            <a:outerShdw blurRad="50800" dist="38100" dir="2700000" algn="tl" rotWithShape="0">
              <a:prstClr val="black">
                <a:alpha val="40000"/>
              </a:prstClr>
            </a:outerShdw>
          </a:effectLst>
        </p:spPr>
        <p:txBody>
          <a:bodyPr wrap="none" anchor="ctr"/>
          <a:lstStyle/>
          <a:p>
            <a:pPr algn="just" eaLnBrk="0" hangingPunct="0">
              <a:buSzPct val="150000"/>
              <a:defRPr/>
            </a:pPr>
            <a:r>
              <a:rPr lang="es-ES_tradnl" sz="1600" b="1" u="none" baseline="0" dirty="0" smtClean="0">
                <a:solidFill>
                  <a:schemeClr val="bg1"/>
                </a:solidFill>
                <a:latin typeface="+mn-lt"/>
              </a:rPr>
              <a:t> </a:t>
            </a:r>
            <a:r>
              <a:rPr lang="es-ES_tradnl"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a:t>
            </a: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Podem afirmar que el sistema energètic del 2030 serà diferent a l’actual, </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però no necessàriament en el sentit que ens agradaria veure.</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S’ha de parar atenció al creixement del consum a la Xina, l’Índia i l’Orient</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Mitjà, al renaixement de les companyies energètiques públiques i al paper </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de les tecnologies emergents.</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Els preus energètics fluctuaran com a conseqüència dels desajustaments </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entre oferta i demanda però es pot afirmar que el temps d’energia barata</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ha acabat. </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Queda la incògnita de les actuacions polítiques, saber si existiran o no </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accions conjuntes per aconseguir un sistema energètic més net i competitiu. </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El temps passa i el moment d’actuar és ara”</a:t>
            </a:r>
          </a:p>
          <a:p>
            <a:pPr algn="just" eaLnBrk="0" hangingPunct="0">
              <a:buSzPct val="150000"/>
              <a:defRPr/>
            </a:pPr>
            <a:endPar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endParaRP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Agència Internacional de l’Energia</a:t>
            </a:r>
          </a:p>
          <a:p>
            <a:pPr algn="just" eaLnBrk="0" hangingPunct="0">
              <a:buSzPct val="150000"/>
              <a:defRPr/>
            </a:pPr>
            <a:r>
              <a:rPr lang="ca-ES" sz="1600"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Outlook 2008</a:t>
            </a:r>
            <a:endParaRPr lang="ca-ES" sz="1600"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
        <p:nvSpPr>
          <p:cNvPr id="15" name="Rectangle 1026"/>
          <p:cNvSpPr txBox="1">
            <a:spLocks noChangeArrowheads="1"/>
          </p:cNvSpPr>
          <p:nvPr/>
        </p:nvSpPr>
        <p:spPr bwMode="auto">
          <a:xfrm>
            <a:off x="406400" y="306161"/>
            <a:ext cx="6781800" cy="358775"/>
          </a:xfrm>
          <a:prstGeom prst="rect">
            <a:avLst/>
          </a:prstGeom>
          <a:noFill/>
          <a:ln w="9525">
            <a:noFill/>
            <a:miter lim="800000"/>
            <a:headEnd/>
            <a:tailEnd/>
          </a:ln>
        </p:spPr>
        <p:txBody>
          <a:bodyPr lIns="0" tIns="0" rIns="0" bIns="0">
            <a:spAutoFit/>
          </a:bodyPr>
          <a:lstStyle/>
          <a:p>
            <a:pPr eaLnBrk="0" hangingPunct="0">
              <a:lnSpc>
                <a:spcPts val="2800"/>
              </a:lnSpc>
              <a:defRPr/>
            </a:pPr>
            <a:r>
              <a:rPr lang="es-ES_tradnl" b="1" u="none" kern="0" baseline="0" dirty="0" smtClean="0">
                <a:solidFill>
                  <a:schemeClr val="bg1"/>
                </a:solidFill>
                <a:effectLst>
                  <a:outerShdw blurRad="50800" dist="38100" dir="2700000" algn="tl" rotWithShape="0">
                    <a:prstClr val="black">
                      <a:alpha val="40000"/>
                    </a:prstClr>
                  </a:outerShdw>
                </a:effectLst>
                <a:latin typeface="+mj-lt"/>
                <a:ea typeface="+mj-ea"/>
                <a:cs typeface="+mj-cs"/>
              </a:rPr>
              <a:t>Conclusions</a:t>
            </a:r>
            <a:endParaRPr lang="es-ES" b="1" u="none" kern="0" baseline="0" dirty="0">
              <a:solidFill>
                <a:schemeClr val="bg1"/>
              </a:solidFill>
              <a:effectLst>
                <a:outerShdw blurRad="50800" dist="38100" dir="2700000" algn="tl" rotWithShape="0">
                  <a:prstClr val="black">
                    <a:alpha val="40000"/>
                  </a:prstClr>
                </a:outerShdw>
              </a:effectLst>
              <a:latin typeface="+mj-lt"/>
              <a:ea typeface="+mj-ea"/>
              <a:cs typeface="+mj-cs"/>
            </a:endParaRP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1 Título"/>
          <p:cNvSpPr>
            <a:spLocks noGrp="1"/>
          </p:cNvSpPr>
          <p:nvPr>
            <p:ph type="title"/>
          </p:nvPr>
        </p:nvSpPr>
        <p:spPr>
          <a:xfrm>
            <a:off x="198438" y="200025"/>
            <a:ext cx="6781800" cy="358775"/>
          </a:xfrm>
        </p:spPr>
        <p:txBody>
          <a:bodyPr/>
          <a:lstStyle/>
          <a:p>
            <a:r>
              <a:rPr lang="es-ES_tradnl" sz="2400" dirty="0" smtClean="0">
                <a:solidFill>
                  <a:schemeClr val="bg1"/>
                </a:solidFill>
              </a:rPr>
              <a:t>Cambio climático</a:t>
            </a:r>
          </a:p>
        </p:txBody>
      </p:sp>
      <p:sp>
        <p:nvSpPr>
          <p:cNvPr id="15" name="Text Box 1031"/>
          <p:cNvSpPr txBox="1">
            <a:spLocks noChangeArrowheads="1"/>
          </p:cNvSpPr>
          <p:nvPr/>
        </p:nvSpPr>
        <p:spPr bwMode="auto">
          <a:xfrm>
            <a:off x="211138" y="596900"/>
            <a:ext cx="8051800" cy="307975"/>
          </a:xfrm>
          <a:prstGeom prst="rect">
            <a:avLst/>
          </a:prstGeom>
          <a:noFill/>
          <a:ln w="9525">
            <a:noFill/>
            <a:miter lim="800000"/>
            <a:headEnd/>
            <a:tailEnd/>
          </a:ln>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Escenario de referencia</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7" name="Rectangle 1032"/>
          <p:cNvSpPr>
            <a:spLocks noGrp="1" noChangeArrowheads="1"/>
          </p:cNvSpPr>
          <p:nvPr>
            <p:ph idx="1"/>
          </p:nvPr>
        </p:nvSpPr>
        <p:spPr>
          <a:xfrm>
            <a:off x="114300" y="1008522"/>
            <a:ext cx="8601075" cy="4134978"/>
          </a:xfrm>
        </p:spPr>
        <p:txBody>
          <a:bodyPr/>
          <a:lstStyle/>
          <a:p>
            <a:pPr lvl="1" algn="just">
              <a:lnSpc>
                <a:spcPts val="2000"/>
              </a:lnSpc>
              <a:defRPr/>
            </a:pPr>
            <a:r>
              <a:rPr lang="es-ES_tradnl" sz="1550" dirty="0" smtClean="0"/>
              <a:t>La actuación de las empresas energéticas genera impacto relacionado con el cambio climático en el momento en el que emite gases de efecto invernadero.</a:t>
            </a:r>
          </a:p>
          <a:p>
            <a:pPr lvl="1" algn="just">
              <a:lnSpc>
                <a:spcPts val="2000"/>
              </a:lnSpc>
              <a:defRPr/>
            </a:pPr>
            <a:r>
              <a:rPr lang="es-ES_tradnl" sz="1550" dirty="0" smtClean="0"/>
              <a:t>El Grupo GN es uno de los principales operadores de Ciclo Combinado del mundo, con 6.474 MW instalados. Además cuenta con 380 MW  de potencia instalada en régimen especial, en 21 parques eólicos</a:t>
            </a:r>
          </a:p>
          <a:p>
            <a:pPr lvl="1" algn="just">
              <a:lnSpc>
                <a:spcPts val="2000"/>
              </a:lnSpc>
              <a:defRPr/>
            </a:pPr>
            <a:r>
              <a:rPr lang="es-ES_tradnl" sz="1550" dirty="0" smtClean="0"/>
              <a:t>Aproximadamente el 40% de las emisiones de las emisiones de CO</a:t>
            </a:r>
            <a:r>
              <a:rPr lang="es-ES_tradnl" sz="1550" baseline="-25000" dirty="0" smtClean="0"/>
              <a:t>2</a:t>
            </a:r>
            <a:r>
              <a:rPr lang="es-ES_tradnl" sz="1550" dirty="0" smtClean="0"/>
              <a:t> a la atmosfera las genera el sector de generación eléctrica. </a:t>
            </a:r>
          </a:p>
          <a:p>
            <a:pPr lvl="2" algn="just">
              <a:lnSpc>
                <a:spcPts val="2000"/>
              </a:lnSpc>
              <a:defRPr/>
            </a:pPr>
            <a:r>
              <a:rPr lang="es-ES_tradnl" sz="1550" dirty="0" smtClean="0"/>
              <a:t>Un </a:t>
            </a:r>
            <a:r>
              <a:rPr lang="es-ES_tradnl" sz="1550" dirty="0" err="1" smtClean="0"/>
              <a:t>KWh</a:t>
            </a:r>
            <a:r>
              <a:rPr lang="es-ES_tradnl" sz="1550" dirty="0" smtClean="0"/>
              <a:t> producido en una planta de carbón emite unos 950 g de CO</a:t>
            </a:r>
            <a:r>
              <a:rPr lang="es-ES_tradnl" sz="1550" baseline="-25000" dirty="0" smtClean="0"/>
              <a:t>2</a:t>
            </a:r>
            <a:r>
              <a:rPr lang="es-ES_tradnl" sz="1550" dirty="0" smtClean="0"/>
              <a:t>, si se produce en una planta de ciclo combinado emite 360 g.</a:t>
            </a:r>
          </a:p>
          <a:p>
            <a:pPr lvl="1" algn="just">
              <a:lnSpc>
                <a:spcPts val="2000"/>
              </a:lnSpc>
              <a:defRPr/>
            </a:pPr>
            <a:r>
              <a:rPr lang="es-ES_tradnl" sz="1550" dirty="0" smtClean="0"/>
              <a:t>Una planta de ciclo combinado de 400 MW que trabaje 5000 h/año necesita cubrir unas emisiones de 720.000 t/ CO</a:t>
            </a:r>
            <a:r>
              <a:rPr lang="es-ES_tradnl" sz="1550" baseline="-25000" dirty="0" smtClean="0"/>
              <a:t>2</a:t>
            </a:r>
            <a:r>
              <a:rPr lang="es-ES_tradnl" sz="1550" dirty="0" smtClean="0"/>
              <a:t>-año.</a:t>
            </a:r>
          </a:p>
          <a:p>
            <a:pPr lvl="1" algn="just">
              <a:lnSpc>
                <a:spcPts val="2000"/>
              </a:lnSpc>
              <a:defRPr/>
            </a:pPr>
            <a:r>
              <a:rPr lang="es-ES_tradnl" sz="1550" dirty="0" smtClean="0"/>
              <a:t>La emisión de metano en las redes de distribución, por el contrario es poco significativa y no está contemplada entre las actividades objeto de la directiva europea de comercio de emisiones.</a:t>
            </a:r>
          </a:p>
          <a:p>
            <a:pPr lvl="1" algn="just">
              <a:lnSpc>
                <a:spcPts val="2000"/>
              </a:lnSpc>
              <a:defRPr/>
            </a:pPr>
            <a:endParaRPr lang="es-ES_tradnl" sz="1600" dirty="0" smtClean="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3" name="Rectangle 1026"/>
          <p:cNvSpPr>
            <a:spLocks noGrp="1" noChangeArrowheads="1"/>
          </p:cNvSpPr>
          <p:nvPr>
            <p:ph type="title"/>
          </p:nvPr>
        </p:nvSpPr>
        <p:spPr>
          <a:xfrm>
            <a:off x="203200" y="117475"/>
            <a:ext cx="6781800" cy="358775"/>
          </a:xfrm>
        </p:spPr>
        <p:txBody>
          <a:bodyPr/>
          <a:lstStyle/>
          <a:p>
            <a:r>
              <a:rPr lang="es-ES_tradnl" sz="2400" dirty="0" smtClean="0">
                <a:solidFill>
                  <a:schemeClr val="bg1"/>
                </a:solidFill>
              </a:rPr>
              <a:t>Cambio climático</a:t>
            </a:r>
            <a:endParaRPr lang="es-ES" sz="2400" dirty="0" smtClean="0">
              <a:solidFill>
                <a:schemeClr val="bg1"/>
              </a:solidFill>
            </a:endParaRPr>
          </a:p>
        </p:txBody>
      </p:sp>
      <p:sp>
        <p:nvSpPr>
          <p:cNvPr id="36" name="Text Box 1031"/>
          <p:cNvSpPr txBox="1">
            <a:spLocks noChangeArrowheads="1"/>
          </p:cNvSpPr>
          <p:nvPr/>
        </p:nvSpPr>
        <p:spPr bwMode="auto">
          <a:xfrm>
            <a:off x="201613" y="492125"/>
            <a:ext cx="8051800" cy="307777"/>
          </a:xfrm>
          <a:prstGeom prst="rect">
            <a:avLst/>
          </a:prstGeom>
          <a:noFill/>
          <a:ln w="9525">
            <a:noFill/>
            <a:miter lim="800000"/>
            <a:headEnd/>
            <a:tailEnd/>
          </a:ln>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Evolución de emisiones de CO</a:t>
            </a:r>
            <a:r>
              <a:rPr lang="es-ES_tradnl" sz="2200" b="1" u="none" dirty="0" smtClean="0">
                <a:solidFill>
                  <a:srgbClr val="FF9933"/>
                </a:solidFill>
                <a:effectLst>
                  <a:outerShdw blurRad="50800" dist="38100" dir="2700000" algn="tl" rotWithShape="0">
                    <a:prstClr val="black">
                      <a:alpha val="40000"/>
                    </a:prstClr>
                  </a:outerShdw>
                </a:effectLst>
                <a:latin typeface="Arial" charset="0"/>
              </a:rPr>
              <a:t>2</a:t>
            </a: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 y efecto invernadero</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6" name="15 CuadroTexto"/>
          <p:cNvSpPr txBox="1"/>
          <p:nvPr/>
        </p:nvSpPr>
        <p:spPr>
          <a:xfrm>
            <a:off x="228600" y="955305"/>
            <a:ext cx="8277225" cy="4020588"/>
          </a:xfrm>
          <a:prstGeom prst="rect">
            <a:avLst/>
          </a:prstGeom>
          <a:noFill/>
        </p:spPr>
        <p:txBody>
          <a:bodyPr wrap="square" rtlCol="0">
            <a:spAutoFit/>
          </a:bodyPr>
          <a:lstStyle/>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El Grupo GN desarrolla diversos proyectos en Latinoamérica integrados en el programa de Mecanismo de Desarrollo Limpio (MDL). A día de hoy el Grupo GN cuenta con 8 proyectos registrados por la Convención Marco de Naciones Unidas (4 en Colombia, 2 en México y 2 en Brasil) con un potencial total de reducción de emisiones de 300.000 tCO2/año y dos más en fase final de aprobación que generarán 1M t CO2/año. Estos proyectos están basados en la mejora de la eficiencia energética, la implantación de sistemas de cogeneración, la sustitución de combustibles y el aprovechamiento del biogás.</a:t>
            </a:r>
            <a:r>
              <a:rPr lang="es-ES_tradnl" sz="1600" b="1" u="none" dirty="0" smtClean="0">
                <a:latin typeface="+mn-lt"/>
              </a:rPr>
              <a:t> </a:t>
            </a:r>
          </a:p>
          <a:p>
            <a:pPr marL="473075" lvl="1"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Adicionalmente, el Grupo GN  participa en diferentes Fondos de Carbono, entre ellas destacan las efectuadas al </a:t>
            </a:r>
            <a:r>
              <a:rPr lang="es-ES_tradnl" sz="1600" b="1" i="1" u="none" baseline="0" dirty="0" err="1" smtClean="0">
                <a:latin typeface="+mn-lt"/>
              </a:rPr>
              <a:t>Community</a:t>
            </a:r>
            <a:r>
              <a:rPr lang="es-ES_tradnl" sz="1600" b="1" i="1" u="none" baseline="0" dirty="0" smtClean="0">
                <a:latin typeface="+mn-lt"/>
              </a:rPr>
              <a:t> </a:t>
            </a:r>
            <a:r>
              <a:rPr lang="es-ES_tradnl" sz="1600" b="1" i="1" u="none" baseline="0" dirty="0" err="1" smtClean="0">
                <a:latin typeface="+mn-lt"/>
              </a:rPr>
              <a:t>Development</a:t>
            </a:r>
            <a:r>
              <a:rPr lang="es-ES_tradnl" sz="1600" b="1" i="1" u="none" baseline="0" dirty="0" smtClean="0">
                <a:latin typeface="+mn-lt"/>
              </a:rPr>
              <a:t> </a:t>
            </a:r>
            <a:r>
              <a:rPr lang="es-ES_tradnl" sz="1600" b="1" i="1" u="none" baseline="0" dirty="0" err="1" smtClean="0">
                <a:latin typeface="+mn-lt"/>
              </a:rPr>
              <a:t>Carbon</a:t>
            </a:r>
            <a:r>
              <a:rPr lang="es-ES_tradnl" sz="1600" b="1" i="1" u="none" baseline="0" dirty="0" smtClean="0">
                <a:latin typeface="+mn-lt"/>
              </a:rPr>
              <a:t> </a:t>
            </a:r>
            <a:r>
              <a:rPr lang="es-ES_tradnl" sz="1600" b="1" i="1" u="none" baseline="0" dirty="0" err="1" smtClean="0">
                <a:latin typeface="+mn-lt"/>
              </a:rPr>
              <a:t>Fund</a:t>
            </a:r>
            <a:r>
              <a:rPr lang="es-ES_tradnl" sz="1600" b="1" i="1" u="none" baseline="0" dirty="0" smtClean="0">
                <a:latin typeface="+mn-lt"/>
              </a:rPr>
              <a:t> </a:t>
            </a:r>
            <a:r>
              <a:rPr lang="es-ES_tradnl" sz="1600" b="1" u="none" baseline="0" dirty="0" smtClean="0">
                <a:latin typeface="+mn-lt"/>
              </a:rPr>
              <a:t>y al </a:t>
            </a:r>
            <a:r>
              <a:rPr lang="es-ES_tradnl" sz="1600" b="1" i="1" u="none" baseline="0" dirty="0" err="1" smtClean="0">
                <a:latin typeface="+mn-lt"/>
              </a:rPr>
              <a:t>Spanish</a:t>
            </a:r>
            <a:r>
              <a:rPr lang="es-ES_tradnl" sz="1600" b="1" i="1" u="none" baseline="0" dirty="0" smtClean="0">
                <a:latin typeface="+mn-lt"/>
              </a:rPr>
              <a:t> </a:t>
            </a:r>
            <a:r>
              <a:rPr lang="es-ES_tradnl" sz="1600" b="1" i="1" u="none" baseline="0" dirty="0" err="1" smtClean="0">
                <a:latin typeface="+mn-lt"/>
              </a:rPr>
              <a:t>Carbon</a:t>
            </a:r>
            <a:r>
              <a:rPr lang="es-ES_tradnl" sz="1600" b="1" i="1" u="none" baseline="0" dirty="0" smtClean="0">
                <a:latin typeface="+mn-lt"/>
              </a:rPr>
              <a:t> </a:t>
            </a:r>
            <a:r>
              <a:rPr lang="es-ES_tradnl" sz="1600" b="1" i="1" u="none" baseline="0" dirty="0" err="1" smtClean="0">
                <a:latin typeface="+mn-lt"/>
              </a:rPr>
              <a:t>Fund</a:t>
            </a:r>
            <a:r>
              <a:rPr lang="es-ES_tradnl" sz="1600" b="1" u="none" baseline="0" dirty="0" smtClean="0">
                <a:latin typeface="+mn-lt"/>
              </a:rPr>
              <a:t>, promovido por el Ministerio de Medio Ambiente de España, y ambos gestionados por el Banco Mundial y Multilateral </a:t>
            </a:r>
            <a:r>
              <a:rPr lang="es-ES_tradnl" sz="1600" b="1" i="1" u="none" baseline="0" dirty="0" err="1" smtClean="0">
                <a:latin typeface="+mn-lt"/>
              </a:rPr>
              <a:t>Carbon</a:t>
            </a:r>
            <a:r>
              <a:rPr lang="es-ES_tradnl" sz="1600" b="1" i="1" u="none" baseline="0" dirty="0" smtClean="0">
                <a:latin typeface="+mn-lt"/>
              </a:rPr>
              <a:t> </a:t>
            </a:r>
            <a:r>
              <a:rPr lang="es-ES_tradnl" sz="1600" b="1" i="1" u="none" baseline="0" dirty="0" err="1" smtClean="0">
                <a:latin typeface="+mn-lt"/>
              </a:rPr>
              <a:t>Credit</a:t>
            </a:r>
            <a:r>
              <a:rPr lang="es-ES_tradnl" sz="1600" b="1" i="1" u="none" baseline="0" dirty="0" smtClean="0">
                <a:latin typeface="+mn-lt"/>
              </a:rPr>
              <a:t> </a:t>
            </a:r>
            <a:r>
              <a:rPr lang="es-ES_tradnl" sz="1600" b="1" i="1" u="none" baseline="0" dirty="0" err="1" smtClean="0">
                <a:latin typeface="+mn-lt"/>
              </a:rPr>
              <a:t>Fund</a:t>
            </a:r>
            <a:r>
              <a:rPr lang="es-ES_tradnl" sz="1600" b="1" u="none" baseline="0" dirty="0" smtClean="0">
                <a:latin typeface="+mn-lt"/>
              </a:rPr>
              <a:t> promovido por el Banco Europeo de Desarrollo</a:t>
            </a:r>
          </a:p>
          <a:p>
            <a:pPr marL="473075" lvl="1" indent="-282575" algn="just" eaLnBrk="0" hangingPunct="0">
              <a:lnSpc>
                <a:spcPts val="2000"/>
              </a:lnSpc>
              <a:spcBef>
                <a:spcPct val="20000"/>
              </a:spcBef>
              <a:buClr>
                <a:schemeClr val="accent2"/>
              </a:buClr>
              <a:buFont typeface="Wingdings" pitchFamily="2" charset="2"/>
              <a:buChar char="l"/>
              <a:defRPr/>
            </a:pPr>
            <a:endParaRPr lang="es-ES_tradnl" sz="1550" b="1" u="none" dirty="0" smtClean="0">
              <a:latin typeface="+mn-lt"/>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Freeform 2"/>
          <p:cNvSpPr>
            <a:spLocks/>
          </p:cNvSpPr>
          <p:nvPr/>
        </p:nvSpPr>
        <p:spPr bwMode="auto">
          <a:xfrm>
            <a:off x="779463" y="520700"/>
            <a:ext cx="2816225" cy="4210050"/>
          </a:xfrm>
          <a:custGeom>
            <a:avLst/>
            <a:gdLst>
              <a:gd name="T0" fmla="*/ 2147483647 w 2689"/>
              <a:gd name="T1" fmla="*/ 2147483647 h 4019"/>
              <a:gd name="T2" fmla="*/ 2147483647 w 2689"/>
              <a:gd name="T3" fmla="*/ 2147483647 h 4019"/>
              <a:gd name="T4" fmla="*/ 2147483647 w 2689"/>
              <a:gd name="T5" fmla="*/ 2147483647 h 4019"/>
              <a:gd name="T6" fmla="*/ 2147483647 w 2689"/>
              <a:gd name="T7" fmla="*/ 2147483647 h 4019"/>
              <a:gd name="T8" fmla="*/ 2147483647 w 2689"/>
              <a:gd name="T9" fmla="*/ 2147483647 h 4019"/>
              <a:gd name="T10" fmla="*/ 2147483647 w 2689"/>
              <a:gd name="T11" fmla="*/ 2147483647 h 4019"/>
              <a:gd name="T12" fmla="*/ 2147483647 w 2689"/>
              <a:gd name="T13" fmla="*/ 2147483647 h 4019"/>
              <a:gd name="T14" fmla="*/ 2147483647 w 2689"/>
              <a:gd name="T15" fmla="*/ 2147483647 h 4019"/>
              <a:gd name="T16" fmla="*/ 2147483647 w 2689"/>
              <a:gd name="T17" fmla="*/ 2147483647 h 4019"/>
              <a:gd name="T18" fmla="*/ 2147483647 w 2689"/>
              <a:gd name="T19" fmla="*/ 2147483647 h 4019"/>
              <a:gd name="T20" fmla="*/ 2147483647 w 2689"/>
              <a:gd name="T21" fmla="*/ 2147483647 h 4019"/>
              <a:gd name="T22" fmla="*/ 2147483647 w 2689"/>
              <a:gd name="T23" fmla="*/ 2147483647 h 4019"/>
              <a:gd name="T24" fmla="*/ 2147483647 w 2689"/>
              <a:gd name="T25" fmla="*/ 2147483647 h 4019"/>
              <a:gd name="T26" fmla="*/ 2147483647 w 2689"/>
              <a:gd name="T27" fmla="*/ 2147483647 h 4019"/>
              <a:gd name="T28" fmla="*/ 2147483647 w 2689"/>
              <a:gd name="T29" fmla="*/ 2147483647 h 4019"/>
              <a:gd name="T30" fmla="*/ 2147483647 w 2689"/>
              <a:gd name="T31" fmla="*/ 2147483647 h 4019"/>
              <a:gd name="T32" fmla="*/ 2147483647 w 2689"/>
              <a:gd name="T33" fmla="*/ 2147483647 h 4019"/>
              <a:gd name="T34" fmla="*/ 2147483647 w 2689"/>
              <a:gd name="T35" fmla="*/ 2147483647 h 4019"/>
              <a:gd name="T36" fmla="*/ 2147483647 w 2689"/>
              <a:gd name="T37" fmla="*/ 2147483647 h 4019"/>
              <a:gd name="T38" fmla="*/ 2147483647 w 2689"/>
              <a:gd name="T39" fmla="*/ 2147483647 h 4019"/>
              <a:gd name="T40" fmla="*/ 2147483647 w 2689"/>
              <a:gd name="T41" fmla="*/ 2147483647 h 4019"/>
              <a:gd name="T42" fmla="*/ 2147483647 w 2689"/>
              <a:gd name="T43" fmla="*/ 2147483647 h 4019"/>
              <a:gd name="T44" fmla="*/ 2147483647 w 2689"/>
              <a:gd name="T45" fmla="*/ 2147483647 h 4019"/>
              <a:gd name="T46" fmla="*/ 2147483647 w 2689"/>
              <a:gd name="T47" fmla="*/ 2147483647 h 4019"/>
              <a:gd name="T48" fmla="*/ 2147483647 w 2689"/>
              <a:gd name="T49" fmla="*/ 2147483647 h 4019"/>
              <a:gd name="T50" fmla="*/ 2147483647 w 2689"/>
              <a:gd name="T51" fmla="*/ 2147483647 h 4019"/>
              <a:gd name="T52" fmla="*/ 2147483647 w 2689"/>
              <a:gd name="T53" fmla="*/ 2147483647 h 4019"/>
              <a:gd name="T54" fmla="*/ 2147483647 w 2689"/>
              <a:gd name="T55" fmla="*/ 2147483647 h 4019"/>
              <a:gd name="T56" fmla="*/ 2147483647 w 2689"/>
              <a:gd name="T57" fmla="*/ 2147483647 h 4019"/>
              <a:gd name="T58" fmla="*/ 2147483647 w 2689"/>
              <a:gd name="T59" fmla="*/ 2147483647 h 4019"/>
              <a:gd name="T60" fmla="*/ 2147483647 w 2689"/>
              <a:gd name="T61" fmla="*/ 2147483647 h 4019"/>
              <a:gd name="T62" fmla="*/ 2147483647 w 2689"/>
              <a:gd name="T63" fmla="*/ 2147483647 h 4019"/>
              <a:gd name="T64" fmla="*/ 2147483647 w 2689"/>
              <a:gd name="T65" fmla="*/ 2147483647 h 4019"/>
              <a:gd name="T66" fmla="*/ 2147483647 w 2689"/>
              <a:gd name="T67" fmla="*/ 0 h 4019"/>
              <a:gd name="T68" fmla="*/ 2147483647 w 2689"/>
              <a:gd name="T69" fmla="*/ 2147483647 h 4019"/>
              <a:gd name="T70" fmla="*/ 2147483647 w 2689"/>
              <a:gd name="T71" fmla="*/ 2147483647 h 4019"/>
              <a:gd name="T72" fmla="*/ 2147483647 w 2689"/>
              <a:gd name="T73" fmla="*/ 2147483647 h 4019"/>
              <a:gd name="T74" fmla="*/ 2147483647 w 2689"/>
              <a:gd name="T75" fmla="*/ 2147483647 h 4019"/>
              <a:gd name="T76" fmla="*/ 2147483647 w 2689"/>
              <a:gd name="T77" fmla="*/ 2147483647 h 4019"/>
              <a:gd name="T78" fmla="*/ 2147483647 w 2689"/>
              <a:gd name="T79" fmla="*/ 2147483647 h 4019"/>
              <a:gd name="T80" fmla="*/ 2147483647 w 2689"/>
              <a:gd name="T81" fmla="*/ 2147483647 h 4019"/>
              <a:gd name="T82" fmla="*/ 2147483647 w 2689"/>
              <a:gd name="T83" fmla="*/ 2147483647 h 4019"/>
              <a:gd name="T84" fmla="*/ 2147483647 w 2689"/>
              <a:gd name="T85" fmla="*/ 2147483647 h 4019"/>
              <a:gd name="T86" fmla="*/ 2147483647 w 2689"/>
              <a:gd name="T87" fmla="*/ 2147483647 h 4019"/>
              <a:gd name="T88" fmla="*/ 2147483647 w 2689"/>
              <a:gd name="T89" fmla="*/ 2147483647 h 4019"/>
              <a:gd name="T90" fmla="*/ 2147483647 w 2689"/>
              <a:gd name="T91" fmla="*/ 2147483647 h 4019"/>
              <a:gd name="T92" fmla="*/ 2147483647 w 2689"/>
              <a:gd name="T93" fmla="*/ 2147483647 h 4019"/>
              <a:gd name="T94" fmla="*/ 2147483647 w 2689"/>
              <a:gd name="T95" fmla="*/ 2147483647 h 4019"/>
              <a:gd name="T96" fmla="*/ 2147483647 w 2689"/>
              <a:gd name="T97" fmla="*/ 2147483647 h 4019"/>
              <a:gd name="T98" fmla="*/ 2147483647 w 2689"/>
              <a:gd name="T99" fmla="*/ 2147483647 h 40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89"/>
              <a:gd name="T151" fmla="*/ 0 h 4019"/>
              <a:gd name="T152" fmla="*/ 2689 w 2689"/>
              <a:gd name="T153" fmla="*/ 4019 h 401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89" h="4019">
                <a:moveTo>
                  <a:pt x="2689" y="3308"/>
                </a:moveTo>
                <a:lnTo>
                  <a:pt x="2689" y="4019"/>
                </a:lnTo>
                <a:lnTo>
                  <a:pt x="0" y="4019"/>
                </a:lnTo>
                <a:lnTo>
                  <a:pt x="32" y="3819"/>
                </a:lnTo>
                <a:lnTo>
                  <a:pt x="56" y="3723"/>
                </a:lnTo>
                <a:lnTo>
                  <a:pt x="88" y="3627"/>
                </a:lnTo>
                <a:lnTo>
                  <a:pt x="124" y="3532"/>
                </a:lnTo>
                <a:lnTo>
                  <a:pt x="164" y="3436"/>
                </a:lnTo>
                <a:lnTo>
                  <a:pt x="212" y="3344"/>
                </a:lnTo>
                <a:lnTo>
                  <a:pt x="264" y="3256"/>
                </a:lnTo>
                <a:lnTo>
                  <a:pt x="324" y="3160"/>
                </a:lnTo>
                <a:lnTo>
                  <a:pt x="400" y="3056"/>
                </a:lnTo>
                <a:lnTo>
                  <a:pt x="587" y="2832"/>
                </a:lnTo>
                <a:lnTo>
                  <a:pt x="831" y="2577"/>
                </a:lnTo>
                <a:lnTo>
                  <a:pt x="971" y="2437"/>
                </a:lnTo>
                <a:lnTo>
                  <a:pt x="1127" y="2293"/>
                </a:lnTo>
                <a:lnTo>
                  <a:pt x="1358" y="2069"/>
                </a:lnTo>
                <a:lnTo>
                  <a:pt x="1542" y="1886"/>
                </a:lnTo>
                <a:lnTo>
                  <a:pt x="1678" y="1742"/>
                </a:lnTo>
                <a:lnTo>
                  <a:pt x="1762" y="1638"/>
                </a:lnTo>
                <a:lnTo>
                  <a:pt x="1798" y="1578"/>
                </a:lnTo>
                <a:lnTo>
                  <a:pt x="1830" y="1518"/>
                </a:lnTo>
                <a:lnTo>
                  <a:pt x="1882" y="1402"/>
                </a:lnTo>
                <a:lnTo>
                  <a:pt x="1898" y="1342"/>
                </a:lnTo>
                <a:lnTo>
                  <a:pt x="1910" y="1282"/>
                </a:lnTo>
                <a:lnTo>
                  <a:pt x="1918" y="1226"/>
                </a:lnTo>
                <a:lnTo>
                  <a:pt x="1922" y="1167"/>
                </a:lnTo>
                <a:lnTo>
                  <a:pt x="1910" y="1047"/>
                </a:lnTo>
                <a:lnTo>
                  <a:pt x="1902" y="991"/>
                </a:lnTo>
                <a:lnTo>
                  <a:pt x="1886" y="943"/>
                </a:lnTo>
                <a:lnTo>
                  <a:pt x="1842" y="851"/>
                </a:lnTo>
                <a:lnTo>
                  <a:pt x="1814" y="811"/>
                </a:lnTo>
                <a:lnTo>
                  <a:pt x="1782" y="775"/>
                </a:lnTo>
                <a:lnTo>
                  <a:pt x="1746" y="743"/>
                </a:lnTo>
                <a:lnTo>
                  <a:pt x="1706" y="715"/>
                </a:lnTo>
                <a:lnTo>
                  <a:pt x="1618" y="671"/>
                </a:lnTo>
                <a:lnTo>
                  <a:pt x="1518" y="643"/>
                </a:lnTo>
                <a:lnTo>
                  <a:pt x="1402" y="635"/>
                </a:lnTo>
                <a:lnTo>
                  <a:pt x="1287" y="643"/>
                </a:lnTo>
                <a:lnTo>
                  <a:pt x="1187" y="671"/>
                </a:lnTo>
                <a:lnTo>
                  <a:pt x="1095" y="715"/>
                </a:lnTo>
                <a:lnTo>
                  <a:pt x="1019" y="779"/>
                </a:lnTo>
                <a:lnTo>
                  <a:pt x="987" y="819"/>
                </a:lnTo>
                <a:lnTo>
                  <a:pt x="955" y="863"/>
                </a:lnTo>
                <a:lnTo>
                  <a:pt x="931" y="915"/>
                </a:lnTo>
                <a:lnTo>
                  <a:pt x="907" y="971"/>
                </a:lnTo>
                <a:lnTo>
                  <a:pt x="875" y="1107"/>
                </a:lnTo>
                <a:lnTo>
                  <a:pt x="855" y="1262"/>
                </a:lnTo>
                <a:lnTo>
                  <a:pt x="92" y="1183"/>
                </a:lnTo>
                <a:lnTo>
                  <a:pt x="112" y="1031"/>
                </a:lnTo>
                <a:lnTo>
                  <a:pt x="144" y="891"/>
                </a:lnTo>
                <a:lnTo>
                  <a:pt x="184" y="759"/>
                </a:lnTo>
                <a:lnTo>
                  <a:pt x="232" y="639"/>
                </a:lnTo>
                <a:lnTo>
                  <a:pt x="260" y="583"/>
                </a:lnTo>
                <a:lnTo>
                  <a:pt x="292" y="531"/>
                </a:lnTo>
                <a:lnTo>
                  <a:pt x="324" y="483"/>
                </a:lnTo>
                <a:lnTo>
                  <a:pt x="356" y="435"/>
                </a:lnTo>
                <a:lnTo>
                  <a:pt x="396" y="392"/>
                </a:lnTo>
                <a:lnTo>
                  <a:pt x="436" y="348"/>
                </a:lnTo>
                <a:lnTo>
                  <a:pt x="519" y="276"/>
                </a:lnTo>
                <a:lnTo>
                  <a:pt x="611" y="212"/>
                </a:lnTo>
                <a:lnTo>
                  <a:pt x="711" y="156"/>
                </a:lnTo>
                <a:lnTo>
                  <a:pt x="815" y="108"/>
                </a:lnTo>
                <a:lnTo>
                  <a:pt x="923" y="68"/>
                </a:lnTo>
                <a:lnTo>
                  <a:pt x="1039" y="36"/>
                </a:lnTo>
                <a:lnTo>
                  <a:pt x="1163" y="16"/>
                </a:lnTo>
                <a:lnTo>
                  <a:pt x="1287" y="4"/>
                </a:lnTo>
                <a:lnTo>
                  <a:pt x="1422" y="0"/>
                </a:lnTo>
                <a:lnTo>
                  <a:pt x="1566" y="4"/>
                </a:lnTo>
                <a:lnTo>
                  <a:pt x="1702" y="20"/>
                </a:lnTo>
                <a:lnTo>
                  <a:pt x="1830" y="44"/>
                </a:lnTo>
                <a:lnTo>
                  <a:pt x="1950" y="80"/>
                </a:lnTo>
                <a:lnTo>
                  <a:pt x="2062" y="124"/>
                </a:lnTo>
                <a:lnTo>
                  <a:pt x="2166" y="180"/>
                </a:lnTo>
                <a:lnTo>
                  <a:pt x="2261" y="244"/>
                </a:lnTo>
                <a:lnTo>
                  <a:pt x="2353" y="320"/>
                </a:lnTo>
                <a:lnTo>
                  <a:pt x="2433" y="399"/>
                </a:lnTo>
                <a:lnTo>
                  <a:pt x="2501" y="487"/>
                </a:lnTo>
                <a:lnTo>
                  <a:pt x="2557" y="579"/>
                </a:lnTo>
                <a:lnTo>
                  <a:pt x="2605" y="675"/>
                </a:lnTo>
                <a:lnTo>
                  <a:pt x="2641" y="779"/>
                </a:lnTo>
                <a:lnTo>
                  <a:pt x="2669" y="887"/>
                </a:lnTo>
                <a:lnTo>
                  <a:pt x="2685" y="999"/>
                </a:lnTo>
                <a:lnTo>
                  <a:pt x="2689" y="1115"/>
                </a:lnTo>
                <a:lnTo>
                  <a:pt x="2685" y="1246"/>
                </a:lnTo>
                <a:lnTo>
                  <a:pt x="2665" y="1378"/>
                </a:lnTo>
                <a:lnTo>
                  <a:pt x="2637" y="1506"/>
                </a:lnTo>
                <a:lnTo>
                  <a:pt x="2593" y="1630"/>
                </a:lnTo>
                <a:lnTo>
                  <a:pt x="2537" y="1754"/>
                </a:lnTo>
                <a:lnTo>
                  <a:pt x="2469" y="1878"/>
                </a:lnTo>
                <a:lnTo>
                  <a:pt x="2385" y="2009"/>
                </a:lnTo>
                <a:lnTo>
                  <a:pt x="2285" y="2141"/>
                </a:lnTo>
                <a:lnTo>
                  <a:pt x="2202" y="2237"/>
                </a:lnTo>
                <a:lnTo>
                  <a:pt x="2090" y="2357"/>
                </a:lnTo>
                <a:lnTo>
                  <a:pt x="1782" y="2653"/>
                </a:lnTo>
                <a:lnTo>
                  <a:pt x="1486" y="2928"/>
                </a:lnTo>
                <a:lnTo>
                  <a:pt x="1323" y="3092"/>
                </a:lnTo>
                <a:lnTo>
                  <a:pt x="1235" y="3200"/>
                </a:lnTo>
                <a:lnTo>
                  <a:pt x="1167" y="3308"/>
                </a:lnTo>
                <a:lnTo>
                  <a:pt x="2689" y="3308"/>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u="none" baseline="0" dirty="0"/>
          </a:p>
        </p:txBody>
      </p:sp>
      <p:sp>
        <p:nvSpPr>
          <p:cNvPr id="5" name="Text Box 3"/>
          <p:cNvSpPr txBox="1">
            <a:spLocks noChangeArrowheads="1"/>
          </p:cNvSpPr>
          <p:nvPr/>
        </p:nvSpPr>
        <p:spPr bwMode="auto">
          <a:xfrm>
            <a:off x="2481865" y="1669901"/>
            <a:ext cx="4244975" cy="1210011"/>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eaLnBrk="0" hangingPunct="0">
              <a:lnSpc>
                <a:spcPts val="31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Soluciones energéticas de futuro</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Box 1031"/>
          <p:cNvSpPr txBox="1">
            <a:spLocks noChangeArrowheads="1"/>
          </p:cNvSpPr>
          <p:nvPr/>
        </p:nvSpPr>
        <p:spPr bwMode="auto">
          <a:xfrm>
            <a:off x="201613" y="492125"/>
            <a:ext cx="8051800" cy="307975"/>
          </a:xfrm>
          <a:prstGeom prst="rect">
            <a:avLst/>
          </a:prstGeom>
          <a:noFill/>
          <a:ln w="9525">
            <a:noFill/>
            <a:miter lim="800000"/>
            <a:headEnd/>
            <a:tailEnd/>
          </a:ln>
        </p:spPr>
        <p:txBody>
          <a:bodyPr lIns="0" tIns="0" rIns="0" bIns="0">
            <a:spAutoFit/>
          </a:bodyPr>
          <a:lstStyle/>
          <a:p>
            <a:pPr eaLnBrk="0" hangingPunct="0">
              <a:lnSpc>
                <a:spcPts val="2400"/>
              </a:lnSpc>
              <a:buClr>
                <a:schemeClr val="accent1"/>
              </a:buClr>
              <a:buSzPct val="120000"/>
              <a:defRPr/>
            </a:pPr>
            <a:r>
              <a:rPr lang="es-ES_tradnl" sz="2200" b="1" u="none" baseline="0" dirty="0" smtClean="0">
                <a:solidFill>
                  <a:srgbClr val="FF9933"/>
                </a:solidFill>
                <a:effectLst>
                  <a:outerShdw blurRad="50800" dist="38100" dir="2700000" algn="tl" rotWithShape="0">
                    <a:prstClr val="black">
                      <a:alpha val="40000"/>
                    </a:prstClr>
                  </a:outerShdw>
                </a:effectLst>
                <a:latin typeface="Arial" charset="0"/>
              </a:rPr>
              <a:t>Nuevas soluciones energéticas</a:t>
            </a:r>
            <a:endParaRPr lang="es-ES_tradnl" sz="2200" b="1" u="none" baseline="0" dirty="0">
              <a:solidFill>
                <a:srgbClr val="FF9933"/>
              </a:solidFill>
              <a:effectLst>
                <a:outerShdw blurRad="50800" dist="38100" dir="2700000" algn="tl" rotWithShape="0">
                  <a:prstClr val="black">
                    <a:alpha val="40000"/>
                  </a:prstClr>
                </a:outerShdw>
              </a:effectLst>
              <a:latin typeface="Arial" charset="0"/>
            </a:endParaRPr>
          </a:p>
        </p:txBody>
      </p:sp>
      <p:sp>
        <p:nvSpPr>
          <p:cNvPr id="18" name="1 Título"/>
          <p:cNvSpPr>
            <a:spLocks noGrp="1"/>
          </p:cNvSpPr>
          <p:nvPr>
            <p:ph type="title"/>
          </p:nvPr>
        </p:nvSpPr>
        <p:spPr>
          <a:xfrm>
            <a:off x="198438" y="114300"/>
            <a:ext cx="6781800" cy="358775"/>
          </a:xfrm>
        </p:spPr>
        <p:txBody>
          <a:bodyPr/>
          <a:lstStyle/>
          <a:p>
            <a:r>
              <a:rPr lang="es-ES" sz="2400" dirty="0" smtClean="0">
                <a:solidFill>
                  <a:schemeClr val="bg1"/>
                </a:solidFill>
              </a:rPr>
              <a:t>Soluciones de futuro</a:t>
            </a:r>
          </a:p>
        </p:txBody>
      </p:sp>
      <p:sp>
        <p:nvSpPr>
          <p:cNvPr id="27649" name="Rectangle 1"/>
          <p:cNvSpPr>
            <a:spLocks noChangeArrowheads="1"/>
          </p:cNvSpPr>
          <p:nvPr/>
        </p:nvSpPr>
        <p:spPr bwMode="auto">
          <a:xfrm>
            <a:off x="0" y="1019175"/>
            <a:ext cx="8448675" cy="37220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473075" marR="0" lvl="1" indent="-282575" algn="just" defTabSz="914400" eaLnBrk="0" latinLnBrk="0" hangingPunct="0">
              <a:lnSpc>
                <a:spcPts val="2000"/>
              </a:lnSpc>
              <a:spcBef>
                <a:spcPct val="20000"/>
              </a:spcBef>
              <a:buClr>
                <a:schemeClr val="accent2"/>
              </a:buClr>
              <a:buSzTx/>
              <a:buFont typeface="Wingdings" pitchFamily="2" charset="2"/>
              <a:buChar char="l"/>
              <a:tabLst/>
              <a:defRPr/>
            </a:pPr>
            <a:r>
              <a:rPr lang="es-ES_tradnl" sz="1600" b="1" u="none" baseline="0" dirty="0" smtClean="0">
                <a:latin typeface="+mn-lt"/>
              </a:rPr>
              <a:t>El futuro energético a medio plazo pasa por potenciar las soluciones renovables e hibridarlas con gas natural.</a:t>
            </a:r>
          </a:p>
          <a:p>
            <a:pPr marL="473075" marR="0" lvl="1" indent="-282575" algn="just" defTabSz="914400" eaLnBrk="0" latinLnBrk="0" hangingPunct="0">
              <a:lnSpc>
                <a:spcPts val="2000"/>
              </a:lnSpc>
              <a:spcBef>
                <a:spcPct val="20000"/>
              </a:spcBef>
              <a:buClr>
                <a:schemeClr val="accent2"/>
              </a:buClr>
              <a:buSzTx/>
              <a:buFont typeface="Wingdings" pitchFamily="2" charset="2"/>
              <a:buChar char="l"/>
              <a:tabLst/>
              <a:defRPr/>
            </a:pPr>
            <a:r>
              <a:rPr lang="es-ES_tradnl" sz="1600" b="1" u="none" baseline="0" dirty="0" smtClean="0">
                <a:latin typeface="+mn-lt"/>
              </a:rPr>
              <a:t>En este sentido, el Grupo GN, es pionero en iniciativas tales como:</a:t>
            </a:r>
          </a:p>
          <a:p>
            <a:pPr marL="930275" lvl="2"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La instalación experimental de producción y almacenamiento de hidrógeno en el parque eólico de Sotavento (Galicia). </a:t>
            </a:r>
          </a:p>
          <a:p>
            <a:pPr marL="930275" lvl="2"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La integración de una pila de combustible de H</a:t>
            </a:r>
            <a:r>
              <a:rPr lang="es-ES_tradnl" sz="1600" b="1" u="none" dirty="0" smtClean="0">
                <a:latin typeface="+mn-lt"/>
              </a:rPr>
              <a:t>2</a:t>
            </a:r>
            <a:r>
              <a:rPr lang="es-ES_tradnl" sz="1600" b="1" u="none" baseline="0" dirty="0" smtClean="0">
                <a:latin typeface="+mn-lt"/>
              </a:rPr>
              <a:t> en la sede del Grupo en Barcelona. </a:t>
            </a:r>
          </a:p>
          <a:p>
            <a:pPr marL="930275" lvl="2"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El desarrollo de proyectos para obtener frío a partir de energía solar con sistemas de absorción. </a:t>
            </a:r>
          </a:p>
          <a:p>
            <a:pPr marL="930275" lvl="2"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soluciones específicas para la utilización del gas natural como combustible en el sector aeroportuario y pesquero, o </a:t>
            </a:r>
          </a:p>
          <a:p>
            <a:pPr marL="930275" lvl="2" indent="-282575" algn="just" eaLnBrk="0" hangingPunct="0">
              <a:lnSpc>
                <a:spcPts val="2000"/>
              </a:lnSpc>
              <a:spcBef>
                <a:spcPct val="20000"/>
              </a:spcBef>
              <a:buClr>
                <a:schemeClr val="accent2"/>
              </a:buClr>
              <a:buFont typeface="Wingdings" pitchFamily="2" charset="2"/>
              <a:buChar char="l"/>
              <a:defRPr/>
            </a:pPr>
            <a:r>
              <a:rPr lang="es-ES_tradnl" sz="1600" b="1" u="none" baseline="0" dirty="0" smtClean="0">
                <a:latin typeface="+mn-lt"/>
              </a:rPr>
              <a:t>el aprovechamiento del biogás procedente de depósitos sólidos urbanos, entre otras)</a:t>
            </a:r>
          </a:p>
        </p:txBody>
      </p:sp>
    </p:spTree>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9459" name="Freeform 2"/>
          <p:cNvSpPr>
            <a:spLocks/>
          </p:cNvSpPr>
          <p:nvPr/>
        </p:nvSpPr>
        <p:spPr bwMode="auto">
          <a:xfrm>
            <a:off x="671513" y="414338"/>
            <a:ext cx="2827337" cy="4343400"/>
          </a:xfrm>
          <a:custGeom>
            <a:avLst/>
            <a:gdLst>
              <a:gd name="T0" fmla="*/ 2147483647 w 2664"/>
              <a:gd name="T1" fmla="*/ 2147483647 h 4093"/>
              <a:gd name="T2" fmla="*/ 2147483647 w 2664"/>
              <a:gd name="T3" fmla="*/ 2147483647 h 4093"/>
              <a:gd name="T4" fmla="*/ 2147483647 w 2664"/>
              <a:gd name="T5" fmla="*/ 2147483647 h 4093"/>
              <a:gd name="T6" fmla="*/ 2147483647 w 2664"/>
              <a:gd name="T7" fmla="*/ 2147483647 h 4093"/>
              <a:gd name="T8" fmla="*/ 2147483647 w 2664"/>
              <a:gd name="T9" fmla="*/ 2147483647 h 4093"/>
              <a:gd name="T10" fmla="*/ 2147483647 w 2664"/>
              <a:gd name="T11" fmla="*/ 2147483647 h 4093"/>
              <a:gd name="T12" fmla="*/ 2147483647 w 2664"/>
              <a:gd name="T13" fmla="*/ 2147483647 h 4093"/>
              <a:gd name="T14" fmla="*/ 2147483647 w 2664"/>
              <a:gd name="T15" fmla="*/ 2147483647 h 4093"/>
              <a:gd name="T16" fmla="*/ 2147483647 w 2664"/>
              <a:gd name="T17" fmla="*/ 2147483647 h 4093"/>
              <a:gd name="T18" fmla="*/ 2147483647 w 2664"/>
              <a:gd name="T19" fmla="*/ 2147483647 h 4093"/>
              <a:gd name="T20" fmla="*/ 2147483647 w 2664"/>
              <a:gd name="T21" fmla="*/ 2147483647 h 4093"/>
              <a:gd name="T22" fmla="*/ 2147483647 w 2664"/>
              <a:gd name="T23" fmla="*/ 2147483647 h 4093"/>
              <a:gd name="T24" fmla="*/ 2147483647 w 2664"/>
              <a:gd name="T25" fmla="*/ 2147483647 h 4093"/>
              <a:gd name="T26" fmla="*/ 2147483647 w 2664"/>
              <a:gd name="T27" fmla="*/ 2147483647 h 4093"/>
              <a:gd name="T28" fmla="*/ 2147483647 w 2664"/>
              <a:gd name="T29" fmla="*/ 2147483647 h 4093"/>
              <a:gd name="T30" fmla="*/ 2147483647 w 2664"/>
              <a:gd name="T31" fmla="*/ 2147483647 h 4093"/>
              <a:gd name="T32" fmla="*/ 2147483647 w 2664"/>
              <a:gd name="T33" fmla="*/ 2147483647 h 4093"/>
              <a:gd name="T34" fmla="*/ 2147483647 w 2664"/>
              <a:gd name="T35" fmla="*/ 2147483647 h 4093"/>
              <a:gd name="T36" fmla="*/ 2147483647 w 2664"/>
              <a:gd name="T37" fmla="*/ 2147483647 h 4093"/>
              <a:gd name="T38" fmla="*/ 2147483647 w 2664"/>
              <a:gd name="T39" fmla="*/ 2147483647 h 4093"/>
              <a:gd name="T40" fmla="*/ 2147483647 w 2664"/>
              <a:gd name="T41" fmla="*/ 2147483647 h 4093"/>
              <a:gd name="T42" fmla="*/ 2147483647 w 2664"/>
              <a:gd name="T43" fmla="*/ 2147483647 h 4093"/>
              <a:gd name="T44" fmla="*/ 2147483647 w 2664"/>
              <a:gd name="T45" fmla="*/ 2147483647 h 4093"/>
              <a:gd name="T46" fmla="*/ 2147483647 w 2664"/>
              <a:gd name="T47" fmla="*/ 2147483647 h 4093"/>
              <a:gd name="T48" fmla="*/ 2147483647 w 2664"/>
              <a:gd name="T49" fmla="*/ 2147483647 h 4093"/>
              <a:gd name="T50" fmla="*/ 2147483647 w 2664"/>
              <a:gd name="T51" fmla="*/ 2147483647 h 4093"/>
              <a:gd name="T52" fmla="*/ 2147483647 w 2664"/>
              <a:gd name="T53" fmla="*/ 2147483647 h 4093"/>
              <a:gd name="T54" fmla="*/ 2147483647 w 2664"/>
              <a:gd name="T55" fmla="*/ 2147483647 h 4093"/>
              <a:gd name="T56" fmla="*/ 2147483647 w 2664"/>
              <a:gd name="T57" fmla="*/ 2147483647 h 4093"/>
              <a:gd name="T58" fmla="*/ 2147483647 w 2664"/>
              <a:gd name="T59" fmla="*/ 2147483647 h 4093"/>
              <a:gd name="T60" fmla="*/ 2147483647 w 2664"/>
              <a:gd name="T61" fmla="*/ 2147483647 h 4093"/>
              <a:gd name="T62" fmla="*/ 2147483647 w 2664"/>
              <a:gd name="T63" fmla="*/ 2147483647 h 4093"/>
              <a:gd name="T64" fmla="*/ 2147483647 w 2664"/>
              <a:gd name="T65" fmla="*/ 2147483647 h 4093"/>
              <a:gd name="T66" fmla="*/ 2147483647 w 2664"/>
              <a:gd name="T67" fmla="*/ 2147483647 h 4093"/>
              <a:gd name="T68" fmla="*/ 2147483647 w 2664"/>
              <a:gd name="T69" fmla="*/ 2147483647 h 4093"/>
              <a:gd name="T70" fmla="*/ 2147483647 w 2664"/>
              <a:gd name="T71" fmla="*/ 2147483647 h 4093"/>
              <a:gd name="T72" fmla="*/ 2147483647 w 2664"/>
              <a:gd name="T73" fmla="*/ 2147483647 h 4093"/>
              <a:gd name="T74" fmla="*/ 2147483647 w 2664"/>
              <a:gd name="T75" fmla="*/ 2147483647 h 4093"/>
              <a:gd name="T76" fmla="*/ 2147483647 w 2664"/>
              <a:gd name="T77" fmla="*/ 2147483647 h 4093"/>
              <a:gd name="T78" fmla="*/ 2147483647 w 2664"/>
              <a:gd name="T79" fmla="*/ 2147483647 h 4093"/>
              <a:gd name="T80" fmla="*/ 2147483647 w 2664"/>
              <a:gd name="T81" fmla="*/ 2147483647 h 4093"/>
              <a:gd name="T82" fmla="*/ 2147483647 w 2664"/>
              <a:gd name="T83" fmla="*/ 2147483647 h 4093"/>
              <a:gd name="T84" fmla="*/ 2147483647 w 2664"/>
              <a:gd name="T85" fmla="*/ 2147483647 h 4093"/>
              <a:gd name="T86" fmla="*/ 2147483647 w 2664"/>
              <a:gd name="T87" fmla="*/ 2147483647 h 4093"/>
              <a:gd name="T88" fmla="*/ 2147483647 w 2664"/>
              <a:gd name="T89" fmla="*/ 2147483647 h 4093"/>
              <a:gd name="T90" fmla="*/ 2147483647 w 2664"/>
              <a:gd name="T91" fmla="*/ 2147483647 h 4093"/>
              <a:gd name="T92" fmla="*/ 2147483647 w 2664"/>
              <a:gd name="T93" fmla="*/ 2147483647 h 4093"/>
              <a:gd name="T94" fmla="*/ 2147483647 w 2664"/>
              <a:gd name="T95" fmla="*/ 2147483647 h 4093"/>
              <a:gd name="T96" fmla="*/ 2147483647 w 2664"/>
              <a:gd name="T97" fmla="*/ 2147483647 h 4093"/>
              <a:gd name="T98" fmla="*/ 2147483647 w 2664"/>
              <a:gd name="T99" fmla="*/ 2147483647 h 4093"/>
              <a:gd name="T100" fmla="*/ 2147483647 w 2664"/>
              <a:gd name="T101" fmla="*/ 2147483647 h 4093"/>
              <a:gd name="T102" fmla="*/ 2147483647 w 2664"/>
              <a:gd name="T103" fmla="*/ 2147483647 h 4093"/>
              <a:gd name="T104" fmla="*/ 2147483647 w 2664"/>
              <a:gd name="T105" fmla="*/ 2147483647 h 4093"/>
              <a:gd name="T106" fmla="*/ 2147483647 w 2664"/>
              <a:gd name="T107" fmla="*/ 2147483647 h 4093"/>
              <a:gd name="T108" fmla="*/ 2147483647 w 2664"/>
              <a:gd name="T109" fmla="*/ 2147483647 h 4093"/>
              <a:gd name="T110" fmla="*/ 0 w 2664"/>
              <a:gd name="T111" fmla="*/ 2147483647 h 40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64"/>
              <a:gd name="T169" fmla="*/ 0 h 4093"/>
              <a:gd name="T170" fmla="*/ 2664 w 2664"/>
              <a:gd name="T171" fmla="*/ 4093 h 40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64" h="4093">
                <a:moveTo>
                  <a:pt x="0" y="2961"/>
                </a:moveTo>
                <a:lnTo>
                  <a:pt x="744" y="2873"/>
                </a:lnTo>
                <a:lnTo>
                  <a:pt x="756" y="2941"/>
                </a:lnTo>
                <a:lnTo>
                  <a:pt x="772" y="3005"/>
                </a:lnTo>
                <a:lnTo>
                  <a:pt x="812" y="3121"/>
                </a:lnTo>
                <a:lnTo>
                  <a:pt x="868" y="3221"/>
                </a:lnTo>
                <a:lnTo>
                  <a:pt x="900" y="3265"/>
                </a:lnTo>
                <a:lnTo>
                  <a:pt x="936" y="3305"/>
                </a:lnTo>
                <a:lnTo>
                  <a:pt x="976" y="3341"/>
                </a:lnTo>
                <a:lnTo>
                  <a:pt x="1020" y="3373"/>
                </a:lnTo>
                <a:lnTo>
                  <a:pt x="1064" y="3397"/>
                </a:lnTo>
                <a:lnTo>
                  <a:pt x="1108" y="3421"/>
                </a:lnTo>
                <a:lnTo>
                  <a:pt x="1208" y="3449"/>
                </a:lnTo>
                <a:lnTo>
                  <a:pt x="1260" y="3453"/>
                </a:lnTo>
                <a:lnTo>
                  <a:pt x="1316" y="3457"/>
                </a:lnTo>
                <a:lnTo>
                  <a:pt x="1428" y="3445"/>
                </a:lnTo>
                <a:lnTo>
                  <a:pt x="1532" y="3413"/>
                </a:lnTo>
                <a:lnTo>
                  <a:pt x="1580" y="3385"/>
                </a:lnTo>
                <a:lnTo>
                  <a:pt x="1628" y="3357"/>
                </a:lnTo>
                <a:lnTo>
                  <a:pt x="1672" y="3317"/>
                </a:lnTo>
                <a:lnTo>
                  <a:pt x="1712" y="3277"/>
                </a:lnTo>
                <a:lnTo>
                  <a:pt x="1752" y="3229"/>
                </a:lnTo>
                <a:lnTo>
                  <a:pt x="1784" y="3177"/>
                </a:lnTo>
                <a:lnTo>
                  <a:pt x="1836" y="3065"/>
                </a:lnTo>
                <a:lnTo>
                  <a:pt x="1868" y="2933"/>
                </a:lnTo>
                <a:lnTo>
                  <a:pt x="1876" y="2865"/>
                </a:lnTo>
                <a:lnTo>
                  <a:pt x="1876" y="2789"/>
                </a:lnTo>
                <a:lnTo>
                  <a:pt x="1868" y="2653"/>
                </a:lnTo>
                <a:lnTo>
                  <a:pt x="1840" y="2529"/>
                </a:lnTo>
                <a:lnTo>
                  <a:pt x="1816" y="2473"/>
                </a:lnTo>
                <a:lnTo>
                  <a:pt x="1788" y="2421"/>
                </a:lnTo>
                <a:lnTo>
                  <a:pt x="1720" y="2329"/>
                </a:lnTo>
                <a:lnTo>
                  <a:pt x="1680" y="2289"/>
                </a:lnTo>
                <a:lnTo>
                  <a:pt x="1640" y="2257"/>
                </a:lnTo>
                <a:lnTo>
                  <a:pt x="1596" y="2225"/>
                </a:lnTo>
                <a:lnTo>
                  <a:pt x="1548" y="2205"/>
                </a:lnTo>
                <a:lnTo>
                  <a:pt x="1500" y="2185"/>
                </a:lnTo>
                <a:lnTo>
                  <a:pt x="1448" y="2173"/>
                </a:lnTo>
                <a:lnTo>
                  <a:pt x="1340" y="2161"/>
                </a:lnTo>
                <a:lnTo>
                  <a:pt x="1264" y="2165"/>
                </a:lnTo>
                <a:lnTo>
                  <a:pt x="1180" y="2173"/>
                </a:lnTo>
                <a:lnTo>
                  <a:pt x="1088" y="2193"/>
                </a:lnTo>
                <a:lnTo>
                  <a:pt x="988" y="2217"/>
                </a:lnTo>
                <a:lnTo>
                  <a:pt x="1072" y="1592"/>
                </a:lnTo>
                <a:lnTo>
                  <a:pt x="1220" y="1584"/>
                </a:lnTo>
                <a:lnTo>
                  <a:pt x="1288" y="1576"/>
                </a:lnTo>
                <a:lnTo>
                  <a:pt x="1348" y="1560"/>
                </a:lnTo>
                <a:lnTo>
                  <a:pt x="1404" y="1544"/>
                </a:lnTo>
                <a:lnTo>
                  <a:pt x="1460" y="1520"/>
                </a:lnTo>
                <a:lnTo>
                  <a:pt x="1548" y="1456"/>
                </a:lnTo>
                <a:lnTo>
                  <a:pt x="1588" y="1420"/>
                </a:lnTo>
                <a:lnTo>
                  <a:pt x="1620" y="1380"/>
                </a:lnTo>
                <a:lnTo>
                  <a:pt x="1672" y="1288"/>
                </a:lnTo>
                <a:lnTo>
                  <a:pt x="1704" y="1188"/>
                </a:lnTo>
                <a:lnTo>
                  <a:pt x="1712" y="1132"/>
                </a:lnTo>
                <a:lnTo>
                  <a:pt x="1712" y="1076"/>
                </a:lnTo>
                <a:lnTo>
                  <a:pt x="1708" y="980"/>
                </a:lnTo>
                <a:lnTo>
                  <a:pt x="1696" y="932"/>
                </a:lnTo>
                <a:lnTo>
                  <a:pt x="1684" y="892"/>
                </a:lnTo>
                <a:lnTo>
                  <a:pt x="1644" y="816"/>
                </a:lnTo>
                <a:lnTo>
                  <a:pt x="1592" y="752"/>
                </a:lnTo>
                <a:lnTo>
                  <a:pt x="1528" y="700"/>
                </a:lnTo>
                <a:lnTo>
                  <a:pt x="1492" y="680"/>
                </a:lnTo>
                <a:lnTo>
                  <a:pt x="1452" y="660"/>
                </a:lnTo>
                <a:lnTo>
                  <a:pt x="1368" y="640"/>
                </a:lnTo>
                <a:lnTo>
                  <a:pt x="1272" y="632"/>
                </a:lnTo>
                <a:lnTo>
                  <a:pt x="1180" y="640"/>
                </a:lnTo>
                <a:lnTo>
                  <a:pt x="1132" y="652"/>
                </a:lnTo>
                <a:lnTo>
                  <a:pt x="1092" y="664"/>
                </a:lnTo>
                <a:lnTo>
                  <a:pt x="1048" y="684"/>
                </a:lnTo>
                <a:lnTo>
                  <a:pt x="1012" y="708"/>
                </a:lnTo>
                <a:lnTo>
                  <a:pt x="972" y="736"/>
                </a:lnTo>
                <a:lnTo>
                  <a:pt x="936" y="768"/>
                </a:lnTo>
                <a:lnTo>
                  <a:pt x="876" y="844"/>
                </a:lnTo>
                <a:lnTo>
                  <a:pt x="848" y="888"/>
                </a:lnTo>
                <a:lnTo>
                  <a:pt x="824" y="936"/>
                </a:lnTo>
                <a:lnTo>
                  <a:pt x="804" y="988"/>
                </a:lnTo>
                <a:lnTo>
                  <a:pt x="788" y="1044"/>
                </a:lnTo>
                <a:lnTo>
                  <a:pt x="768" y="1168"/>
                </a:lnTo>
                <a:lnTo>
                  <a:pt x="60" y="1048"/>
                </a:lnTo>
                <a:lnTo>
                  <a:pt x="100" y="876"/>
                </a:lnTo>
                <a:lnTo>
                  <a:pt x="152" y="720"/>
                </a:lnTo>
                <a:lnTo>
                  <a:pt x="212" y="584"/>
                </a:lnTo>
                <a:lnTo>
                  <a:pt x="244" y="524"/>
                </a:lnTo>
                <a:lnTo>
                  <a:pt x="280" y="468"/>
                </a:lnTo>
                <a:lnTo>
                  <a:pt x="320" y="412"/>
                </a:lnTo>
                <a:lnTo>
                  <a:pt x="364" y="364"/>
                </a:lnTo>
                <a:lnTo>
                  <a:pt x="460" y="272"/>
                </a:lnTo>
                <a:lnTo>
                  <a:pt x="572" y="192"/>
                </a:lnTo>
                <a:lnTo>
                  <a:pt x="696" y="124"/>
                </a:lnTo>
                <a:lnTo>
                  <a:pt x="836" y="72"/>
                </a:lnTo>
                <a:lnTo>
                  <a:pt x="980" y="32"/>
                </a:lnTo>
                <a:lnTo>
                  <a:pt x="1056" y="16"/>
                </a:lnTo>
                <a:lnTo>
                  <a:pt x="1132" y="8"/>
                </a:lnTo>
                <a:lnTo>
                  <a:pt x="1296" y="0"/>
                </a:lnTo>
                <a:lnTo>
                  <a:pt x="1432" y="4"/>
                </a:lnTo>
                <a:lnTo>
                  <a:pt x="1564" y="24"/>
                </a:lnTo>
                <a:lnTo>
                  <a:pt x="1688" y="52"/>
                </a:lnTo>
                <a:lnTo>
                  <a:pt x="1804" y="88"/>
                </a:lnTo>
                <a:lnTo>
                  <a:pt x="1916" y="140"/>
                </a:lnTo>
                <a:lnTo>
                  <a:pt x="2020" y="204"/>
                </a:lnTo>
                <a:lnTo>
                  <a:pt x="2116" y="276"/>
                </a:lnTo>
                <a:lnTo>
                  <a:pt x="2204" y="360"/>
                </a:lnTo>
                <a:lnTo>
                  <a:pt x="2268" y="436"/>
                </a:lnTo>
                <a:lnTo>
                  <a:pt x="2328" y="512"/>
                </a:lnTo>
                <a:lnTo>
                  <a:pt x="2376" y="592"/>
                </a:lnTo>
                <a:lnTo>
                  <a:pt x="2416" y="676"/>
                </a:lnTo>
                <a:lnTo>
                  <a:pt x="2444" y="760"/>
                </a:lnTo>
                <a:lnTo>
                  <a:pt x="2468" y="848"/>
                </a:lnTo>
                <a:lnTo>
                  <a:pt x="2480" y="936"/>
                </a:lnTo>
                <a:lnTo>
                  <a:pt x="2484" y="1028"/>
                </a:lnTo>
                <a:lnTo>
                  <a:pt x="2476" y="1156"/>
                </a:lnTo>
                <a:lnTo>
                  <a:pt x="2448" y="1280"/>
                </a:lnTo>
                <a:lnTo>
                  <a:pt x="2404" y="1392"/>
                </a:lnTo>
                <a:lnTo>
                  <a:pt x="2340" y="1504"/>
                </a:lnTo>
                <a:lnTo>
                  <a:pt x="2260" y="1604"/>
                </a:lnTo>
                <a:lnTo>
                  <a:pt x="2160" y="1700"/>
                </a:lnTo>
                <a:lnTo>
                  <a:pt x="2044" y="1788"/>
                </a:lnTo>
                <a:lnTo>
                  <a:pt x="1908" y="1868"/>
                </a:lnTo>
                <a:lnTo>
                  <a:pt x="1992" y="1892"/>
                </a:lnTo>
                <a:lnTo>
                  <a:pt x="2072" y="1920"/>
                </a:lnTo>
                <a:lnTo>
                  <a:pt x="2148" y="1952"/>
                </a:lnTo>
                <a:lnTo>
                  <a:pt x="2216" y="1988"/>
                </a:lnTo>
                <a:lnTo>
                  <a:pt x="2284" y="2032"/>
                </a:lnTo>
                <a:lnTo>
                  <a:pt x="2348" y="2085"/>
                </a:lnTo>
                <a:lnTo>
                  <a:pt x="2456" y="2201"/>
                </a:lnTo>
                <a:lnTo>
                  <a:pt x="2508" y="2269"/>
                </a:lnTo>
                <a:lnTo>
                  <a:pt x="2548" y="2337"/>
                </a:lnTo>
                <a:lnTo>
                  <a:pt x="2584" y="2409"/>
                </a:lnTo>
                <a:lnTo>
                  <a:pt x="2612" y="2485"/>
                </a:lnTo>
                <a:lnTo>
                  <a:pt x="2636" y="2565"/>
                </a:lnTo>
                <a:lnTo>
                  <a:pt x="2652" y="2649"/>
                </a:lnTo>
                <a:lnTo>
                  <a:pt x="2660" y="2733"/>
                </a:lnTo>
                <a:lnTo>
                  <a:pt x="2664" y="2821"/>
                </a:lnTo>
                <a:lnTo>
                  <a:pt x="2660" y="2953"/>
                </a:lnTo>
                <a:lnTo>
                  <a:pt x="2640" y="3077"/>
                </a:lnTo>
                <a:lnTo>
                  <a:pt x="2612" y="3197"/>
                </a:lnTo>
                <a:lnTo>
                  <a:pt x="2568" y="3313"/>
                </a:lnTo>
                <a:lnTo>
                  <a:pt x="2516" y="3421"/>
                </a:lnTo>
                <a:lnTo>
                  <a:pt x="2448" y="3525"/>
                </a:lnTo>
                <a:lnTo>
                  <a:pt x="2368" y="3625"/>
                </a:lnTo>
                <a:lnTo>
                  <a:pt x="2280" y="3721"/>
                </a:lnTo>
                <a:lnTo>
                  <a:pt x="2180" y="3809"/>
                </a:lnTo>
                <a:lnTo>
                  <a:pt x="2076" y="3885"/>
                </a:lnTo>
                <a:lnTo>
                  <a:pt x="1964" y="3949"/>
                </a:lnTo>
                <a:lnTo>
                  <a:pt x="1848" y="4001"/>
                </a:lnTo>
                <a:lnTo>
                  <a:pt x="1724" y="4041"/>
                </a:lnTo>
                <a:lnTo>
                  <a:pt x="1596" y="4069"/>
                </a:lnTo>
                <a:lnTo>
                  <a:pt x="1460" y="4089"/>
                </a:lnTo>
                <a:lnTo>
                  <a:pt x="1320" y="4093"/>
                </a:lnTo>
                <a:lnTo>
                  <a:pt x="1188" y="4089"/>
                </a:lnTo>
                <a:lnTo>
                  <a:pt x="1060" y="4073"/>
                </a:lnTo>
                <a:lnTo>
                  <a:pt x="936" y="4049"/>
                </a:lnTo>
                <a:lnTo>
                  <a:pt x="880" y="4033"/>
                </a:lnTo>
                <a:lnTo>
                  <a:pt x="824" y="4017"/>
                </a:lnTo>
                <a:lnTo>
                  <a:pt x="712" y="3973"/>
                </a:lnTo>
                <a:lnTo>
                  <a:pt x="608" y="3917"/>
                </a:lnTo>
                <a:lnTo>
                  <a:pt x="508" y="3857"/>
                </a:lnTo>
                <a:lnTo>
                  <a:pt x="416" y="3781"/>
                </a:lnTo>
                <a:lnTo>
                  <a:pt x="332" y="3701"/>
                </a:lnTo>
                <a:lnTo>
                  <a:pt x="256" y="3613"/>
                </a:lnTo>
                <a:lnTo>
                  <a:pt x="192" y="3521"/>
                </a:lnTo>
                <a:lnTo>
                  <a:pt x="136" y="3421"/>
                </a:lnTo>
                <a:lnTo>
                  <a:pt x="88" y="3313"/>
                </a:lnTo>
                <a:lnTo>
                  <a:pt x="68" y="3261"/>
                </a:lnTo>
                <a:lnTo>
                  <a:pt x="48" y="3201"/>
                </a:lnTo>
                <a:lnTo>
                  <a:pt x="20" y="3085"/>
                </a:lnTo>
                <a:lnTo>
                  <a:pt x="0" y="2961"/>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dirty="0"/>
          </a:p>
        </p:txBody>
      </p:sp>
      <p:sp>
        <p:nvSpPr>
          <p:cNvPr id="22532" name="Text Box 3"/>
          <p:cNvSpPr txBox="1">
            <a:spLocks noChangeArrowheads="1"/>
          </p:cNvSpPr>
          <p:nvPr/>
        </p:nvSpPr>
        <p:spPr bwMode="auto">
          <a:xfrm>
            <a:off x="2406877" y="1442131"/>
            <a:ext cx="5605009" cy="1538883"/>
          </a:xfrm>
          <a:prstGeom prst="rect">
            <a:avLst/>
          </a:prstGeom>
          <a:noFill/>
          <a:ln w="9525">
            <a:noFill/>
            <a:miter lim="800000"/>
            <a:headEnd/>
            <a:tailEnd/>
          </a:ln>
        </p:spPr>
        <p:txBody>
          <a:bodyPr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Actuaciones relacionadas con la actividad</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grpSp>
        <p:nvGrpSpPr>
          <p:cNvPr id="20482" name="5 Grupo"/>
          <p:cNvGrpSpPr>
            <a:grpSpLocks/>
          </p:cNvGrpSpPr>
          <p:nvPr/>
        </p:nvGrpSpPr>
        <p:grpSpPr bwMode="auto">
          <a:xfrm>
            <a:off x="663575" y="420688"/>
            <a:ext cx="4318000" cy="4343400"/>
            <a:chOff x="1150938" y="1150938"/>
            <a:chExt cx="5167312" cy="5197475"/>
          </a:xfrm>
        </p:grpSpPr>
        <p:sp>
          <p:nvSpPr>
            <p:cNvPr id="20485" name="Freeform 2"/>
            <p:cNvSpPr>
              <a:spLocks/>
            </p:cNvSpPr>
            <p:nvPr/>
          </p:nvSpPr>
          <p:spPr bwMode="auto">
            <a:xfrm>
              <a:off x="1150938" y="1150938"/>
              <a:ext cx="3382962" cy="5197475"/>
            </a:xfrm>
            <a:custGeom>
              <a:avLst/>
              <a:gdLst>
                <a:gd name="T0" fmla="*/ 2147483647 w 2664"/>
                <a:gd name="T1" fmla="*/ 2147483647 h 4093"/>
                <a:gd name="T2" fmla="*/ 2147483647 w 2664"/>
                <a:gd name="T3" fmla="*/ 2147483647 h 4093"/>
                <a:gd name="T4" fmla="*/ 2147483647 w 2664"/>
                <a:gd name="T5" fmla="*/ 2147483647 h 4093"/>
                <a:gd name="T6" fmla="*/ 2147483647 w 2664"/>
                <a:gd name="T7" fmla="*/ 2147483647 h 4093"/>
                <a:gd name="T8" fmla="*/ 2147483647 w 2664"/>
                <a:gd name="T9" fmla="*/ 2147483647 h 4093"/>
                <a:gd name="T10" fmla="*/ 2147483647 w 2664"/>
                <a:gd name="T11" fmla="*/ 2147483647 h 4093"/>
                <a:gd name="T12" fmla="*/ 2147483647 w 2664"/>
                <a:gd name="T13" fmla="*/ 2147483647 h 4093"/>
                <a:gd name="T14" fmla="*/ 2147483647 w 2664"/>
                <a:gd name="T15" fmla="*/ 2147483647 h 4093"/>
                <a:gd name="T16" fmla="*/ 2147483647 w 2664"/>
                <a:gd name="T17" fmla="*/ 2147483647 h 4093"/>
                <a:gd name="T18" fmla="*/ 2147483647 w 2664"/>
                <a:gd name="T19" fmla="*/ 2147483647 h 4093"/>
                <a:gd name="T20" fmla="*/ 2147483647 w 2664"/>
                <a:gd name="T21" fmla="*/ 2147483647 h 4093"/>
                <a:gd name="T22" fmla="*/ 2147483647 w 2664"/>
                <a:gd name="T23" fmla="*/ 2147483647 h 4093"/>
                <a:gd name="T24" fmla="*/ 2147483647 w 2664"/>
                <a:gd name="T25" fmla="*/ 2147483647 h 4093"/>
                <a:gd name="T26" fmla="*/ 2147483647 w 2664"/>
                <a:gd name="T27" fmla="*/ 2147483647 h 4093"/>
                <a:gd name="T28" fmla="*/ 2147483647 w 2664"/>
                <a:gd name="T29" fmla="*/ 2147483647 h 4093"/>
                <a:gd name="T30" fmla="*/ 2147483647 w 2664"/>
                <a:gd name="T31" fmla="*/ 2147483647 h 4093"/>
                <a:gd name="T32" fmla="*/ 2147483647 w 2664"/>
                <a:gd name="T33" fmla="*/ 2147483647 h 4093"/>
                <a:gd name="T34" fmla="*/ 2147483647 w 2664"/>
                <a:gd name="T35" fmla="*/ 2147483647 h 4093"/>
                <a:gd name="T36" fmla="*/ 2147483647 w 2664"/>
                <a:gd name="T37" fmla="*/ 2147483647 h 4093"/>
                <a:gd name="T38" fmla="*/ 2147483647 w 2664"/>
                <a:gd name="T39" fmla="*/ 2147483647 h 4093"/>
                <a:gd name="T40" fmla="*/ 2147483647 w 2664"/>
                <a:gd name="T41" fmla="*/ 2147483647 h 4093"/>
                <a:gd name="T42" fmla="*/ 2147483647 w 2664"/>
                <a:gd name="T43" fmla="*/ 2147483647 h 4093"/>
                <a:gd name="T44" fmla="*/ 2147483647 w 2664"/>
                <a:gd name="T45" fmla="*/ 2147483647 h 4093"/>
                <a:gd name="T46" fmla="*/ 2147483647 w 2664"/>
                <a:gd name="T47" fmla="*/ 2147483647 h 4093"/>
                <a:gd name="T48" fmla="*/ 2147483647 w 2664"/>
                <a:gd name="T49" fmla="*/ 2147483647 h 4093"/>
                <a:gd name="T50" fmla="*/ 2147483647 w 2664"/>
                <a:gd name="T51" fmla="*/ 2147483647 h 4093"/>
                <a:gd name="T52" fmla="*/ 2147483647 w 2664"/>
                <a:gd name="T53" fmla="*/ 2147483647 h 4093"/>
                <a:gd name="T54" fmla="*/ 2147483647 w 2664"/>
                <a:gd name="T55" fmla="*/ 2147483647 h 4093"/>
                <a:gd name="T56" fmla="*/ 2147483647 w 2664"/>
                <a:gd name="T57" fmla="*/ 2147483647 h 4093"/>
                <a:gd name="T58" fmla="*/ 2147483647 w 2664"/>
                <a:gd name="T59" fmla="*/ 2147483647 h 4093"/>
                <a:gd name="T60" fmla="*/ 2147483647 w 2664"/>
                <a:gd name="T61" fmla="*/ 2147483647 h 4093"/>
                <a:gd name="T62" fmla="*/ 2147483647 w 2664"/>
                <a:gd name="T63" fmla="*/ 2147483647 h 4093"/>
                <a:gd name="T64" fmla="*/ 2147483647 w 2664"/>
                <a:gd name="T65" fmla="*/ 2147483647 h 4093"/>
                <a:gd name="T66" fmla="*/ 2147483647 w 2664"/>
                <a:gd name="T67" fmla="*/ 2147483647 h 4093"/>
                <a:gd name="T68" fmla="*/ 2147483647 w 2664"/>
                <a:gd name="T69" fmla="*/ 2147483647 h 4093"/>
                <a:gd name="T70" fmla="*/ 2147483647 w 2664"/>
                <a:gd name="T71" fmla="*/ 2147483647 h 4093"/>
                <a:gd name="T72" fmla="*/ 2147483647 w 2664"/>
                <a:gd name="T73" fmla="*/ 2147483647 h 4093"/>
                <a:gd name="T74" fmla="*/ 2147483647 w 2664"/>
                <a:gd name="T75" fmla="*/ 2147483647 h 4093"/>
                <a:gd name="T76" fmla="*/ 2147483647 w 2664"/>
                <a:gd name="T77" fmla="*/ 2147483647 h 4093"/>
                <a:gd name="T78" fmla="*/ 2147483647 w 2664"/>
                <a:gd name="T79" fmla="*/ 2147483647 h 4093"/>
                <a:gd name="T80" fmla="*/ 2147483647 w 2664"/>
                <a:gd name="T81" fmla="*/ 2147483647 h 4093"/>
                <a:gd name="T82" fmla="*/ 2147483647 w 2664"/>
                <a:gd name="T83" fmla="*/ 2147483647 h 4093"/>
                <a:gd name="T84" fmla="*/ 2147483647 w 2664"/>
                <a:gd name="T85" fmla="*/ 2147483647 h 4093"/>
                <a:gd name="T86" fmla="*/ 2147483647 w 2664"/>
                <a:gd name="T87" fmla="*/ 2147483647 h 4093"/>
                <a:gd name="T88" fmla="*/ 2147483647 w 2664"/>
                <a:gd name="T89" fmla="*/ 2147483647 h 4093"/>
                <a:gd name="T90" fmla="*/ 2147483647 w 2664"/>
                <a:gd name="T91" fmla="*/ 2147483647 h 4093"/>
                <a:gd name="T92" fmla="*/ 2147483647 w 2664"/>
                <a:gd name="T93" fmla="*/ 2147483647 h 4093"/>
                <a:gd name="T94" fmla="*/ 2147483647 w 2664"/>
                <a:gd name="T95" fmla="*/ 2147483647 h 4093"/>
                <a:gd name="T96" fmla="*/ 2147483647 w 2664"/>
                <a:gd name="T97" fmla="*/ 2147483647 h 4093"/>
                <a:gd name="T98" fmla="*/ 2147483647 w 2664"/>
                <a:gd name="T99" fmla="*/ 2147483647 h 4093"/>
                <a:gd name="T100" fmla="*/ 2147483647 w 2664"/>
                <a:gd name="T101" fmla="*/ 2147483647 h 4093"/>
                <a:gd name="T102" fmla="*/ 2147483647 w 2664"/>
                <a:gd name="T103" fmla="*/ 2147483647 h 4093"/>
                <a:gd name="T104" fmla="*/ 2147483647 w 2664"/>
                <a:gd name="T105" fmla="*/ 2147483647 h 4093"/>
                <a:gd name="T106" fmla="*/ 2147483647 w 2664"/>
                <a:gd name="T107" fmla="*/ 2147483647 h 4093"/>
                <a:gd name="T108" fmla="*/ 2147483647 w 2664"/>
                <a:gd name="T109" fmla="*/ 2147483647 h 4093"/>
                <a:gd name="T110" fmla="*/ 0 w 2664"/>
                <a:gd name="T111" fmla="*/ 2147483647 h 40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664"/>
                <a:gd name="T169" fmla="*/ 0 h 4093"/>
                <a:gd name="T170" fmla="*/ 2664 w 2664"/>
                <a:gd name="T171" fmla="*/ 4093 h 40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664" h="4093">
                  <a:moveTo>
                    <a:pt x="0" y="2961"/>
                  </a:moveTo>
                  <a:lnTo>
                    <a:pt x="744" y="2873"/>
                  </a:lnTo>
                  <a:lnTo>
                    <a:pt x="756" y="2941"/>
                  </a:lnTo>
                  <a:lnTo>
                    <a:pt x="772" y="3005"/>
                  </a:lnTo>
                  <a:lnTo>
                    <a:pt x="812" y="3121"/>
                  </a:lnTo>
                  <a:lnTo>
                    <a:pt x="868" y="3221"/>
                  </a:lnTo>
                  <a:lnTo>
                    <a:pt x="900" y="3265"/>
                  </a:lnTo>
                  <a:lnTo>
                    <a:pt x="936" y="3305"/>
                  </a:lnTo>
                  <a:lnTo>
                    <a:pt x="976" y="3341"/>
                  </a:lnTo>
                  <a:lnTo>
                    <a:pt x="1020" y="3373"/>
                  </a:lnTo>
                  <a:lnTo>
                    <a:pt x="1064" y="3397"/>
                  </a:lnTo>
                  <a:lnTo>
                    <a:pt x="1108" y="3421"/>
                  </a:lnTo>
                  <a:lnTo>
                    <a:pt x="1208" y="3449"/>
                  </a:lnTo>
                  <a:lnTo>
                    <a:pt x="1260" y="3453"/>
                  </a:lnTo>
                  <a:lnTo>
                    <a:pt x="1316" y="3457"/>
                  </a:lnTo>
                  <a:lnTo>
                    <a:pt x="1428" y="3445"/>
                  </a:lnTo>
                  <a:lnTo>
                    <a:pt x="1532" y="3413"/>
                  </a:lnTo>
                  <a:lnTo>
                    <a:pt x="1580" y="3385"/>
                  </a:lnTo>
                  <a:lnTo>
                    <a:pt x="1628" y="3357"/>
                  </a:lnTo>
                  <a:lnTo>
                    <a:pt x="1672" y="3317"/>
                  </a:lnTo>
                  <a:lnTo>
                    <a:pt x="1712" y="3277"/>
                  </a:lnTo>
                  <a:lnTo>
                    <a:pt x="1752" y="3229"/>
                  </a:lnTo>
                  <a:lnTo>
                    <a:pt x="1784" y="3177"/>
                  </a:lnTo>
                  <a:lnTo>
                    <a:pt x="1836" y="3065"/>
                  </a:lnTo>
                  <a:lnTo>
                    <a:pt x="1868" y="2933"/>
                  </a:lnTo>
                  <a:lnTo>
                    <a:pt x="1876" y="2865"/>
                  </a:lnTo>
                  <a:lnTo>
                    <a:pt x="1876" y="2789"/>
                  </a:lnTo>
                  <a:lnTo>
                    <a:pt x="1868" y="2653"/>
                  </a:lnTo>
                  <a:lnTo>
                    <a:pt x="1840" y="2529"/>
                  </a:lnTo>
                  <a:lnTo>
                    <a:pt x="1816" y="2473"/>
                  </a:lnTo>
                  <a:lnTo>
                    <a:pt x="1788" y="2421"/>
                  </a:lnTo>
                  <a:lnTo>
                    <a:pt x="1720" y="2329"/>
                  </a:lnTo>
                  <a:lnTo>
                    <a:pt x="1680" y="2289"/>
                  </a:lnTo>
                  <a:lnTo>
                    <a:pt x="1640" y="2257"/>
                  </a:lnTo>
                  <a:lnTo>
                    <a:pt x="1596" y="2225"/>
                  </a:lnTo>
                  <a:lnTo>
                    <a:pt x="1548" y="2205"/>
                  </a:lnTo>
                  <a:lnTo>
                    <a:pt x="1500" y="2185"/>
                  </a:lnTo>
                  <a:lnTo>
                    <a:pt x="1448" y="2173"/>
                  </a:lnTo>
                  <a:lnTo>
                    <a:pt x="1340" y="2161"/>
                  </a:lnTo>
                  <a:lnTo>
                    <a:pt x="1264" y="2165"/>
                  </a:lnTo>
                  <a:lnTo>
                    <a:pt x="1180" y="2173"/>
                  </a:lnTo>
                  <a:lnTo>
                    <a:pt x="1088" y="2193"/>
                  </a:lnTo>
                  <a:lnTo>
                    <a:pt x="988" y="2217"/>
                  </a:lnTo>
                  <a:lnTo>
                    <a:pt x="1072" y="1592"/>
                  </a:lnTo>
                  <a:lnTo>
                    <a:pt x="1220" y="1584"/>
                  </a:lnTo>
                  <a:lnTo>
                    <a:pt x="1288" y="1576"/>
                  </a:lnTo>
                  <a:lnTo>
                    <a:pt x="1348" y="1560"/>
                  </a:lnTo>
                  <a:lnTo>
                    <a:pt x="1404" y="1544"/>
                  </a:lnTo>
                  <a:lnTo>
                    <a:pt x="1460" y="1520"/>
                  </a:lnTo>
                  <a:lnTo>
                    <a:pt x="1548" y="1456"/>
                  </a:lnTo>
                  <a:lnTo>
                    <a:pt x="1588" y="1420"/>
                  </a:lnTo>
                  <a:lnTo>
                    <a:pt x="1620" y="1380"/>
                  </a:lnTo>
                  <a:lnTo>
                    <a:pt x="1672" y="1288"/>
                  </a:lnTo>
                  <a:lnTo>
                    <a:pt x="1704" y="1188"/>
                  </a:lnTo>
                  <a:lnTo>
                    <a:pt x="1712" y="1132"/>
                  </a:lnTo>
                  <a:lnTo>
                    <a:pt x="1712" y="1076"/>
                  </a:lnTo>
                  <a:lnTo>
                    <a:pt x="1708" y="980"/>
                  </a:lnTo>
                  <a:lnTo>
                    <a:pt x="1696" y="932"/>
                  </a:lnTo>
                  <a:lnTo>
                    <a:pt x="1684" y="892"/>
                  </a:lnTo>
                  <a:lnTo>
                    <a:pt x="1644" y="816"/>
                  </a:lnTo>
                  <a:lnTo>
                    <a:pt x="1592" y="752"/>
                  </a:lnTo>
                  <a:lnTo>
                    <a:pt x="1528" y="700"/>
                  </a:lnTo>
                  <a:lnTo>
                    <a:pt x="1492" y="680"/>
                  </a:lnTo>
                  <a:lnTo>
                    <a:pt x="1452" y="660"/>
                  </a:lnTo>
                  <a:lnTo>
                    <a:pt x="1368" y="640"/>
                  </a:lnTo>
                  <a:lnTo>
                    <a:pt x="1272" y="632"/>
                  </a:lnTo>
                  <a:lnTo>
                    <a:pt x="1180" y="640"/>
                  </a:lnTo>
                  <a:lnTo>
                    <a:pt x="1132" y="652"/>
                  </a:lnTo>
                  <a:lnTo>
                    <a:pt x="1092" y="664"/>
                  </a:lnTo>
                  <a:lnTo>
                    <a:pt x="1048" y="684"/>
                  </a:lnTo>
                  <a:lnTo>
                    <a:pt x="1012" y="708"/>
                  </a:lnTo>
                  <a:lnTo>
                    <a:pt x="972" y="736"/>
                  </a:lnTo>
                  <a:lnTo>
                    <a:pt x="936" y="768"/>
                  </a:lnTo>
                  <a:lnTo>
                    <a:pt x="876" y="844"/>
                  </a:lnTo>
                  <a:lnTo>
                    <a:pt x="848" y="888"/>
                  </a:lnTo>
                  <a:lnTo>
                    <a:pt x="824" y="936"/>
                  </a:lnTo>
                  <a:lnTo>
                    <a:pt x="804" y="988"/>
                  </a:lnTo>
                  <a:lnTo>
                    <a:pt x="788" y="1044"/>
                  </a:lnTo>
                  <a:lnTo>
                    <a:pt x="768" y="1168"/>
                  </a:lnTo>
                  <a:lnTo>
                    <a:pt x="60" y="1048"/>
                  </a:lnTo>
                  <a:lnTo>
                    <a:pt x="100" y="876"/>
                  </a:lnTo>
                  <a:lnTo>
                    <a:pt x="152" y="720"/>
                  </a:lnTo>
                  <a:lnTo>
                    <a:pt x="212" y="584"/>
                  </a:lnTo>
                  <a:lnTo>
                    <a:pt x="244" y="524"/>
                  </a:lnTo>
                  <a:lnTo>
                    <a:pt x="280" y="468"/>
                  </a:lnTo>
                  <a:lnTo>
                    <a:pt x="320" y="412"/>
                  </a:lnTo>
                  <a:lnTo>
                    <a:pt x="364" y="364"/>
                  </a:lnTo>
                  <a:lnTo>
                    <a:pt x="460" y="272"/>
                  </a:lnTo>
                  <a:lnTo>
                    <a:pt x="572" y="192"/>
                  </a:lnTo>
                  <a:lnTo>
                    <a:pt x="696" y="124"/>
                  </a:lnTo>
                  <a:lnTo>
                    <a:pt x="836" y="72"/>
                  </a:lnTo>
                  <a:lnTo>
                    <a:pt x="980" y="32"/>
                  </a:lnTo>
                  <a:lnTo>
                    <a:pt x="1056" y="16"/>
                  </a:lnTo>
                  <a:lnTo>
                    <a:pt x="1132" y="8"/>
                  </a:lnTo>
                  <a:lnTo>
                    <a:pt x="1296" y="0"/>
                  </a:lnTo>
                  <a:lnTo>
                    <a:pt x="1432" y="4"/>
                  </a:lnTo>
                  <a:lnTo>
                    <a:pt x="1564" y="24"/>
                  </a:lnTo>
                  <a:lnTo>
                    <a:pt x="1688" y="52"/>
                  </a:lnTo>
                  <a:lnTo>
                    <a:pt x="1804" y="88"/>
                  </a:lnTo>
                  <a:lnTo>
                    <a:pt x="1916" y="140"/>
                  </a:lnTo>
                  <a:lnTo>
                    <a:pt x="2020" y="204"/>
                  </a:lnTo>
                  <a:lnTo>
                    <a:pt x="2116" y="276"/>
                  </a:lnTo>
                  <a:lnTo>
                    <a:pt x="2204" y="360"/>
                  </a:lnTo>
                  <a:lnTo>
                    <a:pt x="2268" y="436"/>
                  </a:lnTo>
                  <a:lnTo>
                    <a:pt x="2328" y="512"/>
                  </a:lnTo>
                  <a:lnTo>
                    <a:pt x="2376" y="592"/>
                  </a:lnTo>
                  <a:lnTo>
                    <a:pt x="2416" y="676"/>
                  </a:lnTo>
                  <a:lnTo>
                    <a:pt x="2444" y="760"/>
                  </a:lnTo>
                  <a:lnTo>
                    <a:pt x="2468" y="848"/>
                  </a:lnTo>
                  <a:lnTo>
                    <a:pt x="2480" y="936"/>
                  </a:lnTo>
                  <a:lnTo>
                    <a:pt x="2484" y="1028"/>
                  </a:lnTo>
                  <a:lnTo>
                    <a:pt x="2476" y="1156"/>
                  </a:lnTo>
                  <a:lnTo>
                    <a:pt x="2448" y="1280"/>
                  </a:lnTo>
                  <a:lnTo>
                    <a:pt x="2404" y="1392"/>
                  </a:lnTo>
                  <a:lnTo>
                    <a:pt x="2340" y="1504"/>
                  </a:lnTo>
                  <a:lnTo>
                    <a:pt x="2260" y="1604"/>
                  </a:lnTo>
                  <a:lnTo>
                    <a:pt x="2160" y="1700"/>
                  </a:lnTo>
                  <a:lnTo>
                    <a:pt x="2044" y="1788"/>
                  </a:lnTo>
                  <a:lnTo>
                    <a:pt x="1908" y="1868"/>
                  </a:lnTo>
                  <a:lnTo>
                    <a:pt x="1992" y="1892"/>
                  </a:lnTo>
                  <a:lnTo>
                    <a:pt x="2072" y="1920"/>
                  </a:lnTo>
                  <a:lnTo>
                    <a:pt x="2148" y="1952"/>
                  </a:lnTo>
                  <a:lnTo>
                    <a:pt x="2216" y="1988"/>
                  </a:lnTo>
                  <a:lnTo>
                    <a:pt x="2284" y="2032"/>
                  </a:lnTo>
                  <a:lnTo>
                    <a:pt x="2348" y="2085"/>
                  </a:lnTo>
                  <a:lnTo>
                    <a:pt x="2456" y="2201"/>
                  </a:lnTo>
                  <a:lnTo>
                    <a:pt x="2508" y="2269"/>
                  </a:lnTo>
                  <a:lnTo>
                    <a:pt x="2548" y="2337"/>
                  </a:lnTo>
                  <a:lnTo>
                    <a:pt x="2584" y="2409"/>
                  </a:lnTo>
                  <a:lnTo>
                    <a:pt x="2612" y="2485"/>
                  </a:lnTo>
                  <a:lnTo>
                    <a:pt x="2636" y="2565"/>
                  </a:lnTo>
                  <a:lnTo>
                    <a:pt x="2652" y="2649"/>
                  </a:lnTo>
                  <a:lnTo>
                    <a:pt x="2660" y="2733"/>
                  </a:lnTo>
                  <a:lnTo>
                    <a:pt x="2664" y="2821"/>
                  </a:lnTo>
                  <a:lnTo>
                    <a:pt x="2660" y="2953"/>
                  </a:lnTo>
                  <a:lnTo>
                    <a:pt x="2640" y="3077"/>
                  </a:lnTo>
                  <a:lnTo>
                    <a:pt x="2612" y="3197"/>
                  </a:lnTo>
                  <a:lnTo>
                    <a:pt x="2568" y="3313"/>
                  </a:lnTo>
                  <a:lnTo>
                    <a:pt x="2516" y="3421"/>
                  </a:lnTo>
                  <a:lnTo>
                    <a:pt x="2448" y="3525"/>
                  </a:lnTo>
                  <a:lnTo>
                    <a:pt x="2368" y="3625"/>
                  </a:lnTo>
                  <a:lnTo>
                    <a:pt x="2280" y="3721"/>
                  </a:lnTo>
                  <a:lnTo>
                    <a:pt x="2180" y="3809"/>
                  </a:lnTo>
                  <a:lnTo>
                    <a:pt x="2076" y="3885"/>
                  </a:lnTo>
                  <a:lnTo>
                    <a:pt x="1964" y="3949"/>
                  </a:lnTo>
                  <a:lnTo>
                    <a:pt x="1848" y="4001"/>
                  </a:lnTo>
                  <a:lnTo>
                    <a:pt x="1724" y="4041"/>
                  </a:lnTo>
                  <a:lnTo>
                    <a:pt x="1596" y="4069"/>
                  </a:lnTo>
                  <a:lnTo>
                    <a:pt x="1460" y="4089"/>
                  </a:lnTo>
                  <a:lnTo>
                    <a:pt x="1320" y="4093"/>
                  </a:lnTo>
                  <a:lnTo>
                    <a:pt x="1188" y="4089"/>
                  </a:lnTo>
                  <a:lnTo>
                    <a:pt x="1060" y="4073"/>
                  </a:lnTo>
                  <a:lnTo>
                    <a:pt x="936" y="4049"/>
                  </a:lnTo>
                  <a:lnTo>
                    <a:pt x="880" y="4033"/>
                  </a:lnTo>
                  <a:lnTo>
                    <a:pt x="824" y="4017"/>
                  </a:lnTo>
                  <a:lnTo>
                    <a:pt x="712" y="3973"/>
                  </a:lnTo>
                  <a:lnTo>
                    <a:pt x="608" y="3917"/>
                  </a:lnTo>
                  <a:lnTo>
                    <a:pt x="508" y="3857"/>
                  </a:lnTo>
                  <a:lnTo>
                    <a:pt x="416" y="3781"/>
                  </a:lnTo>
                  <a:lnTo>
                    <a:pt x="332" y="3701"/>
                  </a:lnTo>
                  <a:lnTo>
                    <a:pt x="256" y="3613"/>
                  </a:lnTo>
                  <a:lnTo>
                    <a:pt x="192" y="3521"/>
                  </a:lnTo>
                  <a:lnTo>
                    <a:pt x="136" y="3421"/>
                  </a:lnTo>
                  <a:lnTo>
                    <a:pt x="88" y="3313"/>
                  </a:lnTo>
                  <a:lnTo>
                    <a:pt x="68" y="3261"/>
                  </a:lnTo>
                  <a:lnTo>
                    <a:pt x="48" y="3201"/>
                  </a:lnTo>
                  <a:lnTo>
                    <a:pt x="20" y="3085"/>
                  </a:lnTo>
                  <a:lnTo>
                    <a:pt x="0" y="2961"/>
                  </a:lnTo>
                  <a:close/>
                </a:path>
              </a:pathLst>
            </a:custGeom>
            <a:gradFill rotWithShape="1">
              <a:gsLst>
                <a:gs pos="0">
                  <a:schemeClr val="bg1"/>
                </a:gs>
                <a:gs pos="100000">
                  <a:srgbClr val="FFFFFF">
                    <a:alpha val="35001"/>
                  </a:srgbClr>
                </a:gs>
              </a:gsLst>
              <a:lin ang="5400000" scaled="1"/>
            </a:gradFill>
            <a:ln w="9525">
              <a:noFill/>
              <a:round/>
              <a:headEnd/>
              <a:tailEnd/>
            </a:ln>
          </p:spPr>
          <p:txBody>
            <a:bodyPr/>
            <a:lstStyle/>
            <a:p>
              <a:pPr eaLnBrk="0" hangingPunct="0"/>
              <a:endParaRPr lang="es-ES" baseline="0" dirty="0"/>
            </a:p>
          </p:txBody>
        </p:sp>
        <p:sp>
          <p:nvSpPr>
            <p:cNvPr id="20486" name="Freeform 2"/>
            <p:cNvSpPr>
              <a:spLocks/>
            </p:cNvSpPr>
            <p:nvPr/>
          </p:nvSpPr>
          <p:spPr bwMode="auto">
            <a:xfrm>
              <a:off x="5199063" y="3370263"/>
              <a:ext cx="1119187" cy="2876550"/>
            </a:xfrm>
            <a:custGeom>
              <a:avLst/>
              <a:gdLst>
                <a:gd name="T0" fmla="*/ 2147483647 w 1760"/>
                <a:gd name="T1" fmla="*/ 2147483647 h 4023"/>
                <a:gd name="T2" fmla="*/ 2147483647 w 1760"/>
                <a:gd name="T3" fmla="*/ 2147483647 h 4023"/>
                <a:gd name="T4" fmla="*/ 2147483647 w 1760"/>
                <a:gd name="T5" fmla="*/ 2147483647 h 4023"/>
                <a:gd name="T6" fmla="*/ 2147483647 w 1760"/>
                <a:gd name="T7" fmla="*/ 2147483647 h 4023"/>
                <a:gd name="T8" fmla="*/ 2147483647 w 1760"/>
                <a:gd name="T9" fmla="*/ 2147483647 h 4023"/>
                <a:gd name="T10" fmla="*/ 2147483647 w 1760"/>
                <a:gd name="T11" fmla="*/ 2147483647 h 4023"/>
                <a:gd name="T12" fmla="*/ 2147483647 w 1760"/>
                <a:gd name="T13" fmla="*/ 2147483647 h 4023"/>
                <a:gd name="T14" fmla="*/ 2147483647 w 1760"/>
                <a:gd name="T15" fmla="*/ 2147483647 h 4023"/>
                <a:gd name="T16" fmla="*/ 2147483647 w 1760"/>
                <a:gd name="T17" fmla="*/ 2147483647 h 4023"/>
                <a:gd name="T18" fmla="*/ 0 w 1760"/>
                <a:gd name="T19" fmla="*/ 2147483647 h 4023"/>
                <a:gd name="T20" fmla="*/ 0 w 1760"/>
                <a:gd name="T21" fmla="*/ 2147483647 h 4023"/>
                <a:gd name="T22" fmla="*/ 2147483647 w 1760"/>
                <a:gd name="T23" fmla="*/ 2147483647 h 4023"/>
                <a:gd name="T24" fmla="*/ 2147483647 w 1760"/>
                <a:gd name="T25" fmla="*/ 2147483647 h 4023"/>
                <a:gd name="T26" fmla="*/ 2147483647 w 1760"/>
                <a:gd name="T27" fmla="*/ 2147483647 h 4023"/>
                <a:gd name="T28" fmla="*/ 2147483647 w 1760"/>
                <a:gd name="T29" fmla="*/ 2147483647 h 4023"/>
                <a:gd name="T30" fmla="*/ 2147483647 w 1760"/>
                <a:gd name="T31" fmla="*/ 2147483647 h 4023"/>
                <a:gd name="T32" fmla="*/ 2147483647 w 1760"/>
                <a:gd name="T33" fmla="*/ 2147483647 h 4023"/>
                <a:gd name="T34" fmla="*/ 2147483647 w 1760"/>
                <a:gd name="T35" fmla="*/ 2147483647 h 4023"/>
                <a:gd name="T36" fmla="*/ 2147483647 w 1760"/>
                <a:gd name="T37" fmla="*/ 2147483647 h 4023"/>
                <a:gd name="T38" fmla="*/ 2147483647 w 1760"/>
                <a:gd name="T39" fmla="*/ 2147483647 h 4023"/>
                <a:gd name="T40" fmla="*/ 2147483647 w 1760"/>
                <a:gd name="T41" fmla="*/ 2147483647 h 4023"/>
                <a:gd name="T42" fmla="*/ 2147483647 w 1760"/>
                <a:gd name="T43" fmla="*/ 2147483647 h 4023"/>
                <a:gd name="T44" fmla="*/ 2147483647 w 1760"/>
                <a:gd name="T45" fmla="*/ 2147483647 h 4023"/>
                <a:gd name="T46" fmla="*/ 2147483647 w 1760"/>
                <a:gd name="T47" fmla="*/ 0 h 4023"/>
                <a:gd name="T48" fmla="*/ 2147483647 w 1760"/>
                <a:gd name="T49" fmla="*/ 0 h 4023"/>
                <a:gd name="T50" fmla="*/ 2147483647 w 1760"/>
                <a:gd name="T51" fmla="*/ 2147483647 h 402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60"/>
                <a:gd name="T79" fmla="*/ 0 h 4023"/>
                <a:gd name="T80" fmla="*/ 1760 w 1760"/>
                <a:gd name="T81" fmla="*/ 4023 h 402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60" h="4023">
                  <a:moveTo>
                    <a:pt x="1760" y="4023"/>
                  </a:moveTo>
                  <a:lnTo>
                    <a:pt x="992" y="4023"/>
                  </a:lnTo>
                  <a:lnTo>
                    <a:pt x="992" y="1128"/>
                  </a:lnTo>
                  <a:lnTo>
                    <a:pt x="884" y="1224"/>
                  </a:lnTo>
                  <a:lnTo>
                    <a:pt x="772" y="1312"/>
                  </a:lnTo>
                  <a:lnTo>
                    <a:pt x="532" y="1472"/>
                  </a:lnTo>
                  <a:lnTo>
                    <a:pt x="404" y="1540"/>
                  </a:lnTo>
                  <a:lnTo>
                    <a:pt x="276" y="1604"/>
                  </a:lnTo>
                  <a:lnTo>
                    <a:pt x="140" y="1660"/>
                  </a:lnTo>
                  <a:lnTo>
                    <a:pt x="0" y="1712"/>
                  </a:lnTo>
                  <a:lnTo>
                    <a:pt x="0" y="1012"/>
                  </a:lnTo>
                  <a:lnTo>
                    <a:pt x="152" y="952"/>
                  </a:lnTo>
                  <a:lnTo>
                    <a:pt x="312" y="872"/>
                  </a:lnTo>
                  <a:lnTo>
                    <a:pt x="396" y="824"/>
                  </a:lnTo>
                  <a:lnTo>
                    <a:pt x="480" y="768"/>
                  </a:lnTo>
                  <a:lnTo>
                    <a:pt x="652" y="644"/>
                  </a:lnTo>
                  <a:lnTo>
                    <a:pt x="736" y="572"/>
                  </a:lnTo>
                  <a:lnTo>
                    <a:pt x="816" y="500"/>
                  </a:lnTo>
                  <a:lnTo>
                    <a:pt x="884" y="424"/>
                  </a:lnTo>
                  <a:lnTo>
                    <a:pt x="948" y="344"/>
                  </a:lnTo>
                  <a:lnTo>
                    <a:pt x="1008" y="260"/>
                  </a:lnTo>
                  <a:lnTo>
                    <a:pt x="1056" y="176"/>
                  </a:lnTo>
                  <a:lnTo>
                    <a:pt x="1100" y="88"/>
                  </a:lnTo>
                  <a:lnTo>
                    <a:pt x="1136" y="0"/>
                  </a:lnTo>
                  <a:lnTo>
                    <a:pt x="1760" y="0"/>
                  </a:lnTo>
                  <a:lnTo>
                    <a:pt x="1760" y="4023"/>
                  </a:lnTo>
                  <a:close/>
                </a:path>
              </a:pathLst>
            </a:custGeom>
            <a:gradFill rotWithShape="1">
              <a:gsLst>
                <a:gs pos="0">
                  <a:schemeClr val="bg1"/>
                </a:gs>
                <a:gs pos="100000">
                  <a:srgbClr val="FFFFFF">
                    <a:alpha val="32999"/>
                  </a:srgbClr>
                </a:gs>
              </a:gsLst>
              <a:lin ang="5400000" scaled="1"/>
            </a:gradFill>
            <a:ln w="9525">
              <a:noFill/>
              <a:round/>
              <a:headEnd/>
              <a:tailEnd/>
            </a:ln>
          </p:spPr>
          <p:txBody>
            <a:bodyPr/>
            <a:lstStyle/>
            <a:p>
              <a:pPr eaLnBrk="0" hangingPunct="0"/>
              <a:endParaRPr lang="es-ES" baseline="0" dirty="0"/>
            </a:p>
          </p:txBody>
        </p:sp>
        <p:sp>
          <p:nvSpPr>
            <p:cNvPr id="20487" name="6 Rectángulo"/>
            <p:cNvSpPr>
              <a:spLocks noChangeArrowheads="1"/>
            </p:cNvSpPr>
            <p:nvPr/>
          </p:nvSpPr>
          <p:spPr bwMode="auto">
            <a:xfrm>
              <a:off x="4654550" y="5868988"/>
              <a:ext cx="504825" cy="422275"/>
            </a:xfrm>
            <a:prstGeom prst="rect">
              <a:avLst/>
            </a:prstGeom>
            <a:gradFill rotWithShape="0">
              <a:gsLst>
                <a:gs pos="0">
                  <a:schemeClr val="bg1"/>
                </a:gs>
                <a:gs pos="100000">
                  <a:srgbClr val="FFFFFF">
                    <a:alpha val="32999"/>
                  </a:srgbClr>
                </a:gs>
              </a:gsLst>
              <a:lin ang="5400000" scaled="1"/>
            </a:gradFill>
            <a:ln w="9525" algn="ctr">
              <a:noFill/>
              <a:round/>
              <a:headEnd/>
              <a:tailEnd/>
            </a:ln>
          </p:spPr>
          <p:txBody>
            <a:bodyPr/>
            <a:lstStyle/>
            <a:p>
              <a:pPr eaLnBrk="0" hangingPunct="0"/>
              <a:endParaRPr lang="es-ES" baseline="0" dirty="0"/>
            </a:p>
          </p:txBody>
        </p:sp>
      </p:grpSp>
      <p:sp>
        <p:nvSpPr>
          <p:cNvPr id="22532" name="Text Box 3"/>
          <p:cNvSpPr txBox="1">
            <a:spLocks noChangeArrowheads="1"/>
          </p:cNvSpPr>
          <p:nvPr/>
        </p:nvSpPr>
        <p:spPr bwMode="auto">
          <a:xfrm>
            <a:off x="2406877" y="1442131"/>
            <a:ext cx="6260873" cy="1025922"/>
          </a:xfrm>
          <a:prstGeom prst="rect">
            <a:avLst/>
          </a:prstGeom>
          <a:noFill/>
          <a:ln w="9525">
            <a:noFill/>
            <a:miter lim="800000"/>
            <a:headEnd/>
            <a:tailEnd/>
          </a:ln>
        </p:spPr>
        <p:txBody>
          <a:bodyPr wrap="square" lIns="0" tIns="0" rIns="0" bIns="0">
            <a:spAutoFit/>
            <a:scene3d>
              <a:camera prst="orthographicFront"/>
              <a:lightRig rig="threePt" dir="t"/>
            </a:scene3d>
            <a:sp3d extrusionH="57150">
              <a:bevelT w="38100" h="38100"/>
            </a:sp3d>
          </a:bodyPr>
          <a:lstStyle/>
          <a:p>
            <a:pPr eaLnBrk="0" hangingPunct="0">
              <a:lnSpc>
                <a:spcPts val="4000"/>
              </a:lnSpc>
              <a:spcAft>
                <a:spcPts val="1500"/>
              </a:spcAft>
              <a:defRPr/>
            </a:pPr>
            <a:r>
              <a:rPr lang="es-ES_tradnl" sz="4000" b="1" u="none" baseline="0" dirty="0" smtClean="0">
                <a:effectLst>
                  <a:outerShdw blurRad="50800" dist="38100" dir="2700000" algn="tl" rotWithShape="0">
                    <a:prstClr val="black">
                      <a:alpha val="40000"/>
                    </a:prstClr>
                  </a:outerShdw>
                </a:effectLst>
                <a:latin typeface="Arial" charset="0"/>
              </a:rPr>
              <a:t>Racionalización energética de procesos</a:t>
            </a:r>
            <a:endParaRPr lang="es-ES_tradnl" sz="4000" b="1" u="none" baseline="0" dirty="0">
              <a:effectLst>
                <a:outerShdw blurRad="50800" dist="38100" dir="2700000" algn="tl" rotWithShape="0">
                  <a:prstClr val="black">
                    <a:alpha val="40000"/>
                  </a:prstClr>
                </a:outerShdw>
              </a:effectLst>
              <a:latin typeface="Arial" charset="0"/>
            </a:endParaRP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Presentación en blanco">
  <a:themeElements>
    <a:clrScheme name="">
      <a:dk1>
        <a:srgbClr val="40637A"/>
      </a:dk1>
      <a:lt1>
        <a:srgbClr val="FFFFFF"/>
      </a:lt1>
      <a:dk2>
        <a:srgbClr val="40637A"/>
      </a:dk2>
      <a:lt2>
        <a:srgbClr val="CAD9E2"/>
      </a:lt2>
      <a:accent1>
        <a:srgbClr val="40637A"/>
      </a:accent1>
      <a:accent2>
        <a:srgbClr val="B50027"/>
      </a:accent2>
      <a:accent3>
        <a:srgbClr val="FFFFFF"/>
      </a:accent3>
      <a:accent4>
        <a:srgbClr val="355367"/>
      </a:accent4>
      <a:accent5>
        <a:srgbClr val="AFB7BE"/>
      </a:accent5>
      <a:accent6>
        <a:srgbClr val="A40022"/>
      </a:accent6>
      <a:hlink>
        <a:srgbClr val="EFBC03"/>
      </a:hlink>
      <a:folHlink>
        <a:srgbClr val="FFCC66"/>
      </a:folHlink>
    </a:clrScheme>
    <a:fontScheme name="Presentación en blanc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sng"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sng" strike="noStrike" cap="none" normalizeH="0" baseline="0" smtClean="0">
            <a:ln>
              <a:noFill/>
            </a:ln>
            <a:solidFill>
              <a:schemeClr val="tx1"/>
            </a:solidFill>
            <a:effectLst/>
            <a:latin typeface="Times" pitchFamily="18" charset="0"/>
          </a:defRPr>
        </a:defPPr>
      </a:lstStyle>
    </a:lnDef>
  </a:objectDefaults>
  <a:extraClrSchemeLst>
    <a:extraClrScheme>
      <a:clrScheme name="Presentación en blanco 1">
        <a:dk1>
          <a:srgbClr val="40637A"/>
        </a:dk1>
        <a:lt1>
          <a:srgbClr val="FFFFFF"/>
        </a:lt1>
        <a:dk2>
          <a:srgbClr val="40637A"/>
        </a:dk2>
        <a:lt2>
          <a:srgbClr val="CAD9E2"/>
        </a:lt2>
        <a:accent1>
          <a:srgbClr val="B50027"/>
        </a:accent1>
        <a:accent2>
          <a:srgbClr val="EFBC03"/>
        </a:accent2>
        <a:accent3>
          <a:srgbClr val="FFFFFF"/>
        </a:accent3>
        <a:accent4>
          <a:srgbClr val="355367"/>
        </a:accent4>
        <a:accent5>
          <a:srgbClr val="D7AAAC"/>
        </a:accent5>
        <a:accent6>
          <a:srgbClr val="D9AA02"/>
        </a:accent6>
        <a:hlink>
          <a:srgbClr val="40637A"/>
        </a:hlink>
        <a:folHlink>
          <a:srgbClr val="FFCC99"/>
        </a:folHlink>
      </a:clrScheme>
      <a:clrMap bg1="lt1" tx1="dk1" bg2="lt2" tx2="dk2" accent1="accent1" accent2="accent2" accent3="accent3" accent4="accent4" accent5="accent5" accent6="accent6" hlink="hlink" folHlink="folHlink"/>
    </a:extraClrScheme>
    <a:extraClrScheme>
      <a:clrScheme name="Presentación en blanco 2">
        <a:dk1>
          <a:srgbClr val="40637A"/>
        </a:dk1>
        <a:lt1>
          <a:srgbClr val="FFFFFF"/>
        </a:lt1>
        <a:dk2>
          <a:srgbClr val="40637A"/>
        </a:dk2>
        <a:lt2>
          <a:srgbClr val="CAD9E2"/>
        </a:lt2>
        <a:accent1>
          <a:srgbClr val="40637A"/>
        </a:accent1>
        <a:accent2>
          <a:srgbClr val="B50027"/>
        </a:accent2>
        <a:accent3>
          <a:srgbClr val="FFFFFF"/>
        </a:accent3>
        <a:accent4>
          <a:srgbClr val="355367"/>
        </a:accent4>
        <a:accent5>
          <a:srgbClr val="AFB7BE"/>
        </a:accent5>
        <a:accent6>
          <a:srgbClr val="A40022"/>
        </a:accent6>
        <a:hlink>
          <a:srgbClr val="EFBC03"/>
        </a:hlink>
        <a:folHlink>
          <a:srgbClr val="FFCC99"/>
        </a:folHlink>
      </a:clrScheme>
      <a:clrMap bg1="lt1" tx1="dk1" bg2="lt2" tx2="dk2" accent1="accent1" accent2="accent2" accent3="accent3" accent4="accent4" accent5="accent5" accent6="accent6" hlink="hlink" folHlink="folHlink"/>
    </a:extraClrScheme>
    <a:extraClrScheme>
      <a:clrScheme name="Presentación en blanco 3">
        <a:dk1>
          <a:srgbClr val="40637A"/>
        </a:dk1>
        <a:lt1>
          <a:srgbClr val="FFFFFF"/>
        </a:lt1>
        <a:dk2>
          <a:srgbClr val="40637A"/>
        </a:dk2>
        <a:lt2>
          <a:srgbClr val="CAD9E2"/>
        </a:lt2>
        <a:accent1>
          <a:srgbClr val="B50027"/>
        </a:accent1>
        <a:accent2>
          <a:srgbClr val="40637A"/>
        </a:accent2>
        <a:accent3>
          <a:srgbClr val="FFFFFF"/>
        </a:accent3>
        <a:accent4>
          <a:srgbClr val="355367"/>
        </a:accent4>
        <a:accent5>
          <a:srgbClr val="D7AAAC"/>
        </a:accent5>
        <a:accent6>
          <a:srgbClr val="39596E"/>
        </a:accent6>
        <a:hlink>
          <a:srgbClr val="EFBC03"/>
        </a:hlink>
        <a:folHlink>
          <a:srgbClr val="FFCC99"/>
        </a:folHlink>
      </a:clrScheme>
      <a:clrMap bg1="lt1" tx1="dk1" bg2="lt2" tx2="dk2" accent1="accent1" accent2="accent2" accent3="accent3" accent4="accent4" accent5="accent5" accent6="accent6" hlink="hlink" folHlink="folHlink"/>
    </a:extraClrScheme>
    <a:extraClrScheme>
      <a:clrScheme name="Presentación en blanco 4">
        <a:dk1>
          <a:srgbClr val="40637A"/>
        </a:dk1>
        <a:lt1>
          <a:srgbClr val="FFFFFF"/>
        </a:lt1>
        <a:dk2>
          <a:srgbClr val="40637A"/>
        </a:dk2>
        <a:lt2>
          <a:srgbClr val="CAD9E2"/>
        </a:lt2>
        <a:accent1>
          <a:srgbClr val="EFBC03"/>
        </a:accent1>
        <a:accent2>
          <a:srgbClr val="B50027"/>
        </a:accent2>
        <a:accent3>
          <a:srgbClr val="FFFFFF"/>
        </a:accent3>
        <a:accent4>
          <a:srgbClr val="355367"/>
        </a:accent4>
        <a:accent5>
          <a:srgbClr val="F6DAAA"/>
        </a:accent5>
        <a:accent6>
          <a:srgbClr val="A40022"/>
        </a:accent6>
        <a:hlink>
          <a:srgbClr val="CAD9E2"/>
        </a:hlink>
        <a:folHlink>
          <a:srgbClr val="FFCC99"/>
        </a:folHlink>
      </a:clrScheme>
      <a:clrMap bg1="lt1" tx1="dk1" bg2="lt2" tx2="dk2" accent1="accent1" accent2="accent2" accent3="accent3" accent4="accent4" accent5="accent5" accent6="accent6" hlink="hlink" folHlink="folHlink"/>
    </a:extraClrScheme>
    <a:extraClrScheme>
      <a:clrScheme name="Presentación en blanco 5">
        <a:dk1>
          <a:srgbClr val="40637A"/>
        </a:dk1>
        <a:lt1>
          <a:srgbClr val="FFFFFF"/>
        </a:lt1>
        <a:dk2>
          <a:srgbClr val="40637A"/>
        </a:dk2>
        <a:lt2>
          <a:srgbClr val="CAD9E2"/>
        </a:lt2>
        <a:accent1>
          <a:srgbClr val="B50027"/>
        </a:accent1>
        <a:accent2>
          <a:srgbClr val="89A2B3"/>
        </a:accent2>
        <a:accent3>
          <a:srgbClr val="FFFFFF"/>
        </a:accent3>
        <a:accent4>
          <a:srgbClr val="355367"/>
        </a:accent4>
        <a:accent5>
          <a:srgbClr val="D7AAAC"/>
        </a:accent5>
        <a:accent6>
          <a:srgbClr val="7C92A2"/>
        </a:accent6>
        <a:hlink>
          <a:srgbClr val="628297"/>
        </a:hlink>
        <a:folHlink>
          <a:srgbClr val="FFCC99"/>
        </a:folHlink>
      </a:clrScheme>
      <a:clrMap bg1="lt1" tx1="dk1" bg2="lt2" tx2="dk2" accent1="accent1" accent2="accent2" accent3="accent3" accent4="accent4" accent5="accent5" accent6="accent6" hlink="hlink" folHlink="folHlink"/>
    </a:extraClrScheme>
    <a:extraClrScheme>
      <a:clrScheme name="Presentación en blanco 6">
        <a:dk1>
          <a:srgbClr val="40637A"/>
        </a:dk1>
        <a:lt1>
          <a:srgbClr val="FFFFFF"/>
        </a:lt1>
        <a:dk2>
          <a:srgbClr val="40637A"/>
        </a:dk2>
        <a:lt2>
          <a:srgbClr val="CAD9E2"/>
        </a:lt2>
        <a:accent1>
          <a:srgbClr val="B50027"/>
        </a:accent1>
        <a:accent2>
          <a:srgbClr val="40637A"/>
        </a:accent2>
        <a:accent3>
          <a:srgbClr val="FFFFFF"/>
        </a:accent3>
        <a:accent4>
          <a:srgbClr val="355367"/>
        </a:accent4>
        <a:accent5>
          <a:srgbClr val="D7AAAC"/>
        </a:accent5>
        <a:accent6>
          <a:srgbClr val="39596E"/>
        </a:accent6>
        <a:hlink>
          <a:srgbClr val="FF6600"/>
        </a:hlink>
        <a:folHlink>
          <a:srgbClr val="FFCC99"/>
        </a:folHlink>
      </a:clrScheme>
      <a:clrMap bg1="lt1" tx1="dk1" bg2="lt2" tx2="dk2" accent1="accent1" accent2="accent2" accent3="accent3" accent4="accent4" accent5="accent5" accent6="accent6" hlink="hlink" folHlink="folHlink"/>
    </a:extraClrScheme>
    <a:extraClrScheme>
      <a:clrScheme name="Presentación en blanco 7">
        <a:dk1>
          <a:srgbClr val="40637A"/>
        </a:dk1>
        <a:lt1>
          <a:srgbClr val="FFFFFF"/>
        </a:lt1>
        <a:dk2>
          <a:srgbClr val="40637A"/>
        </a:dk2>
        <a:lt2>
          <a:srgbClr val="CAD9E2"/>
        </a:lt2>
        <a:accent1>
          <a:srgbClr val="B50027"/>
        </a:accent1>
        <a:accent2>
          <a:srgbClr val="FF6600"/>
        </a:accent2>
        <a:accent3>
          <a:srgbClr val="FFFFFF"/>
        </a:accent3>
        <a:accent4>
          <a:srgbClr val="355367"/>
        </a:accent4>
        <a:accent5>
          <a:srgbClr val="D7AAAC"/>
        </a:accent5>
        <a:accent6>
          <a:srgbClr val="E75C00"/>
        </a:accent6>
        <a:hlink>
          <a:srgbClr val="40637A"/>
        </a:hlink>
        <a:folHlink>
          <a:srgbClr val="FF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40637A"/>
    </a:dk1>
    <a:lt1>
      <a:srgbClr val="FFFFFF"/>
    </a:lt1>
    <a:dk2>
      <a:srgbClr val="40637A"/>
    </a:dk2>
    <a:lt2>
      <a:srgbClr val="CAD9E2"/>
    </a:lt2>
    <a:accent1>
      <a:srgbClr val="40637A"/>
    </a:accent1>
    <a:accent2>
      <a:srgbClr val="B50027"/>
    </a:accent2>
    <a:accent3>
      <a:srgbClr val="FFFFFF"/>
    </a:accent3>
    <a:accent4>
      <a:srgbClr val="355367"/>
    </a:accent4>
    <a:accent5>
      <a:srgbClr val="AFB7BE"/>
    </a:accent5>
    <a:accent6>
      <a:srgbClr val="A40022"/>
    </a:accent6>
    <a:hlink>
      <a:srgbClr val="EFBC03"/>
    </a:hlink>
    <a:folHlink>
      <a:srgbClr val="FEE9CC"/>
    </a:folHlink>
  </a:clrScheme>
</a:themeOverride>
</file>

<file path=docProps/app.xml><?xml version="1.0" encoding="utf-8"?>
<Properties xmlns="http://schemas.openxmlformats.org/officeDocument/2006/extended-properties" xmlns:vt="http://schemas.openxmlformats.org/officeDocument/2006/docPropsVTypes">
  <TotalTime>8954</TotalTime>
  <Words>1998</Words>
  <Application>Microsoft PowerPoint</Application>
  <PresentationFormat>Presentación en pantalla (16:9)</PresentationFormat>
  <Paragraphs>179</Paragraphs>
  <Slides>33</Slides>
  <Notes>1</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33</vt:i4>
      </vt:variant>
    </vt:vector>
  </HeadingPairs>
  <TitlesOfParts>
    <vt:vector size="36" baseType="lpstr">
      <vt:lpstr>Presentación en blanco</vt:lpstr>
      <vt:lpstr>Fotografía de Photo Editor</vt:lpstr>
      <vt:lpstr>Worksheet</vt:lpstr>
      <vt:lpstr>Diapositiva 1</vt:lpstr>
      <vt:lpstr>Diapositiva 2</vt:lpstr>
      <vt:lpstr>Diapositiva 3</vt:lpstr>
      <vt:lpstr>Cambio climático</vt:lpstr>
      <vt:lpstr>Cambio climático</vt:lpstr>
      <vt:lpstr>Diapositiva 6</vt:lpstr>
      <vt:lpstr>Soluciones de futuro</vt:lpstr>
      <vt:lpstr>Diapositiva 8</vt:lpstr>
      <vt:lpstr>Diapositiva 9</vt:lpstr>
      <vt:lpstr>Eficiencia energética </vt:lpstr>
      <vt:lpstr>Diapositiva 11</vt:lpstr>
      <vt:lpstr>Diapositiva 12</vt:lpstr>
      <vt:lpstr>Diapositiva 13</vt:lpstr>
      <vt:lpstr>Diapositiva 14</vt:lpstr>
      <vt:lpstr>Diapositiva 15</vt:lpstr>
      <vt:lpstr> Actuaciones en centros de trabajo</vt:lpstr>
      <vt:lpstr>Diapositiva 17</vt:lpstr>
      <vt:lpstr>Diapositiva 18</vt:lpstr>
      <vt:lpstr>Diapositiva 19</vt:lpstr>
      <vt:lpstr>Diapositiva 20</vt:lpstr>
      <vt:lpstr>Diapositiva 21</vt:lpstr>
      <vt:lpstr>Diapositiva 22</vt:lpstr>
      <vt:lpstr>Diapositiva 23</vt:lpstr>
      <vt:lpstr>Diapositiva 24</vt:lpstr>
      <vt:lpstr>Canvi climàtic</vt:lpstr>
      <vt:lpstr>Diapositiva 26</vt:lpstr>
      <vt:lpstr>Diapositiva 27</vt:lpstr>
      <vt:lpstr>Diapositiva 28</vt:lpstr>
      <vt:lpstr>Diapositiva 29</vt:lpstr>
      <vt:lpstr>Diapositiva 30</vt:lpstr>
      <vt:lpstr>Diapositiva 31</vt:lpstr>
      <vt:lpstr>Diapositiva 32</vt:lpstr>
      <vt:lpstr>Diapositiva 33</vt:lpstr>
    </vt:vector>
  </TitlesOfParts>
  <Company>G.T.ECHEVERRIA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 de diapositiva</dc:title>
  <dc:creator>María Jesus</dc:creator>
  <cp:lastModifiedBy>00010857</cp:lastModifiedBy>
  <cp:revision>911</cp:revision>
  <cp:lastPrinted>2001-11-15T11:12:07Z</cp:lastPrinted>
  <dcterms:created xsi:type="dcterms:W3CDTF">2001-05-28T08:15:43Z</dcterms:created>
  <dcterms:modified xsi:type="dcterms:W3CDTF">2009-01-19T16:18:56Z</dcterms:modified>
</cp:coreProperties>
</file>