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36"/>
  </p:notesMasterIdLst>
  <p:handoutMasterIdLst>
    <p:handoutMasterId r:id="rId37"/>
  </p:handoutMasterIdLst>
  <p:sldIdLst>
    <p:sldId id="313" r:id="rId3"/>
    <p:sldId id="297" r:id="rId4"/>
    <p:sldId id="298" r:id="rId5"/>
    <p:sldId id="299" r:id="rId6"/>
    <p:sldId id="296" r:id="rId7"/>
    <p:sldId id="372" r:id="rId8"/>
    <p:sldId id="374" r:id="rId9"/>
    <p:sldId id="300" r:id="rId10"/>
    <p:sldId id="373" r:id="rId11"/>
    <p:sldId id="375" r:id="rId12"/>
    <p:sldId id="387" r:id="rId13"/>
    <p:sldId id="388" r:id="rId14"/>
    <p:sldId id="389" r:id="rId15"/>
    <p:sldId id="390" r:id="rId16"/>
    <p:sldId id="391" r:id="rId17"/>
    <p:sldId id="392" r:id="rId18"/>
    <p:sldId id="393" r:id="rId19"/>
    <p:sldId id="396" r:id="rId20"/>
    <p:sldId id="394" r:id="rId21"/>
    <p:sldId id="397" r:id="rId22"/>
    <p:sldId id="398" r:id="rId23"/>
    <p:sldId id="399" r:id="rId24"/>
    <p:sldId id="400" r:id="rId25"/>
    <p:sldId id="357" r:id="rId26"/>
    <p:sldId id="401" r:id="rId27"/>
    <p:sldId id="402" r:id="rId28"/>
    <p:sldId id="403" r:id="rId29"/>
    <p:sldId id="405" r:id="rId30"/>
    <p:sldId id="407" r:id="rId31"/>
    <p:sldId id="408" r:id="rId32"/>
    <p:sldId id="409" r:id="rId33"/>
    <p:sldId id="404" r:id="rId34"/>
    <p:sldId id="341" r:id="rId35"/>
  </p:sldIdLst>
  <p:sldSz cx="9144000" cy="6858000" type="screen4x3"/>
  <p:notesSz cx="7010400" cy="9296400"/>
  <p:defaultTextStyle>
    <a:defPPr>
      <a:defRPr lang="es-ES_tradnl"/>
    </a:defPPr>
    <a:lvl1pPr algn="l" rtl="0" fontAlgn="base">
      <a:spcBef>
        <a:spcPct val="0"/>
      </a:spcBef>
      <a:spcAft>
        <a:spcPct val="0"/>
      </a:spcAft>
      <a:defRPr sz="2400" u="sng" kern="1200">
        <a:solidFill>
          <a:schemeClr val="tx1"/>
        </a:solidFill>
        <a:latin typeface="Times"/>
        <a:ea typeface="+mn-ea"/>
        <a:cs typeface="+mn-cs"/>
      </a:defRPr>
    </a:lvl1pPr>
    <a:lvl2pPr marL="457200" algn="l" rtl="0" fontAlgn="base">
      <a:spcBef>
        <a:spcPct val="0"/>
      </a:spcBef>
      <a:spcAft>
        <a:spcPct val="0"/>
      </a:spcAft>
      <a:defRPr sz="2400" u="sng" kern="1200">
        <a:solidFill>
          <a:schemeClr val="tx1"/>
        </a:solidFill>
        <a:latin typeface="Times"/>
        <a:ea typeface="+mn-ea"/>
        <a:cs typeface="+mn-cs"/>
      </a:defRPr>
    </a:lvl2pPr>
    <a:lvl3pPr marL="914400" algn="l" rtl="0" fontAlgn="base">
      <a:spcBef>
        <a:spcPct val="0"/>
      </a:spcBef>
      <a:spcAft>
        <a:spcPct val="0"/>
      </a:spcAft>
      <a:defRPr sz="2400" u="sng" kern="1200">
        <a:solidFill>
          <a:schemeClr val="tx1"/>
        </a:solidFill>
        <a:latin typeface="Times"/>
        <a:ea typeface="+mn-ea"/>
        <a:cs typeface="+mn-cs"/>
      </a:defRPr>
    </a:lvl3pPr>
    <a:lvl4pPr marL="1371600" algn="l" rtl="0" fontAlgn="base">
      <a:spcBef>
        <a:spcPct val="0"/>
      </a:spcBef>
      <a:spcAft>
        <a:spcPct val="0"/>
      </a:spcAft>
      <a:defRPr sz="2400" u="sng" kern="1200">
        <a:solidFill>
          <a:schemeClr val="tx1"/>
        </a:solidFill>
        <a:latin typeface="Times"/>
        <a:ea typeface="+mn-ea"/>
        <a:cs typeface="+mn-cs"/>
      </a:defRPr>
    </a:lvl4pPr>
    <a:lvl5pPr marL="1828800" algn="l" rtl="0" fontAlgn="base">
      <a:spcBef>
        <a:spcPct val="0"/>
      </a:spcBef>
      <a:spcAft>
        <a:spcPct val="0"/>
      </a:spcAft>
      <a:defRPr sz="2400" u="sng" kern="1200">
        <a:solidFill>
          <a:schemeClr val="tx1"/>
        </a:solidFill>
        <a:latin typeface="Times"/>
        <a:ea typeface="+mn-ea"/>
        <a:cs typeface="+mn-cs"/>
      </a:defRPr>
    </a:lvl5pPr>
    <a:lvl6pPr marL="2286000" algn="l" defTabSz="914400" rtl="0" eaLnBrk="1" latinLnBrk="0" hangingPunct="1">
      <a:defRPr sz="2400" u="sng" kern="1200">
        <a:solidFill>
          <a:schemeClr val="tx1"/>
        </a:solidFill>
        <a:latin typeface="Times"/>
        <a:ea typeface="+mn-ea"/>
        <a:cs typeface="+mn-cs"/>
      </a:defRPr>
    </a:lvl6pPr>
    <a:lvl7pPr marL="2743200" algn="l" defTabSz="914400" rtl="0" eaLnBrk="1" latinLnBrk="0" hangingPunct="1">
      <a:defRPr sz="2400" u="sng" kern="1200">
        <a:solidFill>
          <a:schemeClr val="tx1"/>
        </a:solidFill>
        <a:latin typeface="Times"/>
        <a:ea typeface="+mn-ea"/>
        <a:cs typeface="+mn-cs"/>
      </a:defRPr>
    </a:lvl7pPr>
    <a:lvl8pPr marL="3200400" algn="l" defTabSz="914400" rtl="0" eaLnBrk="1" latinLnBrk="0" hangingPunct="1">
      <a:defRPr sz="2400" u="sng" kern="1200">
        <a:solidFill>
          <a:schemeClr val="tx1"/>
        </a:solidFill>
        <a:latin typeface="Times"/>
        <a:ea typeface="+mn-ea"/>
        <a:cs typeface="+mn-cs"/>
      </a:defRPr>
    </a:lvl8pPr>
    <a:lvl9pPr marL="3657600" algn="l" defTabSz="914400" rtl="0" eaLnBrk="1" latinLnBrk="0" hangingPunct="1">
      <a:defRPr sz="2400" u="sng"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300"/>
    <a:srgbClr val="000000"/>
    <a:srgbClr val="004165"/>
    <a:srgbClr val="93B7D1"/>
    <a:srgbClr val="B50031"/>
    <a:srgbClr val="6C96B2"/>
    <a:srgbClr val="0033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969" autoAdjust="0"/>
    <p:restoredTop sz="94622" autoAdjust="0"/>
  </p:normalViewPr>
  <p:slideViewPr>
    <p:cSldViewPr snapToGrid="0">
      <p:cViewPr>
        <p:scale>
          <a:sx n="75" d="100"/>
          <a:sy n="75" d="100"/>
        </p:scale>
        <p:origin x="-558" y="108"/>
      </p:cViewPr>
      <p:guideLst>
        <p:guide orient="horz" pos="4319"/>
        <p:guide pos="17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1584" y="-104"/>
      </p:cViewPr>
      <p:guideLst>
        <p:guide orient="horz" pos="2928"/>
        <p:guide pos="220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3074"/>
          <p:cNvSpPr>
            <a:spLocks noGrp="1" noChangeArrowheads="1"/>
          </p:cNvSpPr>
          <p:nvPr>
            <p:ph type="hdr" sz="quarter"/>
          </p:nvPr>
        </p:nvSpPr>
        <p:spPr bwMode="auto">
          <a:xfrm>
            <a:off x="0" y="1"/>
            <a:ext cx="3038062" cy="4654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u="none">
                <a:latin typeface="Times" pitchFamily="-110" charset="0"/>
              </a:defRPr>
            </a:lvl1pPr>
          </a:lstStyle>
          <a:p>
            <a:pPr>
              <a:defRPr/>
            </a:pPr>
            <a:endParaRPr lang="es-ES_tradnl"/>
          </a:p>
        </p:txBody>
      </p:sp>
      <p:sp>
        <p:nvSpPr>
          <p:cNvPr id="86019" name="Rectangle 3075"/>
          <p:cNvSpPr>
            <a:spLocks noGrp="1" noChangeArrowheads="1"/>
          </p:cNvSpPr>
          <p:nvPr>
            <p:ph type="dt" sz="quarter" idx="1"/>
          </p:nvPr>
        </p:nvSpPr>
        <p:spPr bwMode="auto">
          <a:xfrm>
            <a:off x="3972341" y="1"/>
            <a:ext cx="3038062" cy="4654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u="none">
                <a:latin typeface="Times" pitchFamily="-110" charset="0"/>
              </a:defRPr>
            </a:lvl1pPr>
          </a:lstStyle>
          <a:p>
            <a:pPr>
              <a:defRPr/>
            </a:pPr>
            <a:endParaRPr lang="es-ES_tradnl"/>
          </a:p>
        </p:txBody>
      </p:sp>
      <p:sp>
        <p:nvSpPr>
          <p:cNvPr id="86020" name="Rectangle 3076"/>
          <p:cNvSpPr>
            <a:spLocks noGrp="1" noChangeArrowheads="1"/>
          </p:cNvSpPr>
          <p:nvPr>
            <p:ph type="ftr" sz="quarter" idx="2"/>
          </p:nvPr>
        </p:nvSpPr>
        <p:spPr bwMode="auto">
          <a:xfrm>
            <a:off x="0" y="8830976"/>
            <a:ext cx="3038062" cy="4654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u="none">
                <a:latin typeface="Times" pitchFamily="-110" charset="0"/>
              </a:defRPr>
            </a:lvl1pPr>
          </a:lstStyle>
          <a:p>
            <a:pPr>
              <a:defRPr/>
            </a:pPr>
            <a:endParaRPr lang="es-ES_tradnl"/>
          </a:p>
        </p:txBody>
      </p:sp>
      <p:sp>
        <p:nvSpPr>
          <p:cNvPr id="86021" name="Rectangle 3077"/>
          <p:cNvSpPr>
            <a:spLocks noGrp="1" noChangeArrowheads="1"/>
          </p:cNvSpPr>
          <p:nvPr>
            <p:ph type="sldNum" sz="quarter" idx="3"/>
          </p:nvPr>
        </p:nvSpPr>
        <p:spPr bwMode="auto">
          <a:xfrm>
            <a:off x="3972341" y="8830976"/>
            <a:ext cx="3038062" cy="4654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atin typeface="Times" pitchFamily="-110" charset="0"/>
              </a:defRPr>
            </a:lvl1pPr>
          </a:lstStyle>
          <a:p>
            <a:pPr>
              <a:defRPr/>
            </a:pPr>
            <a:fld id="{B56FBC44-B5C1-41CE-ABBD-5BC0DF311B89}"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3038062" cy="4654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u="none">
                <a:latin typeface="Times" pitchFamily="-110" charset="0"/>
              </a:defRPr>
            </a:lvl1pPr>
          </a:lstStyle>
          <a:p>
            <a:pPr>
              <a:defRPr/>
            </a:pPr>
            <a:endParaRPr lang="es-ES_tradnl"/>
          </a:p>
        </p:txBody>
      </p:sp>
      <p:sp>
        <p:nvSpPr>
          <p:cNvPr id="34819" name="Rectangle 3"/>
          <p:cNvSpPr>
            <a:spLocks noGrp="1" noChangeArrowheads="1"/>
          </p:cNvSpPr>
          <p:nvPr>
            <p:ph type="dt" idx="1"/>
          </p:nvPr>
        </p:nvSpPr>
        <p:spPr bwMode="auto">
          <a:xfrm>
            <a:off x="3972341" y="1"/>
            <a:ext cx="3038062" cy="4654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u="none">
                <a:latin typeface="Times" pitchFamily="-110" charset="0"/>
              </a:defRPr>
            </a:lvl1pPr>
          </a:lstStyle>
          <a:p>
            <a:pPr>
              <a:defRPr/>
            </a:pPr>
            <a:endParaRPr lang="es-ES_tradnl"/>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34280" y="4415489"/>
            <a:ext cx="5141843" cy="4184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34822" name="Rectangle 6"/>
          <p:cNvSpPr>
            <a:spLocks noGrp="1" noChangeArrowheads="1"/>
          </p:cNvSpPr>
          <p:nvPr>
            <p:ph type="ftr" sz="quarter" idx="4"/>
          </p:nvPr>
        </p:nvSpPr>
        <p:spPr bwMode="auto">
          <a:xfrm>
            <a:off x="0" y="8830976"/>
            <a:ext cx="3038062" cy="4654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u="none">
                <a:latin typeface="Times" pitchFamily="-110" charset="0"/>
              </a:defRPr>
            </a:lvl1pPr>
          </a:lstStyle>
          <a:p>
            <a:pPr>
              <a:defRPr/>
            </a:pPr>
            <a:endParaRPr lang="es-ES_tradnl"/>
          </a:p>
        </p:txBody>
      </p:sp>
      <p:sp>
        <p:nvSpPr>
          <p:cNvPr id="34823" name="Rectangle 7"/>
          <p:cNvSpPr>
            <a:spLocks noGrp="1" noChangeArrowheads="1"/>
          </p:cNvSpPr>
          <p:nvPr>
            <p:ph type="sldNum" sz="quarter" idx="5"/>
          </p:nvPr>
        </p:nvSpPr>
        <p:spPr bwMode="auto">
          <a:xfrm>
            <a:off x="3972341" y="8830976"/>
            <a:ext cx="3038062" cy="4654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atin typeface="Times" pitchFamily="-110" charset="0"/>
              </a:defRPr>
            </a:lvl1pPr>
          </a:lstStyle>
          <a:p>
            <a:pPr>
              <a:defRPr/>
            </a:pPr>
            <a:fld id="{485AF5CE-E751-4A10-B768-6F0B460473D5}"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ＭＳ Ｐゴシック"/>
        <a:cs typeface="ＭＳ Ｐゴシック"/>
      </a:defRPr>
    </a:lvl2pPr>
    <a:lvl3pPr marL="914400" algn="l" rtl="0" eaLnBrk="0" fontAlgn="base" hangingPunct="0">
      <a:spcBef>
        <a:spcPct val="30000"/>
      </a:spcBef>
      <a:spcAft>
        <a:spcPct val="0"/>
      </a:spcAft>
      <a:defRPr sz="1200" kern="1200">
        <a:solidFill>
          <a:schemeClr val="tx1"/>
        </a:solidFill>
        <a:latin typeface="Times"/>
        <a:ea typeface="ＭＳ Ｐゴシック"/>
        <a:cs typeface="ＭＳ Ｐゴシック"/>
      </a:defRPr>
    </a:lvl3pPr>
    <a:lvl4pPr marL="1371600" algn="l" rtl="0" eaLnBrk="0" fontAlgn="base" hangingPunct="0">
      <a:spcBef>
        <a:spcPct val="30000"/>
      </a:spcBef>
      <a:spcAft>
        <a:spcPct val="0"/>
      </a:spcAft>
      <a:defRPr sz="1200" kern="1200">
        <a:solidFill>
          <a:schemeClr val="tx1"/>
        </a:solidFill>
        <a:latin typeface="Times"/>
        <a:ea typeface="ＭＳ Ｐゴシック"/>
        <a:cs typeface="ＭＳ Ｐゴシック"/>
      </a:defRPr>
    </a:lvl4pPr>
    <a:lvl5pPr marL="1828800" algn="l" rtl="0" eaLnBrk="0" fontAlgn="base" hangingPunct="0">
      <a:spcBef>
        <a:spcPct val="30000"/>
      </a:spcBef>
      <a:spcAft>
        <a:spcPct val="0"/>
      </a:spcAft>
      <a:defRPr sz="1200" kern="1200">
        <a:solidFill>
          <a:schemeClr val="tx1"/>
        </a:solidFill>
        <a:latin typeface="Times"/>
        <a:ea typeface="ＭＳ Ｐゴシック"/>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972341" y="8830976"/>
            <a:ext cx="3038062" cy="465424"/>
          </a:xfrm>
          <a:prstGeom prst="rect">
            <a:avLst/>
          </a:prstGeom>
          <a:noFill/>
          <a:ln w="9525">
            <a:noFill/>
            <a:miter lim="800000"/>
            <a:headEnd/>
            <a:tailEnd/>
          </a:ln>
        </p:spPr>
        <p:txBody>
          <a:bodyPr anchor="b"/>
          <a:lstStyle/>
          <a:p>
            <a:pPr algn="r" eaLnBrk="0" hangingPunct="0"/>
            <a:fld id="{2895B5E9-5180-4ABB-ACD1-C0265F834041}" type="slidenum">
              <a:rPr lang="es-ES_tradnl" sz="1200" u="none"/>
              <a:pPr algn="r" eaLnBrk="0" hangingPunct="0"/>
              <a:t>1</a:t>
            </a:fld>
            <a:endParaRPr lang="es-ES_tradnl" sz="1200" u="none"/>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10</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11</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12</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13</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14</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15</a:t>
            </a:fld>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16</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17</a:t>
            </a:fld>
            <a:endParaRPr lang="es-ES_trad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18</a:t>
            </a:fld>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19</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2</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20</a:t>
            </a:fld>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21</a:t>
            </a:fld>
            <a:endParaRPr lang="es-ES_trad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22</a:t>
            </a:fld>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23</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a:spcBef>
                <a:spcPct val="0"/>
              </a:spcBef>
            </a:pPr>
            <a:endParaRPr lang="es-ES" sz="2400" u="sn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25</a:t>
            </a:fld>
            <a:endParaRPr lang="es-ES_trad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26</a:t>
            </a:fld>
            <a:endParaRPr lang="es-ES_trad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27</a:t>
            </a:fld>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28</a:t>
            </a:fld>
            <a:endParaRPr lang="es-ES_trad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32</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3</a:t>
            </a:fld>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33</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4</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5</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6</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7</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8</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485AF5CE-E751-4A10-B768-6F0B460473D5}" type="slidenum">
              <a:rPr lang="es-ES_tradnl" smtClean="0"/>
              <a:pPr>
                <a:defRPr/>
              </a:pPr>
              <a:t>9</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smtClean="0"/>
            </a:lvl1pPr>
          </a:lstStyle>
          <a:p>
            <a:pPr>
              <a:defRPr/>
            </a:pPr>
            <a:fld id="{B43F853A-20C5-4239-8B2A-1617537B8269}"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smtClean="0"/>
            </a:lvl1pPr>
          </a:lstStyle>
          <a:p>
            <a:pPr>
              <a:defRPr/>
            </a:pPr>
            <a:fld id="{174A6220-FDB7-477A-9D97-7927439C1C81}"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64313" y="592138"/>
            <a:ext cx="2036762" cy="3530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2438" y="592138"/>
            <a:ext cx="5959475" cy="3530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smtClean="0"/>
            </a:lvl1pPr>
          </a:lstStyle>
          <a:p>
            <a:pPr>
              <a:defRPr/>
            </a:pPr>
            <a:fld id="{39301F58-8B14-40E2-B362-8BCF65D6CF40}" type="slidenum">
              <a:rPr lang="es-ES_tradnl"/>
              <a:pPr>
                <a:defRPr/>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smtClean="0"/>
            </a:lvl1pPr>
          </a:lstStyle>
          <a:p>
            <a:pPr>
              <a:defRPr/>
            </a:pPr>
            <a:fld id="{BC20A7D7-9059-4926-8506-CA0984B025FB}" type="slidenum">
              <a:rPr lang="es-ES_tradnl"/>
              <a:pPr>
                <a:defRPr/>
              </a:pPr>
              <a:t>‹Nº›</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smtClean="0"/>
            </a:lvl1pPr>
          </a:lstStyle>
          <a:p>
            <a:pPr>
              <a:defRPr/>
            </a:pPr>
            <a:fld id="{4338DE91-0A97-4283-BB9C-41743252B9FD}" type="slidenum">
              <a:rPr lang="es-ES_tradnl"/>
              <a:pPr>
                <a:defRPr/>
              </a:pPr>
              <a:t>‹Nº›</a:t>
            </a:fld>
            <a:endParaRPr lang="es-ES_trad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smtClean="0"/>
            </a:lvl1pPr>
          </a:lstStyle>
          <a:p>
            <a:pPr>
              <a:defRPr/>
            </a:pPr>
            <a:fld id="{6B7B4FD1-D751-45F7-950D-921AF9493381}" type="slidenum">
              <a:rPr lang="es-ES_tradnl"/>
              <a:pPr>
                <a:defRPr/>
              </a:pPr>
              <a:t>‹Nº›</a:t>
            </a:fld>
            <a:endParaRPr lang="es-ES_trad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2438" y="2338388"/>
            <a:ext cx="399732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02163" y="2338388"/>
            <a:ext cx="3998912"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smtClean="0"/>
            </a:lvl1pPr>
          </a:lstStyle>
          <a:p>
            <a:pPr>
              <a:defRPr/>
            </a:pPr>
            <a:fld id="{30A7A10F-1EE0-45E9-BD5D-1049DE69E55F}" type="slidenum">
              <a:rPr lang="es-ES_tradnl"/>
              <a:pPr>
                <a:defRPr/>
              </a:pPr>
              <a:t>‹Nº›</a:t>
            </a:fld>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endParaRPr lang="es-ES_tradnl"/>
          </a:p>
        </p:txBody>
      </p:sp>
      <p:sp>
        <p:nvSpPr>
          <p:cNvPr id="8" name="7 Marcador de pie de página"/>
          <p:cNvSpPr>
            <a:spLocks noGrp="1"/>
          </p:cNvSpPr>
          <p:nvPr>
            <p:ph type="ftr" sz="quarter" idx="11"/>
          </p:nvPr>
        </p:nvSpPr>
        <p:spPr/>
        <p:txBody>
          <a:bodyPr/>
          <a:lstStyle>
            <a:lvl1pPr>
              <a:defRPr/>
            </a:lvl1pPr>
          </a:lstStyle>
          <a:p>
            <a:pPr>
              <a:defRPr/>
            </a:pPr>
            <a:endParaRPr lang="es-ES_tradnl"/>
          </a:p>
        </p:txBody>
      </p:sp>
      <p:sp>
        <p:nvSpPr>
          <p:cNvPr id="9" name="8 Marcador de número de diapositiva"/>
          <p:cNvSpPr>
            <a:spLocks noGrp="1"/>
          </p:cNvSpPr>
          <p:nvPr>
            <p:ph type="sldNum" sz="quarter" idx="12"/>
          </p:nvPr>
        </p:nvSpPr>
        <p:spPr/>
        <p:txBody>
          <a:bodyPr/>
          <a:lstStyle>
            <a:lvl1pPr>
              <a:defRPr smtClean="0"/>
            </a:lvl1pPr>
          </a:lstStyle>
          <a:p>
            <a:pPr>
              <a:defRPr/>
            </a:pPr>
            <a:fld id="{65C7D982-B2E9-4DB0-A8B7-D8D50B5A4D03}" type="slidenum">
              <a:rPr lang="es-ES_tradnl"/>
              <a:pPr>
                <a:defRPr/>
              </a:pPr>
              <a:t>‹Nº›</a:t>
            </a:fld>
            <a:endParaRPr lang="es-ES_trad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endParaRPr lang="es-ES_tradnl"/>
          </a:p>
        </p:txBody>
      </p:sp>
      <p:sp>
        <p:nvSpPr>
          <p:cNvPr id="4" name="3 Marcador de pie de página"/>
          <p:cNvSpPr>
            <a:spLocks noGrp="1"/>
          </p:cNvSpPr>
          <p:nvPr>
            <p:ph type="ftr" sz="quarter" idx="11"/>
          </p:nvPr>
        </p:nvSpPr>
        <p:spPr/>
        <p:txBody>
          <a:bodyPr/>
          <a:lstStyle>
            <a:lvl1pPr>
              <a:defRPr/>
            </a:lvl1pPr>
          </a:lstStyle>
          <a:p>
            <a:pPr>
              <a:defRPr/>
            </a:pPr>
            <a:endParaRPr lang="es-ES_tradnl"/>
          </a:p>
        </p:txBody>
      </p:sp>
      <p:sp>
        <p:nvSpPr>
          <p:cNvPr id="5" name="4 Marcador de número de diapositiva"/>
          <p:cNvSpPr>
            <a:spLocks noGrp="1"/>
          </p:cNvSpPr>
          <p:nvPr>
            <p:ph type="sldNum" sz="quarter" idx="12"/>
          </p:nvPr>
        </p:nvSpPr>
        <p:spPr/>
        <p:txBody>
          <a:bodyPr/>
          <a:lstStyle>
            <a:lvl1pPr>
              <a:defRPr smtClean="0"/>
            </a:lvl1pPr>
          </a:lstStyle>
          <a:p>
            <a:pPr>
              <a:defRPr/>
            </a:pPr>
            <a:fld id="{B598B4D9-7EAA-4EC1-BA52-98592E04C355}" type="slidenum">
              <a:rPr lang="es-ES_tradnl"/>
              <a:pPr>
                <a:defRPr/>
              </a:pPr>
              <a:t>‹Nº›</a:t>
            </a:fld>
            <a:endParaRPr lang="es-ES_trad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ES_tradnl"/>
          </a:p>
        </p:txBody>
      </p:sp>
      <p:sp>
        <p:nvSpPr>
          <p:cNvPr id="3" name="2 Marcador de pie de página"/>
          <p:cNvSpPr>
            <a:spLocks noGrp="1"/>
          </p:cNvSpPr>
          <p:nvPr>
            <p:ph type="ftr" sz="quarter" idx="11"/>
          </p:nvPr>
        </p:nvSpPr>
        <p:spPr/>
        <p:txBody>
          <a:bodyPr/>
          <a:lstStyle>
            <a:lvl1pPr>
              <a:defRPr/>
            </a:lvl1pPr>
          </a:lstStyle>
          <a:p>
            <a:pPr>
              <a:defRPr/>
            </a:pPr>
            <a:endParaRPr lang="es-ES_tradnl"/>
          </a:p>
        </p:txBody>
      </p:sp>
      <p:sp>
        <p:nvSpPr>
          <p:cNvPr id="4" name="3 Marcador de número de diapositiva"/>
          <p:cNvSpPr>
            <a:spLocks noGrp="1"/>
          </p:cNvSpPr>
          <p:nvPr>
            <p:ph type="sldNum" sz="quarter" idx="12"/>
          </p:nvPr>
        </p:nvSpPr>
        <p:spPr/>
        <p:txBody>
          <a:bodyPr/>
          <a:lstStyle>
            <a:lvl1pPr>
              <a:defRPr smtClean="0"/>
            </a:lvl1pPr>
          </a:lstStyle>
          <a:p>
            <a:pPr>
              <a:defRPr/>
            </a:pPr>
            <a:fld id="{0D9F1C7E-B70F-4CB2-B639-480CB3AD4314}" type="slidenum">
              <a:rPr lang="es-ES_tradnl"/>
              <a:pPr>
                <a:defRPr/>
              </a:pPr>
              <a:t>‹Nº›</a:t>
            </a:fld>
            <a:endParaRPr lang="es-ES_trad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smtClean="0"/>
            </a:lvl1pPr>
          </a:lstStyle>
          <a:p>
            <a:pPr>
              <a:defRPr/>
            </a:pPr>
            <a:fld id="{A36D24D3-9A7C-48ED-BE19-8D43799AECEA}"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smtClean="0"/>
            </a:lvl1pPr>
          </a:lstStyle>
          <a:p>
            <a:pPr>
              <a:defRPr/>
            </a:pPr>
            <a:fld id="{65C80569-E8C5-40E2-BB47-34F6431339DF}" type="slidenum">
              <a:rPr lang="es-ES_tradnl"/>
              <a:pPr>
                <a:defRPr/>
              </a:pPr>
              <a:t>‹Nº›</a:t>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smtClean="0"/>
            </a:lvl1pPr>
          </a:lstStyle>
          <a:p>
            <a:pPr>
              <a:defRPr/>
            </a:pPr>
            <a:fld id="{429AB9AA-AF2A-4331-A3B8-2B805653DAB6}" type="slidenum">
              <a:rPr lang="es-ES_tradnl"/>
              <a:pPr>
                <a:defRPr/>
              </a:pPr>
              <a:t>‹Nº›</a:t>
            </a:fld>
            <a:endParaRPr lang="es-ES_trad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smtClean="0"/>
            </a:lvl1pPr>
          </a:lstStyle>
          <a:p>
            <a:pPr>
              <a:defRPr/>
            </a:pPr>
            <a:fld id="{3DA40331-2435-4E3C-AA86-85F0423168C8}" type="slidenum">
              <a:rPr lang="es-ES_tradnl"/>
              <a:pPr>
                <a:defRPr/>
              </a:pPr>
              <a:t>‹Nº›</a:t>
            </a:fld>
            <a:endParaRPr lang="es-ES_trad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64313" y="592138"/>
            <a:ext cx="2036762" cy="3530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2438" y="592138"/>
            <a:ext cx="5959475" cy="3530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smtClean="0"/>
            </a:lvl1pPr>
          </a:lstStyle>
          <a:p>
            <a:pPr>
              <a:defRPr/>
            </a:pPr>
            <a:fld id="{D2B97FE2-831B-40BA-97AD-FCA78F09EBAB}"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smtClean="0"/>
            </a:lvl1pPr>
          </a:lstStyle>
          <a:p>
            <a:pPr>
              <a:defRPr/>
            </a:pPr>
            <a:fld id="{FBC75C26-AA29-406E-A962-FC7DCF4FA4F1}"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2438" y="2338388"/>
            <a:ext cx="399732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02163" y="2338388"/>
            <a:ext cx="3998912"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smtClean="0"/>
            </a:lvl1pPr>
          </a:lstStyle>
          <a:p>
            <a:pPr>
              <a:defRPr/>
            </a:pPr>
            <a:fld id="{E0B74805-4DA8-4AC6-AAFD-6BDB82699382}"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endParaRPr lang="es-ES_tradnl"/>
          </a:p>
        </p:txBody>
      </p:sp>
      <p:sp>
        <p:nvSpPr>
          <p:cNvPr id="8" name="7 Marcador de pie de página"/>
          <p:cNvSpPr>
            <a:spLocks noGrp="1"/>
          </p:cNvSpPr>
          <p:nvPr>
            <p:ph type="ftr" sz="quarter" idx="11"/>
          </p:nvPr>
        </p:nvSpPr>
        <p:spPr/>
        <p:txBody>
          <a:bodyPr/>
          <a:lstStyle>
            <a:lvl1pPr>
              <a:defRPr/>
            </a:lvl1pPr>
          </a:lstStyle>
          <a:p>
            <a:pPr>
              <a:defRPr/>
            </a:pPr>
            <a:endParaRPr lang="es-ES_tradnl"/>
          </a:p>
        </p:txBody>
      </p:sp>
      <p:sp>
        <p:nvSpPr>
          <p:cNvPr id="9" name="8 Marcador de número de diapositiva"/>
          <p:cNvSpPr>
            <a:spLocks noGrp="1"/>
          </p:cNvSpPr>
          <p:nvPr>
            <p:ph type="sldNum" sz="quarter" idx="12"/>
          </p:nvPr>
        </p:nvSpPr>
        <p:spPr/>
        <p:txBody>
          <a:bodyPr/>
          <a:lstStyle>
            <a:lvl1pPr>
              <a:defRPr smtClean="0"/>
            </a:lvl1pPr>
          </a:lstStyle>
          <a:p>
            <a:pPr>
              <a:defRPr/>
            </a:pPr>
            <a:fld id="{1D574ED6-B1C7-4868-8506-11AB35D8DAA6}"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endParaRPr lang="es-ES_tradnl"/>
          </a:p>
        </p:txBody>
      </p:sp>
      <p:sp>
        <p:nvSpPr>
          <p:cNvPr id="4" name="3 Marcador de pie de página"/>
          <p:cNvSpPr>
            <a:spLocks noGrp="1"/>
          </p:cNvSpPr>
          <p:nvPr>
            <p:ph type="ftr" sz="quarter" idx="11"/>
          </p:nvPr>
        </p:nvSpPr>
        <p:spPr/>
        <p:txBody>
          <a:bodyPr/>
          <a:lstStyle>
            <a:lvl1pPr>
              <a:defRPr/>
            </a:lvl1pPr>
          </a:lstStyle>
          <a:p>
            <a:pPr>
              <a:defRPr/>
            </a:pPr>
            <a:endParaRPr lang="es-ES_tradnl"/>
          </a:p>
        </p:txBody>
      </p:sp>
      <p:sp>
        <p:nvSpPr>
          <p:cNvPr id="5" name="4 Marcador de número de diapositiva"/>
          <p:cNvSpPr>
            <a:spLocks noGrp="1"/>
          </p:cNvSpPr>
          <p:nvPr>
            <p:ph type="sldNum" sz="quarter" idx="12"/>
          </p:nvPr>
        </p:nvSpPr>
        <p:spPr/>
        <p:txBody>
          <a:bodyPr/>
          <a:lstStyle>
            <a:lvl1pPr>
              <a:defRPr smtClean="0"/>
            </a:lvl1pPr>
          </a:lstStyle>
          <a:p>
            <a:pPr>
              <a:defRPr/>
            </a:pPr>
            <a:fld id="{13AC30F4-406B-4C51-9F3C-4DF60B9E4705}"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ES_tradnl"/>
          </a:p>
        </p:txBody>
      </p:sp>
      <p:sp>
        <p:nvSpPr>
          <p:cNvPr id="3" name="2 Marcador de pie de página"/>
          <p:cNvSpPr>
            <a:spLocks noGrp="1"/>
          </p:cNvSpPr>
          <p:nvPr>
            <p:ph type="ftr" sz="quarter" idx="11"/>
          </p:nvPr>
        </p:nvSpPr>
        <p:spPr/>
        <p:txBody>
          <a:bodyPr/>
          <a:lstStyle>
            <a:lvl1pPr>
              <a:defRPr/>
            </a:lvl1pPr>
          </a:lstStyle>
          <a:p>
            <a:pPr>
              <a:defRPr/>
            </a:pPr>
            <a:endParaRPr lang="es-ES_tradnl"/>
          </a:p>
        </p:txBody>
      </p:sp>
      <p:sp>
        <p:nvSpPr>
          <p:cNvPr id="4" name="3 Marcador de número de diapositiva"/>
          <p:cNvSpPr>
            <a:spLocks noGrp="1"/>
          </p:cNvSpPr>
          <p:nvPr>
            <p:ph type="sldNum" sz="quarter" idx="12"/>
          </p:nvPr>
        </p:nvSpPr>
        <p:spPr/>
        <p:txBody>
          <a:bodyPr/>
          <a:lstStyle>
            <a:lvl1pPr>
              <a:defRPr smtClean="0"/>
            </a:lvl1pPr>
          </a:lstStyle>
          <a:p>
            <a:pPr>
              <a:defRPr/>
            </a:pPr>
            <a:fld id="{3213AF62-27D0-4B33-AD85-B750E2AFAF7C}"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smtClean="0"/>
            </a:lvl1pPr>
          </a:lstStyle>
          <a:p>
            <a:pPr>
              <a:defRPr/>
            </a:pPr>
            <a:fld id="{855DBC04-A6D7-4A42-99DB-7D68EB958066}"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smtClean="0"/>
            </a:lvl1pPr>
          </a:lstStyle>
          <a:p>
            <a:pPr>
              <a:defRPr/>
            </a:pPr>
            <a:fld id="{AA3DE7BF-9D8E-4185-9F2B-F4B52F7E916B}"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7" descr="MarcaGN F.png"/>
          <p:cNvPicPr>
            <a:picLocks noChangeAspect="1"/>
          </p:cNvPicPr>
          <p:nvPr userDrawn="1"/>
        </p:nvPicPr>
        <p:blipFill>
          <a:blip r:embed="rId13"/>
          <a:srcRect/>
          <a:stretch>
            <a:fillRect/>
          </a:stretch>
        </p:blipFill>
        <p:spPr bwMode="auto">
          <a:xfrm>
            <a:off x="7110413" y="341313"/>
            <a:ext cx="1652587" cy="735012"/>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9900" y="592138"/>
            <a:ext cx="6281738" cy="723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_tradnl" smtClean="0"/>
              <a:t>Haga clic para modificar el estilo de título del patrón</a:t>
            </a:r>
          </a:p>
        </p:txBody>
      </p:sp>
      <p:sp>
        <p:nvSpPr>
          <p:cNvPr id="1028" name="Rectangle 3"/>
          <p:cNvSpPr>
            <a:spLocks noGrp="1" noChangeArrowheads="1"/>
          </p:cNvSpPr>
          <p:nvPr>
            <p:ph type="body" idx="1"/>
          </p:nvPr>
        </p:nvSpPr>
        <p:spPr bwMode="auto">
          <a:xfrm>
            <a:off x="452438" y="2338388"/>
            <a:ext cx="8148637" cy="17843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2" name="Rectangle 4"/>
          <p:cNvSpPr>
            <a:spLocks noGrp="1" noChangeArrowheads="1"/>
          </p:cNvSpPr>
          <p:nvPr>
            <p:ph type="dt" sz="half" idx="2"/>
          </p:nvPr>
        </p:nvSpPr>
        <p:spPr bwMode="auto">
          <a:xfrm>
            <a:off x="4699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u="none" dirty="0">
                <a:latin typeface="Times" pitchFamily="-110" charset="0"/>
              </a:defRPr>
            </a:lvl1pPr>
          </a:lstStyle>
          <a:p>
            <a:pPr>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u="none">
                <a:latin typeface="Times" pitchFamily="-110" charset="0"/>
              </a:defRPr>
            </a:lvl1pPr>
          </a:lstStyle>
          <a:p>
            <a:pPr>
              <a:defRPr/>
            </a:pPr>
            <a:endParaRPr lang="es-ES_tradnl"/>
          </a:p>
        </p:txBody>
      </p:sp>
      <p:sp>
        <p:nvSpPr>
          <p:cNvPr id="1030" name="Rectangle 6"/>
          <p:cNvSpPr>
            <a:spLocks noGrp="1" noChangeArrowheads="1"/>
          </p:cNvSpPr>
          <p:nvPr>
            <p:ph type="sldNum" sz="quarter" idx="4"/>
          </p:nvPr>
        </p:nvSpPr>
        <p:spPr bwMode="auto">
          <a:xfrm>
            <a:off x="7085013" y="6613525"/>
            <a:ext cx="1905000"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800" u="none">
                <a:latin typeface="+mn-lt"/>
              </a:defRPr>
            </a:lvl1pPr>
          </a:lstStyle>
          <a:p>
            <a:pPr>
              <a:defRPr/>
            </a:pPr>
            <a:fld id="{E239B2F6-94FF-4AE4-A591-B0A942C9F0EF}"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lnSpc>
          <a:spcPts val="2800"/>
        </a:lnSpc>
        <a:spcBef>
          <a:spcPct val="0"/>
        </a:spcBef>
        <a:spcAft>
          <a:spcPct val="0"/>
        </a:spcAft>
        <a:defRPr sz="2500" b="1">
          <a:solidFill>
            <a:schemeClr val="tx2"/>
          </a:solidFill>
          <a:latin typeface="+mj-lt"/>
          <a:ea typeface="+mj-ea"/>
          <a:cs typeface="+mj-cs"/>
        </a:defRPr>
      </a:lvl1pPr>
      <a:lvl2pPr algn="l" rtl="0" eaLnBrk="0" fontAlgn="base" hangingPunct="0">
        <a:lnSpc>
          <a:spcPts val="2800"/>
        </a:lnSpc>
        <a:spcBef>
          <a:spcPct val="0"/>
        </a:spcBef>
        <a:spcAft>
          <a:spcPct val="0"/>
        </a:spcAft>
        <a:defRPr sz="2500" b="1">
          <a:solidFill>
            <a:schemeClr val="tx2"/>
          </a:solidFill>
          <a:latin typeface="Arial" pitchFamily="34" charset="0"/>
        </a:defRPr>
      </a:lvl2pPr>
      <a:lvl3pPr algn="l" rtl="0" eaLnBrk="0" fontAlgn="base" hangingPunct="0">
        <a:lnSpc>
          <a:spcPts val="2800"/>
        </a:lnSpc>
        <a:spcBef>
          <a:spcPct val="0"/>
        </a:spcBef>
        <a:spcAft>
          <a:spcPct val="0"/>
        </a:spcAft>
        <a:defRPr sz="2500" b="1">
          <a:solidFill>
            <a:schemeClr val="tx2"/>
          </a:solidFill>
          <a:latin typeface="Arial" pitchFamily="34" charset="0"/>
        </a:defRPr>
      </a:lvl3pPr>
      <a:lvl4pPr algn="l" rtl="0" eaLnBrk="0" fontAlgn="base" hangingPunct="0">
        <a:lnSpc>
          <a:spcPts val="2800"/>
        </a:lnSpc>
        <a:spcBef>
          <a:spcPct val="0"/>
        </a:spcBef>
        <a:spcAft>
          <a:spcPct val="0"/>
        </a:spcAft>
        <a:defRPr sz="2500" b="1">
          <a:solidFill>
            <a:schemeClr val="tx2"/>
          </a:solidFill>
          <a:latin typeface="Arial" pitchFamily="34" charset="0"/>
        </a:defRPr>
      </a:lvl4pPr>
      <a:lvl5pPr algn="l" rtl="0" eaLnBrk="0" fontAlgn="base" hangingPunct="0">
        <a:lnSpc>
          <a:spcPts val="2800"/>
        </a:lnSpc>
        <a:spcBef>
          <a:spcPct val="0"/>
        </a:spcBef>
        <a:spcAft>
          <a:spcPct val="0"/>
        </a:spcAft>
        <a:defRPr sz="2500" b="1">
          <a:solidFill>
            <a:schemeClr val="tx2"/>
          </a:solidFill>
          <a:latin typeface="Arial" pitchFamily="34" charset="0"/>
        </a:defRPr>
      </a:lvl5pPr>
      <a:lvl6pPr marL="457200" algn="l" rtl="0" eaLnBrk="0" fontAlgn="base" hangingPunct="0">
        <a:lnSpc>
          <a:spcPts val="2800"/>
        </a:lnSpc>
        <a:spcBef>
          <a:spcPct val="0"/>
        </a:spcBef>
        <a:spcAft>
          <a:spcPct val="0"/>
        </a:spcAft>
        <a:defRPr sz="2500" b="1">
          <a:solidFill>
            <a:schemeClr val="tx2"/>
          </a:solidFill>
          <a:latin typeface="Arial" pitchFamily="34" charset="0"/>
        </a:defRPr>
      </a:lvl6pPr>
      <a:lvl7pPr marL="914400" algn="l" rtl="0" eaLnBrk="0" fontAlgn="base" hangingPunct="0">
        <a:lnSpc>
          <a:spcPts val="2800"/>
        </a:lnSpc>
        <a:spcBef>
          <a:spcPct val="0"/>
        </a:spcBef>
        <a:spcAft>
          <a:spcPct val="0"/>
        </a:spcAft>
        <a:defRPr sz="2500" b="1">
          <a:solidFill>
            <a:schemeClr val="tx2"/>
          </a:solidFill>
          <a:latin typeface="Arial" pitchFamily="34" charset="0"/>
        </a:defRPr>
      </a:lvl7pPr>
      <a:lvl8pPr marL="1371600" algn="l" rtl="0" eaLnBrk="0" fontAlgn="base" hangingPunct="0">
        <a:lnSpc>
          <a:spcPts val="2800"/>
        </a:lnSpc>
        <a:spcBef>
          <a:spcPct val="0"/>
        </a:spcBef>
        <a:spcAft>
          <a:spcPct val="0"/>
        </a:spcAft>
        <a:defRPr sz="2500" b="1">
          <a:solidFill>
            <a:schemeClr val="tx2"/>
          </a:solidFill>
          <a:latin typeface="Arial" pitchFamily="34" charset="0"/>
        </a:defRPr>
      </a:lvl8pPr>
      <a:lvl9pPr marL="1828800" algn="l" rtl="0" eaLnBrk="0" fontAlgn="base" hangingPunct="0">
        <a:lnSpc>
          <a:spcPts val="2800"/>
        </a:lnSpc>
        <a:spcBef>
          <a:spcPct val="0"/>
        </a:spcBef>
        <a:spcAft>
          <a:spcPct val="0"/>
        </a:spcAft>
        <a:defRPr sz="2500" b="1">
          <a:solidFill>
            <a:schemeClr val="tx2"/>
          </a:solidFill>
          <a:latin typeface="Arial" pitchFamily="34" charset="0"/>
        </a:defRPr>
      </a:lvl9pPr>
    </p:titleStyle>
    <p:bodyStyle>
      <a:lvl1pPr marL="342900" indent="-342900" algn="l" rtl="0" eaLnBrk="0" fontAlgn="base" hangingPunct="0">
        <a:lnSpc>
          <a:spcPts val="2400"/>
        </a:lnSpc>
        <a:spcBef>
          <a:spcPct val="20000"/>
        </a:spcBef>
        <a:spcAft>
          <a:spcPct val="0"/>
        </a:spcAft>
        <a:buChar char="•"/>
        <a:defRPr sz="2200" b="1">
          <a:solidFill>
            <a:schemeClr val="tx1"/>
          </a:solidFill>
          <a:latin typeface="+mn-lt"/>
          <a:ea typeface="+mn-ea"/>
          <a:cs typeface="+mn-cs"/>
        </a:defRPr>
      </a:lvl1pPr>
      <a:lvl2pPr marL="473075" indent="-282575" algn="l" rtl="0" eaLnBrk="0" fontAlgn="base" hangingPunct="0">
        <a:lnSpc>
          <a:spcPts val="2400"/>
        </a:lnSpc>
        <a:spcBef>
          <a:spcPct val="20000"/>
        </a:spcBef>
        <a:spcAft>
          <a:spcPct val="0"/>
        </a:spcAft>
        <a:buClr>
          <a:schemeClr val="accent2"/>
        </a:buClr>
        <a:buFont typeface="Wingdings" pitchFamily="2" charset="2"/>
        <a:buChar char="l"/>
        <a:defRPr sz="2000" b="1">
          <a:solidFill>
            <a:schemeClr val="tx1"/>
          </a:solidFill>
          <a:latin typeface="+mn-lt"/>
          <a:ea typeface="ＭＳ Ｐゴシック"/>
          <a:cs typeface="ＭＳ Ｐゴシック"/>
        </a:defRPr>
      </a:lvl2pPr>
      <a:lvl3pPr marL="858838" indent="-195263" algn="l" rtl="0" eaLnBrk="0" fontAlgn="base" hangingPunct="0">
        <a:lnSpc>
          <a:spcPts val="2400"/>
        </a:lnSpc>
        <a:spcBef>
          <a:spcPct val="20000"/>
        </a:spcBef>
        <a:spcAft>
          <a:spcPct val="0"/>
        </a:spcAft>
        <a:buClr>
          <a:schemeClr val="hlink"/>
        </a:buClr>
        <a:buSzPct val="80000"/>
        <a:buFont typeface="Wingdings" pitchFamily="2" charset="2"/>
        <a:buChar char="l"/>
        <a:defRPr sz="2000" b="1">
          <a:solidFill>
            <a:schemeClr val="tx1"/>
          </a:solidFill>
          <a:latin typeface="+mn-lt"/>
          <a:ea typeface="ＭＳ Ｐゴシック"/>
          <a:cs typeface="ＭＳ Ｐゴシック"/>
        </a:defRPr>
      </a:lvl3pPr>
      <a:lvl4pPr marL="1231900" indent="-182563" algn="l" rtl="0" eaLnBrk="0" fontAlgn="base" hangingPunct="0">
        <a:lnSpc>
          <a:spcPts val="2400"/>
        </a:lnSpc>
        <a:spcBef>
          <a:spcPct val="20000"/>
        </a:spcBef>
        <a:spcAft>
          <a:spcPct val="0"/>
        </a:spcAft>
        <a:buClr>
          <a:schemeClr val="tx1"/>
        </a:buClr>
        <a:buSzPct val="70000"/>
        <a:buFont typeface="Wingdings" pitchFamily="2" charset="2"/>
        <a:buChar char="l"/>
        <a:defRPr sz="2000" b="1" i="1">
          <a:solidFill>
            <a:schemeClr val="tx1"/>
          </a:solidFill>
          <a:latin typeface="+mn-lt"/>
          <a:ea typeface="ＭＳ Ｐゴシック"/>
          <a:cs typeface="ＭＳ Ｐゴシック"/>
        </a:defRPr>
      </a:lvl4pPr>
      <a:lvl5pPr marL="1616075" indent="-93663" algn="l" rtl="0" eaLnBrk="0" fontAlgn="base" hangingPunct="0">
        <a:lnSpc>
          <a:spcPts val="2400"/>
        </a:lnSpc>
        <a:spcBef>
          <a:spcPct val="20000"/>
        </a:spcBef>
        <a:spcAft>
          <a:spcPct val="0"/>
        </a:spcAft>
        <a:buClr>
          <a:schemeClr val="accent2"/>
        </a:buClr>
        <a:buSzPct val="80000"/>
        <a:buFont typeface="Wingdings" pitchFamily="2" charset="2"/>
        <a:buChar char=""/>
        <a:defRPr sz="2000" b="1" i="1">
          <a:solidFill>
            <a:schemeClr val="tx1"/>
          </a:solidFill>
          <a:latin typeface="+mn-lt"/>
          <a:ea typeface="ＭＳ Ｐゴシック"/>
          <a:cs typeface="ＭＳ Ｐゴシック"/>
        </a:defRPr>
      </a:lvl5pPr>
      <a:lvl6pPr marL="2073275" indent="-93663" algn="l" rtl="0" eaLnBrk="0" fontAlgn="base" hangingPunct="0">
        <a:lnSpc>
          <a:spcPts val="2400"/>
        </a:lnSpc>
        <a:spcBef>
          <a:spcPct val="20000"/>
        </a:spcBef>
        <a:spcAft>
          <a:spcPct val="0"/>
        </a:spcAft>
        <a:buClr>
          <a:schemeClr val="accent2"/>
        </a:buClr>
        <a:buSzPct val="80000"/>
        <a:buFont typeface="Wingdings" pitchFamily="2" charset="2"/>
        <a:buChar char=""/>
        <a:defRPr sz="2000" b="1" i="1">
          <a:solidFill>
            <a:schemeClr val="tx1"/>
          </a:solidFill>
          <a:latin typeface="+mn-lt"/>
          <a:ea typeface="ＭＳ Ｐゴシック"/>
          <a:cs typeface="ＭＳ Ｐゴシック"/>
        </a:defRPr>
      </a:lvl6pPr>
      <a:lvl7pPr marL="2530475" indent="-93663" algn="l" rtl="0" eaLnBrk="0" fontAlgn="base" hangingPunct="0">
        <a:lnSpc>
          <a:spcPts val="2400"/>
        </a:lnSpc>
        <a:spcBef>
          <a:spcPct val="20000"/>
        </a:spcBef>
        <a:spcAft>
          <a:spcPct val="0"/>
        </a:spcAft>
        <a:buClr>
          <a:schemeClr val="accent2"/>
        </a:buClr>
        <a:buSzPct val="80000"/>
        <a:buFont typeface="Wingdings" pitchFamily="2" charset="2"/>
        <a:buChar char=""/>
        <a:defRPr sz="2000" b="1" i="1">
          <a:solidFill>
            <a:schemeClr val="tx1"/>
          </a:solidFill>
          <a:latin typeface="+mn-lt"/>
          <a:ea typeface="ＭＳ Ｐゴシック"/>
          <a:cs typeface="ＭＳ Ｐゴシック"/>
        </a:defRPr>
      </a:lvl7pPr>
      <a:lvl8pPr marL="2987675" indent="-93663" algn="l" rtl="0" eaLnBrk="0" fontAlgn="base" hangingPunct="0">
        <a:lnSpc>
          <a:spcPts val="2400"/>
        </a:lnSpc>
        <a:spcBef>
          <a:spcPct val="20000"/>
        </a:spcBef>
        <a:spcAft>
          <a:spcPct val="0"/>
        </a:spcAft>
        <a:buClr>
          <a:schemeClr val="accent2"/>
        </a:buClr>
        <a:buSzPct val="80000"/>
        <a:buFont typeface="Wingdings" pitchFamily="2" charset="2"/>
        <a:buChar char=""/>
        <a:defRPr sz="2000" b="1" i="1">
          <a:solidFill>
            <a:schemeClr val="tx1"/>
          </a:solidFill>
          <a:latin typeface="+mn-lt"/>
          <a:ea typeface="ＭＳ Ｐゴシック"/>
          <a:cs typeface="ＭＳ Ｐゴシック"/>
        </a:defRPr>
      </a:lvl8pPr>
      <a:lvl9pPr marL="3444875" indent="-93663" algn="l" rtl="0" eaLnBrk="0" fontAlgn="base" hangingPunct="0">
        <a:lnSpc>
          <a:spcPts val="2400"/>
        </a:lnSpc>
        <a:spcBef>
          <a:spcPct val="20000"/>
        </a:spcBef>
        <a:spcAft>
          <a:spcPct val="0"/>
        </a:spcAft>
        <a:buClr>
          <a:schemeClr val="accent2"/>
        </a:buClr>
        <a:buSzPct val="80000"/>
        <a:buFont typeface="Wingdings" pitchFamily="2" charset="2"/>
        <a:buChar char=""/>
        <a:defRPr sz="2000" b="1" i="1">
          <a:solidFill>
            <a:schemeClr val="tx1"/>
          </a:solidFill>
          <a:latin typeface="+mn-lt"/>
          <a:ea typeface="ＭＳ Ｐゴシック"/>
          <a:cs typeface="ＭＳ Ｐゴシック"/>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69900" y="592138"/>
            <a:ext cx="6281738" cy="723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_tradnl" smtClean="0"/>
              <a:t>Haga clic para modificar el estilo de título del patrón</a:t>
            </a:r>
          </a:p>
        </p:txBody>
      </p:sp>
      <p:sp>
        <p:nvSpPr>
          <p:cNvPr id="66563" name="Rectangle 3"/>
          <p:cNvSpPr>
            <a:spLocks noGrp="1" noChangeArrowheads="1"/>
          </p:cNvSpPr>
          <p:nvPr>
            <p:ph type="body" idx="1"/>
          </p:nvPr>
        </p:nvSpPr>
        <p:spPr bwMode="auto">
          <a:xfrm>
            <a:off x="452438" y="2338388"/>
            <a:ext cx="8148637" cy="17843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9" name="Rectangle 4"/>
          <p:cNvSpPr>
            <a:spLocks noGrp="1" noChangeArrowheads="1"/>
          </p:cNvSpPr>
          <p:nvPr>
            <p:ph type="dt" sz="half" idx="2"/>
          </p:nvPr>
        </p:nvSpPr>
        <p:spPr bwMode="auto">
          <a:xfrm>
            <a:off x="4699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u="none">
                <a:latin typeface="Times" pitchFamily="-110" charset="0"/>
              </a:defRPr>
            </a:lvl1pPr>
          </a:lstStyle>
          <a:p>
            <a:pPr>
              <a:defRPr/>
            </a:pPr>
            <a:endParaRPr lang="es-ES_tradnl"/>
          </a:p>
        </p:txBody>
      </p:sp>
      <p:sp>
        <p:nvSpPr>
          <p:cNvPr id="10"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u="none">
                <a:latin typeface="Times" pitchFamily="-110" charset="0"/>
              </a:defRPr>
            </a:lvl1pPr>
          </a:lstStyle>
          <a:p>
            <a:pPr>
              <a:defRPr/>
            </a:pPr>
            <a:endParaRPr lang="es-ES_tradnl"/>
          </a:p>
        </p:txBody>
      </p:sp>
      <p:sp>
        <p:nvSpPr>
          <p:cNvPr id="11" name="Rectangle 6"/>
          <p:cNvSpPr>
            <a:spLocks noGrp="1" noChangeArrowheads="1"/>
          </p:cNvSpPr>
          <p:nvPr>
            <p:ph type="sldNum" sz="quarter" idx="4"/>
          </p:nvPr>
        </p:nvSpPr>
        <p:spPr bwMode="auto">
          <a:xfrm>
            <a:off x="7085013" y="6613525"/>
            <a:ext cx="1905000" cy="122238"/>
          </a:xfrm>
          <a:prstGeom prst="rect">
            <a:avLst/>
          </a:prstGeom>
          <a:ln>
            <a:miter lim="800000"/>
            <a:headEnd/>
            <a:tailEnd/>
          </a:ln>
        </p:spPr>
        <p:txBody>
          <a:bodyPr vert="horz" wrap="square" lIns="0" tIns="0" rIns="0" bIns="0" numCol="1" anchor="t" anchorCtr="0" compatLnSpc="1">
            <a:prstTxWarp prst="textNoShape">
              <a:avLst/>
            </a:prstTxWarp>
            <a:spAutoFit/>
          </a:bodyPr>
          <a:lstStyle>
            <a:lvl1pPr algn="r" eaLnBrk="0" hangingPunct="0">
              <a:defRPr sz="800" u="none">
                <a:latin typeface="+mn-lt"/>
              </a:defRPr>
            </a:lvl1pPr>
          </a:lstStyle>
          <a:p>
            <a:pPr>
              <a:defRPr/>
            </a:pPr>
            <a:fld id="{8EAEDFBB-3C6D-4ED3-924F-EA39B2274DB8}"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ts val="2800"/>
        </a:lnSpc>
        <a:spcBef>
          <a:spcPct val="0"/>
        </a:spcBef>
        <a:spcAft>
          <a:spcPct val="0"/>
        </a:spcAft>
        <a:defRPr sz="2500" b="1">
          <a:solidFill>
            <a:schemeClr val="tx2"/>
          </a:solidFill>
          <a:latin typeface="+mj-lt"/>
          <a:ea typeface="+mj-ea"/>
          <a:cs typeface="+mj-cs"/>
        </a:defRPr>
      </a:lvl1pPr>
      <a:lvl2pPr algn="l" rtl="0" eaLnBrk="0" fontAlgn="base" hangingPunct="0">
        <a:lnSpc>
          <a:spcPts val="2800"/>
        </a:lnSpc>
        <a:spcBef>
          <a:spcPct val="0"/>
        </a:spcBef>
        <a:spcAft>
          <a:spcPct val="0"/>
        </a:spcAft>
        <a:defRPr sz="2500" b="1">
          <a:solidFill>
            <a:schemeClr val="tx2"/>
          </a:solidFill>
          <a:latin typeface="Arial" pitchFamily="34" charset="0"/>
        </a:defRPr>
      </a:lvl2pPr>
      <a:lvl3pPr algn="l" rtl="0" eaLnBrk="0" fontAlgn="base" hangingPunct="0">
        <a:lnSpc>
          <a:spcPts val="2800"/>
        </a:lnSpc>
        <a:spcBef>
          <a:spcPct val="0"/>
        </a:spcBef>
        <a:spcAft>
          <a:spcPct val="0"/>
        </a:spcAft>
        <a:defRPr sz="2500" b="1">
          <a:solidFill>
            <a:schemeClr val="tx2"/>
          </a:solidFill>
          <a:latin typeface="Arial" pitchFamily="34" charset="0"/>
        </a:defRPr>
      </a:lvl3pPr>
      <a:lvl4pPr algn="l" rtl="0" eaLnBrk="0" fontAlgn="base" hangingPunct="0">
        <a:lnSpc>
          <a:spcPts val="2800"/>
        </a:lnSpc>
        <a:spcBef>
          <a:spcPct val="0"/>
        </a:spcBef>
        <a:spcAft>
          <a:spcPct val="0"/>
        </a:spcAft>
        <a:defRPr sz="2500" b="1">
          <a:solidFill>
            <a:schemeClr val="tx2"/>
          </a:solidFill>
          <a:latin typeface="Arial" pitchFamily="34" charset="0"/>
        </a:defRPr>
      </a:lvl4pPr>
      <a:lvl5pPr algn="l" rtl="0" eaLnBrk="0" fontAlgn="base" hangingPunct="0">
        <a:lnSpc>
          <a:spcPts val="2800"/>
        </a:lnSpc>
        <a:spcBef>
          <a:spcPct val="0"/>
        </a:spcBef>
        <a:spcAft>
          <a:spcPct val="0"/>
        </a:spcAft>
        <a:defRPr sz="2500" b="1">
          <a:solidFill>
            <a:schemeClr val="tx2"/>
          </a:solidFill>
          <a:latin typeface="Arial" pitchFamily="34" charset="0"/>
        </a:defRPr>
      </a:lvl5pPr>
      <a:lvl6pPr marL="457200" algn="l" rtl="0" eaLnBrk="0" fontAlgn="base" hangingPunct="0">
        <a:lnSpc>
          <a:spcPts val="2800"/>
        </a:lnSpc>
        <a:spcBef>
          <a:spcPct val="0"/>
        </a:spcBef>
        <a:spcAft>
          <a:spcPct val="0"/>
        </a:spcAft>
        <a:defRPr sz="2500" b="1">
          <a:solidFill>
            <a:schemeClr val="tx2"/>
          </a:solidFill>
          <a:latin typeface="Arial" pitchFamily="34" charset="0"/>
        </a:defRPr>
      </a:lvl6pPr>
      <a:lvl7pPr marL="914400" algn="l" rtl="0" eaLnBrk="0" fontAlgn="base" hangingPunct="0">
        <a:lnSpc>
          <a:spcPts val="2800"/>
        </a:lnSpc>
        <a:spcBef>
          <a:spcPct val="0"/>
        </a:spcBef>
        <a:spcAft>
          <a:spcPct val="0"/>
        </a:spcAft>
        <a:defRPr sz="2500" b="1">
          <a:solidFill>
            <a:schemeClr val="tx2"/>
          </a:solidFill>
          <a:latin typeface="Arial" pitchFamily="34" charset="0"/>
        </a:defRPr>
      </a:lvl7pPr>
      <a:lvl8pPr marL="1371600" algn="l" rtl="0" eaLnBrk="0" fontAlgn="base" hangingPunct="0">
        <a:lnSpc>
          <a:spcPts val="2800"/>
        </a:lnSpc>
        <a:spcBef>
          <a:spcPct val="0"/>
        </a:spcBef>
        <a:spcAft>
          <a:spcPct val="0"/>
        </a:spcAft>
        <a:defRPr sz="2500" b="1">
          <a:solidFill>
            <a:schemeClr val="tx2"/>
          </a:solidFill>
          <a:latin typeface="Arial" pitchFamily="34" charset="0"/>
        </a:defRPr>
      </a:lvl8pPr>
      <a:lvl9pPr marL="1828800" algn="l" rtl="0" eaLnBrk="0" fontAlgn="base" hangingPunct="0">
        <a:lnSpc>
          <a:spcPts val="2800"/>
        </a:lnSpc>
        <a:spcBef>
          <a:spcPct val="0"/>
        </a:spcBef>
        <a:spcAft>
          <a:spcPct val="0"/>
        </a:spcAft>
        <a:defRPr sz="2500" b="1">
          <a:solidFill>
            <a:schemeClr val="tx2"/>
          </a:solidFill>
          <a:latin typeface="Arial" pitchFamily="34" charset="0"/>
        </a:defRPr>
      </a:lvl9pPr>
    </p:titleStyle>
    <p:bodyStyle>
      <a:lvl1pPr marL="342900" indent="-342900" algn="l" rtl="0" eaLnBrk="0" fontAlgn="base" hangingPunct="0">
        <a:lnSpc>
          <a:spcPts val="2400"/>
        </a:lnSpc>
        <a:spcBef>
          <a:spcPct val="20000"/>
        </a:spcBef>
        <a:spcAft>
          <a:spcPct val="0"/>
        </a:spcAft>
        <a:buChar char="•"/>
        <a:defRPr sz="2200" b="1">
          <a:solidFill>
            <a:schemeClr val="tx1"/>
          </a:solidFill>
          <a:latin typeface="+mn-lt"/>
          <a:ea typeface="+mn-ea"/>
          <a:cs typeface="+mn-cs"/>
        </a:defRPr>
      </a:lvl1pPr>
      <a:lvl2pPr marL="473075" indent="-282575" algn="l" rtl="0" eaLnBrk="0" fontAlgn="base" hangingPunct="0">
        <a:lnSpc>
          <a:spcPts val="2400"/>
        </a:lnSpc>
        <a:spcBef>
          <a:spcPct val="20000"/>
        </a:spcBef>
        <a:spcAft>
          <a:spcPct val="0"/>
        </a:spcAft>
        <a:buClr>
          <a:schemeClr val="accent2"/>
        </a:buClr>
        <a:buFont typeface="Wingdings" pitchFamily="2" charset="2"/>
        <a:buChar char="l"/>
        <a:defRPr sz="2000" b="1">
          <a:solidFill>
            <a:schemeClr val="tx1"/>
          </a:solidFill>
          <a:latin typeface="+mn-lt"/>
          <a:ea typeface="ＭＳ Ｐゴシック"/>
          <a:cs typeface="ＭＳ Ｐゴシック"/>
        </a:defRPr>
      </a:lvl2pPr>
      <a:lvl3pPr marL="858838" indent="-195263" algn="l" rtl="0" eaLnBrk="0" fontAlgn="base" hangingPunct="0">
        <a:lnSpc>
          <a:spcPts val="2400"/>
        </a:lnSpc>
        <a:spcBef>
          <a:spcPct val="20000"/>
        </a:spcBef>
        <a:spcAft>
          <a:spcPct val="0"/>
        </a:spcAft>
        <a:buClr>
          <a:schemeClr val="hlink"/>
        </a:buClr>
        <a:buSzPct val="80000"/>
        <a:buFont typeface="Wingdings" pitchFamily="2" charset="2"/>
        <a:buChar char="l"/>
        <a:defRPr sz="2000" b="1">
          <a:solidFill>
            <a:schemeClr val="tx1"/>
          </a:solidFill>
          <a:latin typeface="+mn-lt"/>
          <a:ea typeface="ＭＳ Ｐゴシック"/>
          <a:cs typeface="ＭＳ Ｐゴシック"/>
        </a:defRPr>
      </a:lvl3pPr>
      <a:lvl4pPr marL="1231900" indent="-182563" algn="l" rtl="0" eaLnBrk="0" fontAlgn="base" hangingPunct="0">
        <a:lnSpc>
          <a:spcPts val="2400"/>
        </a:lnSpc>
        <a:spcBef>
          <a:spcPct val="20000"/>
        </a:spcBef>
        <a:spcAft>
          <a:spcPct val="0"/>
        </a:spcAft>
        <a:buClr>
          <a:schemeClr val="tx1"/>
        </a:buClr>
        <a:buSzPct val="70000"/>
        <a:buFont typeface="Wingdings" pitchFamily="2" charset="2"/>
        <a:buChar char="l"/>
        <a:defRPr sz="2000" b="1" i="1">
          <a:solidFill>
            <a:schemeClr val="tx1"/>
          </a:solidFill>
          <a:latin typeface="+mn-lt"/>
          <a:ea typeface="ＭＳ Ｐゴシック"/>
          <a:cs typeface="ＭＳ Ｐゴシック"/>
        </a:defRPr>
      </a:lvl4pPr>
      <a:lvl5pPr marL="1616075" indent="-93663" algn="l" rtl="0" eaLnBrk="0" fontAlgn="base" hangingPunct="0">
        <a:lnSpc>
          <a:spcPts val="2400"/>
        </a:lnSpc>
        <a:spcBef>
          <a:spcPct val="20000"/>
        </a:spcBef>
        <a:spcAft>
          <a:spcPct val="0"/>
        </a:spcAft>
        <a:buClr>
          <a:schemeClr val="accent2"/>
        </a:buClr>
        <a:buSzPct val="80000"/>
        <a:buFont typeface="Wingdings" pitchFamily="2" charset="2"/>
        <a:buChar char=""/>
        <a:defRPr sz="2000" b="1" i="1">
          <a:solidFill>
            <a:schemeClr val="tx1"/>
          </a:solidFill>
          <a:latin typeface="+mn-lt"/>
          <a:ea typeface="ＭＳ Ｐゴシック"/>
          <a:cs typeface="ＭＳ Ｐゴシック"/>
        </a:defRPr>
      </a:lvl5pPr>
      <a:lvl6pPr marL="2073275" indent="-93663" algn="l" rtl="0" eaLnBrk="0" fontAlgn="base" hangingPunct="0">
        <a:lnSpc>
          <a:spcPts val="2400"/>
        </a:lnSpc>
        <a:spcBef>
          <a:spcPct val="20000"/>
        </a:spcBef>
        <a:spcAft>
          <a:spcPct val="0"/>
        </a:spcAft>
        <a:buClr>
          <a:schemeClr val="accent2"/>
        </a:buClr>
        <a:buSzPct val="80000"/>
        <a:buFont typeface="Wingdings" pitchFamily="2" charset="2"/>
        <a:buChar char=""/>
        <a:defRPr sz="2000" b="1" i="1">
          <a:solidFill>
            <a:schemeClr val="tx1"/>
          </a:solidFill>
          <a:latin typeface="+mn-lt"/>
          <a:ea typeface="ＭＳ Ｐゴシック"/>
          <a:cs typeface="ＭＳ Ｐゴシック"/>
        </a:defRPr>
      </a:lvl6pPr>
      <a:lvl7pPr marL="2530475" indent="-93663" algn="l" rtl="0" eaLnBrk="0" fontAlgn="base" hangingPunct="0">
        <a:lnSpc>
          <a:spcPts val="2400"/>
        </a:lnSpc>
        <a:spcBef>
          <a:spcPct val="20000"/>
        </a:spcBef>
        <a:spcAft>
          <a:spcPct val="0"/>
        </a:spcAft>
        <a:buClr>
          <a:schemeClr val="accent2"/>
        </a:buClr>
        <a:buSzPct val="80000"/>
        <a:buFont typeface="Wingdings" pitchFamily="2" charset="2"/>
        <a:buChar char=""/>
        <a:defRPr sz="2000" b="1" i="1">
          <a:solidFill>
            <a:schemeClr val="tx1"/>
          </a:solidFill>
          <a:latin typeface="+mn-lt"/>
          <a:ea typeface="ＭＳ Ｐゴシック"/>
          <a:cs typeface="ＭＳ Ｐゴシック"/>
        </a:defRPr>
      </a:lvl7pPr>
      <a:lvl8pPr marL="2987675" indent="-93663" algn="l" rtl="0" eaLnBrk="0" fontAlgn="base" hangingPunct="0">
        <a:lnSpc>
          <a:spcPts val="2400"/>
        </a:lnSpc>
        <a:spcBef>
          <a:spcPct val="20000"/>
        </a:spcBef>
        <a:spcAft>
          <a:spcPct val="0"/>
        </a:spcAft>
        <a:buClr>
          <a:schemeClr val="accent2"/>
        </a:buClr>
        <a:buSzPct val="80000"/>
        <a:buFont typeface="Wingdings" pitchFamily="2" charset="2"/>
        <a:buChar char=""/>
        <a:defRPr sz="2000" b="1" i="1">
          <a:solidFill>
            <a:schemeClr val="tx1"/>
          </a:solidFill>
          <a:latin typeface="+mn-lt"/>
          <a:ea typeface="ＭＳ Ｐゴシック"/>
          <a:cs typeface="ＭＳ Ｐゴシック"/>
        </a:defRPr>
      </a:lvl8pPr>
      <a:lvl9pPr marL="3444875" indent="-93663" algn="l" rtl="0" eaLnBrk="0" fontAlgn="base" hangingPunct="0">
        <a:lnSpc>
          <a:spcPts val="2400"/>
        </a:lnSpc>
        <a:spcBef>
          <a:spcPct val="20000"/>
        </a:spcBef>
        <a:spcAft>
          <a:spcPct val="0"/>
        </a:spcAft>
        <a:buClr>
          <a:schemeClr val="accent2"/>
        </a:buClr>
        <a:buSzPct val="80000"/>
        <a:buFont typeface="Wingdings" pitchFamily="2" charset="2"/>
        <a:buChar char=""/>
        <a:defRPr sz="2000" b="1" i="1">
          <a:solidFill>
            <a:schemeClr val="tx1"/>
          </a:solidFill>
          <a:latin typeface="+mn-lt"/>
          <a:ea typeface="ＭＳ Ｐゴシック"/>
          <a:cs typeface="ＭＳ Ｐゴシック"/>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18.emf"/><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17.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hemeOverride" Target="../theme/themeOverride23.xml"/><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en.wikipedia.org/wiki/Water_(molecule)"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hyperlink" Target="http://en.wikipedia.org/wiki/Alkane" TargetMode="External"/><Relationship Id="rId5" Type="http://schemas.openxmlformats.org/officeDocument/2006/relationships/hyperlink" Target="http://en.wikipedia.org/wiki/Carbon_monoxide" TargetMode="External"/><Relationship Id="rId4" Type="http://schemas.openxmlformats.org/officeDocument/2006/relationships/hyperlink" Target="http://en.wikipedia.org/wiki/Hydrogen"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7.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Grp="1" noChangeArrowheads="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994BD7-F85F-45ED-A7F4-8BC1223A13D5}" type="slidenum">
              <a:rPr lang="es-ES_tradnl" sz="800" u="none">
                <a:latin typeface="+mn-lt"/>
              </a:rPr>
              <a:pPr algn="r" eaLnBrk="0" hangingPunct="0">
                <a:defRPr/>
              </a:pPr>
              <a:t>1</a:t>
            </a:fld>
            <a:endParaRPr lang="es-ES_tradnl" sz="800" u="none">
              <a:latin typeface="+mn-lt"/>
            </a:endParaRPr>
          </a:p>
        </p:txBody>
      </p:sp>
      <p:pic>
        <p:nvPicPr>
          <p:cNvPr id="15362" name="Imagen 4" descr="MarcaGN F.png"/>
          <p:cNvPicPr>
            <a:picLocks noChangeAspect="1"/>
          </p:cNvPicPr>
          <p:nvPr/>
        </p:nvPicPr>
        <p:blipFill>
          <a:blip r:embed="rId3"/>
          <a:srcRect/>
          <a:stretch>
            <a:fillRect/>
          </a:stretch>
        </p:blipFill>
        <p:spPr bwMode="auto">
          <a:xfrm>
            <a:off x="2514600" y="2249488"/>
            <a:ext cx="4114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10</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3657600" y="1873308"/>
            <a:ext cx="5334000" cy="38041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Gasificación de carbón</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La Gasificación es un proceso termoquímico. Se transforma el carbón en un gas combustible (gas de síntesis) mediante oxidación parcial con aire, oxígeno o vapor. </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Se producen simultáneamente un gran número de reacciones químicas en serie y en paralelo.</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 Existen tres etapas fundamentales</a:t>
            </a:r>
          </a:p>
          <a:p>
            <a:pPr marL="1387475" lvl="3" indent="-282575" eaLnBrk="0" hangingPunct="0">
              <a:spcBef>
                <a:spcPct val="20000"/>
              </a:spcBef>
              <a:buClr>
                <a:schemeClr val="accent2"/>
              </a:buClr>
              <a:buFont typeface="Wingdings" pitchFamily="2" charset="2"/>
              <a:buChar char="l"/>
            </a:pPr>
            <a:r>
              <a:rPr lang="es-ES" sz="1600" b="1" u="none" kern="0" dirty="0" err="1" smtClean="0">
                <a:latin typeface="+mn-lt"/>
                <a:ea typeface="ＭＳ Ｐゴシック"/>
                <a:cs typeface="ＭＳ Ｐゴシック"/>
              </a:rPr>
              <a:t>Pirólisis</a:t>
            </a:r>
            <a:endParaRPr lang="es-ES" sz="1600" b="1" u="none" kern="0" dirty="0" smtClean="0">
              <a:latin typeface="+mn-lt"/>
              <a:ea typeface="ＭＳ Ｐゴシック"/>
              <a:cs typeface="ＭＳ Ｐゴシック"/>
            </a:endParaRPr>
          </a:p>
          <a:p>
            <a:pPr marL="1387475" lvl="3" indent="-282575" eaLnBrk="0" hangingPunct="0">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Combustión</a:t>
            </a:r>
          </a:p>
          <a:p>
            <a:pPr marL="1387475" lvl="3" indent="-282575" eaLnBrk="0" hangingPunct="0">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Gasificación </a:t>
            </a:r>
            <a:endParaRPr kumimoji="0" lang="es-ES" sz="1600" b="1" i="0" u="none" strike="noStrike" kern="0" cap="none" spc="0" normalizeH="0" baseline="0" noProof="0" dirty="0">
              <a:ln>
                <a:noFill/>
              </a:ln>
              <a:solidFill>
                <a:schemeClr val="tx1"/>
              </a:solidFill>
              <a:effectLst/>
              <a:uLnTx/>
              <a:uFillTx/>
              <a:latin typeface="+mn-lt"/>
              <a:ea typeface="ＭＳ Ｐゴシック"/>
              <a:cs typeface="ＭＳ Ｐゴシック"/>
            </a:endParaRPr>
          </a:p>
        </p:txBody>
      </p:sp>
      <p:pic>
        <p:nvPicPr>
          <p:cNvPr id="77825" name="Picture 1"/>
          <p:cNvPicPr>
            <a:picLocks noChangeAspect="1" noChangeArrowheads="1"/>
          </p:cNvPicPr>
          <p:nvPr/>
        </p:nvPicPr>
        <p:blipFill>
          <a:blip r:embed="rId4"/>
          <a:srcRect/>
          <a:stretch>
            <a:fillRect/>
          </a:stretch>
        </p:blipFill>
        <p:spPr bwMode="auto">
          <a:xfrm>
            <a:off x="76200" y="2566360"/>
            <a:ext cx="4051299" cy="2553328"/>
          </a:xfrm>
          <a:prstGeom prst="rect">
            <a:avLst/>
          </a:prstGeom>
          <a:noFill/>
          <a:ln w="9525">
            <a:noFill/>
            <a:miter lim="800000"/>
            <a:headEnd/>
            <a:tailEnd/>
          </a:ln>
          <a:effectLst/>
        </p:spPr>
      </p:pic>
      <p:sp>
        <p:nvSpPr>
          <p:cNvPr id="8"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11</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708208"/>
            <a:ext cx="8211035" cy="2775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Gasificación de carbón: Fase de </a:t>
            </a:r>
            <a:r>
              <a:rPr lang="es-ES" sz="1600" b="1" u="none" kern="0" dirty="0" err="1" smtClean="0">
                <a:latin typeface="+mn-lt"/>
                <a:ea typeface="ＭＳ Ｐゴシック"/>
                <a:cs typeface="ＭＳ Ｐゴシック"/>
              </a:rPr>
              <a:t>Pirólisis</a:t>
            </a:r>
            <a:endParaRPr kumimoji="0" lang="es-ES" sz="1600" b="1" i="0" u="none" strike="noStrike" kern="0" cap="none" spc="0" normalizeH="0" baseline="0" noProof="0" dirty="0">
              <a:ln>
                <a:noFill/>
              </a:ln>
              <a:solidFill>
                <a:schemeClr val="tx1"/>
              </a:solidFill>
              <a:effectLst/>
              <a:uLnTx/>
              <a:uFillTx/>
              <a:latin typeface="+mn-lt"/>
              <a:ea typeface="ＭＳ Ｐゴシック"/>
              <a:cs typeface="ＭＳ Ｐゴシック"/>
            </a:endParaRPr>
          </a:p>
        </p:txBody>
      </p:sp>
      <p:pic>
        <p:nvPicPr>
          <p:cNvPr id="122882" name="Picture 2"/>
          <p:cNvPicPr>
            <a:picLocks noChangeAspect="1" noChangeArrowheads="1"/>
          </p:cNvPicPr>
          <p:nvPr/>
        </p:nvPicPr>
        <p:blipFill>
          <a:blip r:embed="rId4"/>
          <a:srcRect/>
          <a:stretch>
            <a:fillRect/>
          </a:stretch>
        </p:blipFill>
        <p:spPr bwMode="auto">
          <a:xfrm>
            <a:off x="1255713" y="2108200"/>
            <a:ext cx="1957387" cy="2656222"/>
          </a:xfrm>
          <a:prstGeom prst="rect">
            <a:avLst/>
          </a:prstGeom>
          <a:noFill/>
          <a:ln w="9525">
            <a:noFill/>
            <a:miter lim="800000"/>
            <a:headEnd/>
            <a:tailEnd/>
          </a:ln>
          <a:effectLst/>
        </p:spPr>
      </p:pic>
      <p:sp>
        <p:nvSpPr>
          <p:cNvPr id="8" name="Rectangle 2056"/>
          <p:cNvSpPr txBox="1">
            <a:spLocks noChangeArrowheads="1"/>
          </p:cNvSpPr>
          <p:nvPr/>
        </p:nvSpPr>
        <p:spPr bwMode="auto">
          <a:xfrm>
            <a:off x="3327400" y="2902008"/>
            <a:ext cx="5384800"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_tradnl" sz="1600" b="1" u="none" kern="0" dirty="0" smtClean="0">
                <a:latin typeface="+mn-lt"/>
                <a:ea typeface="ＭＳ Ｐゴシック"/>
                <a:cs typeface="ＭＳ Ｐゴシック"/>
              </a:rPr>
              <a:t>Tras el secado y calentamiento, se produce la descomposición térmica del carbón. Es un proceso endotérmico </a:t>
            </a:r>
          </a:p>
        </p:txBody>
      </p:sp>
      <p:sp>
        <p:nvSpPr>
          <p:cNvPr id="9" name="Text Box 4"/>
          <p:cNvSpPr txBox="1">
            <a:spLocks noChangeArrowheads="1"/>
          </p:cNvSpPr>
          <p:nvPr/>
        </p:nvSpPr>
        <p:spPr bwMode="auto">
          <a:xfrm>
            <a:off x="889000" y="4905375"/>
            <a:ext cx="8110538" cy="1471172"/>
          </a:xfrm>
          <a:prstGeom prst="rect">
            <a:avLst/>
          </a:prstGeom>
          <a:noFill/>
          <a:ln w="9525" algn="ctr">
            <a:noFill/>
            <a:miter lim="800000"/>
            <a:headEnd/>
            <a:tailEnd/>
          </a:ln>
          <a:effectLst/>
        </p:spPr>
        <p:txBody>
          <a:bodyPr wrap="square">
            <a:spAutoFit/>
          </a:bodyPr>
          <a:lstStyle/>
          <a:p>
            <a:pPr marL="473075" lvl="1" indent="-282575" eaLnBrk="0" hangingPunct="0">
              <a:lnSpc>
                <a:spcPts val="2400"/>
              </a:lnSpc>
              <a:spcBef>
                <a:spcPct val="20000"/>
              </a:spcBef>
              <a:buClr>
                <a:schemeClr val="accent2"/>
              </a:buClr>
              <a:buFont typeface="Wingdings" pitchFamily="2" charset="2"/>
              <a:buChar char="l"/>
              <a:tabLst>
                <a:tab pos="2870200" algn="l"/>
                <a:tab pos="7429500" algn="l"/>
              </a:tabLst>
            </a:pPr>
            <a:r>
              <a:rPr lang="es-ES_tradnl" sz="1600" b="1" u="none" kern="0" dirty="0">
                <a:latin typeface="+mn-lt"/>
                <a:ea typeface="ＭＳ Ｐゴシック"/>
                <a:cs typeface="ＭＳ Ｐゴシック"/>
              </a:rPr>
              <a:t>Coal </a:t>
            </a:r>
            <a:r>
              <a:rPr lang="es-ES_tradnl" sz="1600" b="1" u="none" kern="0" dirty="0" err="1">
                <a:latin typeface="+mn-lt"/>
                <a:ea typeface="ＭＳ Ｐゴシック"/>
                <a:cs typeface="ＭＳ Ｐゴシック"/>
              </a:rPr>
              <a:t>Devolatilization</a:t>
            </a:r>
            <a:r>
              <a:rPr lang="es-ES_tradnl" sz="1600" b="1" u="none" kern="0" dirty="0">
                <a:latin typeface="+mn-lt"/>
                <a:ea typeface="ＭＳ Ｐゴシック"/>
                <a:cs typeface="ＭＳ Ｐゴシック"/>
              </a:rPr>
              <a:t>  = </a:t>
            </a:r>
          </a:p>
          <a:p>
            <a:pPr marL="930275" lvl="2" indent="-282575" eaLnBrk="0" hangingPunct="0">
              <a:lnSpc>
                <a:spcPts val="2400"/>
              </a:lnSpc>
              <a:spcBef>
                <a:spcPct val="20000"/>
              </a:spcBef>
              <a:buClr>
                <a:schemeClr val="accent2"/>
              </a:buClr>
              <a:buFont typeface="Wingdings" pitchFamily="2" charset="2"/>
              <a:buChar char="l"/>
              <a:tabLst>
                <a:tab pos="2870200" algn="l"/>
                <a:tab pos="7429500" algn="l"/>
              </a:tabLst>
            </a:pPr>
            <a:r>
              <a:rPr lang="es-ES_tradnl" sz="1600" b="1" u="none" kern="0" dirty="0">
                <a:latin typeface="+mn-lt"/>
                <a:ea typeface="ＭＳ Ｐゴシック"/>
                <a:cs typeface="ＭＳ Ｐゴシック"/>
              </a:rPr>
              <a:t>Gases:	CH</a:t>
            </a:r>
            <a:r>
              <a:rPr lang="es-ES_tradnl" sz="1600" b="1" u="none" baseline="-10000" dirty="0">
                <a:latin typeface="+mn-lt"/>
                <a:ea typeface="ＭＳ Ｐゴシック"/>
                <a:cs typeface="ＭＳ Ｐゴシック"/>
              </a:rPr>
              <a:t>4</a:t>
            </a:r>
            <a:r>
              <a:rPr lang="es-ES_tradnl" sz="1600" b="1" u="none" kern="0" dirty="0">
                <a:latin typeface="+mn-lt"/>
                <a:ea typeface="ＭＳ Ｐゴシック"/>
                <a:cs typeface="ＭＳ Ｐゴシック"/>
              </a:rPr>
              <a:t> + H</a:t>
            </a:r>
            <a:r>
              <a:rPr lang="es-ES_tradnl" sz="1600" b="1" u="none" baseline="-10000" dirty="0">
                <a:latin typeface="+mn-lt"/>
                <a:ea typeface="ＭＳ Ｐゴシック"/>
                <a:cs typeface="ＭＳ Ｐゴシック"/>
              </a:rPr>
              <a:t>2</a:t>
            </a:r>
            <a:r>
              <a:rPr lang="es-ES_tradnl" sz="1600" b="1" u="none" kern="0" dirty="0">
                <a:latin typeface="+mn-lt"/>
                <a:ea typeface="ＭＳ Ｐゴシック"/>
                <a:cs typeface="ＭＳ Ｐゴシック"/>
              </a:rPr>
              <a:t>  + CO  + CO</a:t>
            </a:r>
            <a:r>
              <a:rPr lang="es-ES_tradnl" sz="1600" b="1" u="none" baseline="-10000" dirty="0">
                <a:latin typeface="+mn-lt"/>
                <a:ea typeface="ＭＳ Ｐゴシック"/>
                <a:cs typeface="ＭＳ Ｐゴシック"/>
              </a:rPr>
              <a:t>2</a:t>
            </a:r>
            <a:r>
              <a:rPr lang="es-ES_tradnl" sz="1600" b="1" u="none" kern="0" dirty="0">
                <a:latin typeface="+mn-lt"/>
                <a:ea typeface="ＭＳ Ｐゴシック"/>
                <a:cs typeface="ＭＳ Ｐゴシック"/>
              </a:rPr>
              <a:t> + SH</a:t>
            </a:r>
            <a:r>
              <a:rPr lang="es-ES_tradnl" sz="1600" b="1" u="none" baseline="-10000" dirty="0">
                <a:latin typeface="+mn-lt"/>
                <a:ea typeface="ＭＳ Ｐゴシック"/>
                <a:cs typeface="ＭＳ Ｐゴシック"/>
              </a:rPr>
              <a:t>2</a:t>
            </a:r>
            <a:r>
              <a:rPr lang="es-ES_tradnl" sz="1600" b="1" u="none" kern="0" dirty="0">
                <a:latin typeface="+mn-lt"/>
                <a:ea typeface="ＭＳ Ｐゴシック"/>
                <a:cs typeface="ＭＳ Ｐゴシック"/>
              </a:rPr>
              <a:t>  + NH</a:t>
            </a:r>
            <a:r>
              <a:rPr lang="es-ES_tradnl" sz="1600" b="1" u="none" baseline="-10000" dirty="0">
                <a:latin typeface="+mn-lt"/>
                <a:ea typeface="ＭＳ Ｐゴシック"/>
                <a:cs typeface="ＭＳ Ｐゴシック"/>
              </a:rPr>
              <a:t>3</a:t>
            </a:r>
            <a:r>
              <a:rPr lang="es-ES_tradnl" sz="1600" b="1" u="none" kern="0" dirty="0">
                <a:latin typeface="+mn-lt"/>
                <a:ea typeface="ＭＳ Ｐゴシック"/>
                <a:cs typeface="ＭＳ Ｐゴシック"/>
              </a:rPr>
              <a:t> + N</a:t>
            </a:r>
            <a:r>
              <a:rPr lang="es-ES_tradnl" sz="1600" b="1" u="none" baseline="-10000" dirty="0">
                <a:latin typeface="+mn-lt"/>
                <a:ea typeface="ＭＳ Ｐゴシック"/>
                <a:cs typeface="ＭＳ Ｐゴシック"/>
              </a:rPr>
              <a:t>2</a:t>
            </a:r>
          </a:p>
          <a:p>
            <a:pPr marL="930275" lvl="2" indent="-282575" eaLnBrk="0" hangingPunct="0">
              <a:lnSpc>
                <a:spcPts val="2400"/>
              </a:lnSpc>
              <a:spcBef>
                <a:spcPct val="20000"/>
              </a:spcBef>
              <a:buClr>
                <a:schemeClr val="accent2"/>
              </a:buClr>
              <a:buFont typeface="Wingdings" pitchFamily="2" charset="2"/>
              <a:buChar char="l"/>
              <a:tabLst>
                <a:tab pos="2870200" algn="l"/>
                <a:tab pos="7429500" algn="l"/>
              </a:tabLst>
            </a:pPr>
            <a:r>
              <a:rPr lang="es-ES_tradnl" sz="1600" b="1" u="none" kern="0" dirty="0">
                <a:latin typeface="+mn-lt"/>
                <a:ea typeface="ＭＳ Ｐゴシック"/>
                <a:cs typeface="ＭＳ Ｐゴシック"/>
              </a:rPr>
              <a:t>Líquidos:	Aceites + Alquitranes</a:t>
            </a:r>
          </a:p>
          <a:p>
            <a:pPr marL="930275" lvl="2" indent="-282575" eaLnBrk="0" hangingPunct="0">
              <a:lnSpc>
                <a:spcPts val="2400"/>
              </a:lnSpc>
              <a:spcBef>
                <a:spcPct val="20000"/>
              </a:spcBef>
              <a:buClr>
                <a:schemeClr val="accent2"/>
              </a:buClr>
              <a:buFont typeface="Wingdings" pitchFamily="2" charset="2"/>
              <a:buChar char="l"/>
              <a:tabLst>
                <a:tab pos="2870200" algn="l"/>
                <a:tab pos="7429500" algn="l"/>
              </a:tabLst>
            </a:pPr>
            <a:r>
              <a:rPr lang="es-ES_tradnl" sz="1600" b="1" u="none" kern="0" dirty="0">
                <a:latin typeface="+mn-lt"/>
                <a:ea typeface="ＭＳ Ｐゴシック"/>
                <a:cs typeface="ＭＳ Ｐゴシック"/>
              </a:rPr>
              <a:t>C	</a:t>
            </a:r>
            <a:r>
              <a:rPr lang="es-ES_tradnl" sz="1600" b="1" u="none" kern="0" dirty="0" err="1">
                <a:latin typeface="+mn-lt"/>
                <a:ea typeface="ＭＳ Ｐゴシック"/>
                <a:cs typeface="ＭＳ Ｐゴシック"/>
              </a:rPr>
              <a:t>Char</a:t>
            </a:r>
            <a:r>
              <a:rPr lang="es-ES_tradnl" sz="1600" b="1" u="none" kern="0" dirty="0">
                <a:latin typeface="+mn-lt"/>
                <a:ea typeface="ＭＳ Ｐゴシック"/>
                <a:cs typeface="ＭＳ Ｐゴシック"/>
              </a:rPr>
              <a:t>  </a:t>
            </a:r>
          </a:p>
        </p:txBody>
      </p:sp>
      <p:sp>
        <p:nvSpPr>
          <p:cNvPr id="10"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12</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708208"/>
            <a:ext cx="821103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Gasificación de carbón: Fase de Combustión</a:t>
            </a:r>
            <a:endParaRPr kumimoji="0" lang="es-ES" sz="1600" b="1" i="0" u="none" strike="noStrike" kern="0" cap="none" spc="0" normalizeH="0" baseline="0" noProof="0" dirty="0">
              <a:ln>
                <a:noFill/>
              </a:ln>
              <a:solidFill>
                <a:schemeClr val="tx1"/>
              </a:solidFill>
              <a:effectLst/>
              <a:uLnTx/>
              <a:uFillTx/>
              <a:latin typeface="+mn-lt"/>
              <a:ea typeface="ＭＳ Ｐゴシック"/>
              <a:cs typeface="ＭＳ Ｐゴシック"/>
            </a:endParaRPr>
          </a:p>
        </p:txBody>
      </p:sp>
      <p:sp>
        <p:nvSpPr>
          <p:cNvPr id="8" name="Rectangle 2056"/>
          <p:cNvSpPr txBox="1">
            <a:spLocks noChangeArrowheads="1"/>
          </p:cNvSpPr>
          <p:nvPr/>
        </p:nvSpPr>
        <p:spPr bwMode="auto">
          <a:xfrm>
            <a:off x="3048000" y="2343208"/>
            <a:ext cx="4775200" cy="23514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_tradnl" sz="1600" b="1" u="none" kern="0" dirty="0" smtClean="0">
                <a:latin typeface="+mn-lt"/>
                <a:ea typeface="ＭＳ Ｐゴシック"/>
                <a:cs typeface="ＭＳ Ｐゴシック"/>
              </a:rPr>
              <a:t>Los gases generados se queman a fin de consumir la mayor parte de oxígeno que alimenta al </a:t>
            </a:r>
            <a:r>
              <a:rPr lang="es-ES_tradnl" sz="1600" b="1" u="none" kern="0" dirty="0" err="1" smtClean="0">
                <a:latin typeface="+mn-lt"/>
                <a:ea typeface="ＭＳ Ｐゴシック"/>
                <a:cs typeface="ＭＳ Ｐゴシック"/>
              </a:rPr>
              <a:t>gasificador</a:t>
            </a:r>
            <a:endParaRPr lang="es-ES_tradnl" sz="1600" b="1" u="none" kern="0" dirty="0" smtClean="0">
              <a:latin typeface="+mn-lt"/>
              <a:ea typeface="ＭＳ Ｐゴシック"/>
              <a:cs typeface="ＭＳ Ｐゴシック"/>
            </a:endParaRPr>
          </a:p>
          <a:p>
            <a:pPr marL="930275" lvl="2" indent="-282575" eaLnBrk="0" hangingPunct="0">
              <a:lnSpc>
                <a:spcPts val="2400"/>
              </a:lnSpc>
              <a:spcBef>
                <a:spcPct val="20000"/>
              </a:spcBef>
              <a:buClr>
                <a:schemeClr val="accent2"/>
              </a:buClr>
              <a:buFont typeface="Wingdings" pitchFamily="2" charset="2"/>
              <a:buChar char="l"/>
            </a:pPr>
            <a:r>
              <a:rPr lang="es-ES_tradnl" sz="1600" b="1" u="none" kern="0" dirty="0" smtClean="0">
                <a:latin typeface="+mn-lt"/>
                <a:ea typeface="ＭＳ Ｐゴシック"/>
                <a:cs typeface="ＭＳ Ｐゴシック"/>
              </a:rPr>
              <a:t>H</a:t>
            </a:r>
            <a:r>
              <a:rPr lang="es-ES_tradnl" sz="1600" b="1" u="none" baseline="-10000" dirty="0" smtClean="0">
                <a:latin typeface="+mn-lt"/>
                <a:ea typeface="ＭＳ Ｐゴシック"/>
                <a:cs typeface="ＭＳ Ｐゴシック"/>
              </a:rPr>
              <a:t>2 </a:t>
            </a:r>
            <a:r>
              <a:rPr lang="es-ES_tradnl" sz="1600" b="1" u="none" kern="0" dirty="0" smtClean="0">
                <a:latin typeface="+mn-lt"/>
                <a:ea typeface="ＭＳ Ｐゴシック"/>
                <a:cs typeface="ＭＳ Ｐゴシック"/>
              </a:rPr>
              <a:t>+ ½ O</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 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O</a:t>
            </a:r>
          </a:p>
          <a:p>
            <a:pPr marL="930275" lvl="2" indent="-282575" eaLnBrk="0" hangingPunct="0">
              <a:lnSpc>
                <a:spcPts val="2400"/>
              </a:lnSpc>
              <a:spcBef>
                <a:spcPct val="20000"/>
              </a:spcBef>
              <a:buClr>
                <a:schemeClr val="accent2"/>
              </a:buClr>
              <a:buFont typeface="Wingdings" pitchFamily="2" charset="2"/>
              <a:buChar char="l"/>
            </a:pPr>
            <a:r>
              <a:rPr lang="es-ES_tradnl" sz="1600" b="1" u="none" kern="0" dirty="0" smtClean="0">
                <a:latin typeface="+mn-lt"/>
                <a:ea typeface="ＭＳ Ｐゴシック"/>
                <a:cs typeface="ＭＳ Ｐゴシック"/>
              </a:rPr>
              <a:t>CO + ½ O</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 CO</a:t>
            </a:r>
            <a:r>
              <a:rPr lang="es-ES_tradnl" sz="1600" b="1" u="none" baseline="-10000" dirty="0" smtClean="0">
                <a:latin typeface="+mn-lt"/>
                <a:ea typeface="ＭＳ Ｐゴシック"/>
                <a:cs typeface="ＭＳ Ｐゴシック"/>
              </a:rPr>
              <a:t>2 </a:t>
            </a:r>
          </a:p>
          <a:p>
            <a:pPr marL="930275" lvl="2" indent="-282575" eaLnBrk="0" hangingPunct="0">
              <a:lnSpc>
                <a:spcPts val="2400"/>
              </a:lnSpc>
              <a:spcBef>
                <a:spcPct val="20000"/>
              </a:spcBef>
              <a:buClr>
                <a:schemeClr val="accent2"/>
              </a:buClr>
            </a:pPr>
            <a:r>
              <a:rPr lang="es-ES_tradnl" sz="1600" b="1" u="none" kern="0" dirty="0" smtClean="0">
                <a:latin typeface="+mn-lt"/>
                <a:ea typeface="ＭＳ Ｐゴシック"/>
                <a:cs typeface="ＭＳ Ｐゴシック"/>
              </a:rPr>
              <a:t>	(exotérmicas/rápidas)</a:t>
            </a:r>
          </a:p>
          <a:p>
            <a:pPr marL="473075" lvl="1" indent="-282575" eaLnBrk="0" hangingPunct="0">
              <a:lnSpc>
                <a:spcPts val="2400"/>
              </a:lnSpc>
              <a:spcBef>
                <a:spcPct val="20000"/>
              </a:spcBef>
              <a:buClr>
                <a:schemeClr val="accent2"/>
              </a:buClr>
              <a:buFont typeface="Wingdings" pitchFamily="2" charset="2"/>
              <a:buChar char="l"/>
            </a:pPr>
            <a:endParaRPr lang="es-ES_tradnl" sz="1600" b="1" u="none" kern="0" dirty="0" smtClean="0">
              <a:latin typeface="+mn-lt"/>
              <a:ea typeface="ＭＳ Ｐゴシック"/>
              <a:cs typeface="ＭＳ Ｐゴシック"/>
            </a:endParaRPr>
          </a:p>
        </p:txBody>
      </p:sp>
      <p:sp>
        <p:nvSpPr>
          <p:cNvPr id="9" name="Text Box 4"/>
          <p:cNvSpPr txBox="1">
            <a:spLocks noChangeArrowheads="1"/>
          </p:cNvSpPr>
          <p:nvPr/>
        </p:nvSpPr>
        <p:spPr bwMode="auto">
          <a:xfrm>
            <a:off x="876300" y="4892675"/>
            <a:ext cx="7188200" cy="1545038"/>
          </a:xfrm>
          <a:prstGeom prst="rect">
            <a:avLst/>
          </a:prstGeom>
          <a:noFill/>
          <a:ln w="9525" algn="ctr">
            <a:noFill/>
            <a:miter lim="800000"/>
            <a:headEnd/>
            <a:tailEnd/>
          </a:ln>
          <a:effectLst/>
        </p:spPr>
        <p:txBody>
          <a:bodyPr wrap="square">
            <a:spAutoFit/>
          </a:bodyPr>
          <a:lstStyle/>
          <a:p>
            <a:pPr marL="473075" lvl="1" indent="-282575" eaLnBrk="0" hangingPunct="0">
              <a:lnSpc>
                <a:spcPts val="2400"/>
              </a:lnSpc>
              <a:spcBef>
                <a:spcPct val="20000"/>
              </a:spcBef>
              <a:buClr>
                <a:schemeClr val="accent2"/>
              </a:buClr>
              <a:buFont typeface="Wingdings" pitchFamily="2" charset="2"/>
              <a:buChar char="l"/>
              <a:tabLst>
                <a:tab pos="2870200" algn="l"/>
                <a:tab pos="7429500" algn="l"/>
              </a:tabLst>
            </a:pPr>
            <a:r>
              <a:rPr lang="es-ES" sz="1600" b="1" u="none" kern="0" dirty="0" smtClean="0">
                <a:latin typeface="+mn-lt"/>
                <a:ea typeface="ＭＳ Ｐゴシック"/>
                <a:cs typeface="ＭＳ Ｐゴシック"/>
              </a:rPr>
              <a:t>También el residuo carbonoso reacciona parcialmente con el O</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disponible</a:t>
            </a:r>
          </a:p>
          <a:p>
            <a:pPr marL="1082675" lvl="1" indent="-276225" eaLnBrk="0" hangingPunct="0">
              <a:spcAft>
                <a:spcPct val="20000"/>
              </a:spcAft>
              <a:buFont typeface="Wingdings" pitchFamily="2" charset="2"/>
              <a:buChar char="§"/>
              <a:tabLst>
                <a:tab pos="2870200" algn="l"/>
                <a:tab pos="7429500" algn="l"/>
              </a:tabLst>
            </a:pPr>
            <a:r>
              <a:rPr lang="es-ES" sz="1600" b="1" u="none" kern="0" dirty="0" smtClean="0">
                <a:latin typeface="+mn-lt"/>
                <a:ea typeface="ＭＳ Ｐゴシック"/>
                <a:cs typeface="ＭＳ Ｐゴシック"/>
              </a:rPr>
              <a:t>C + O</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 CO</a:t>
            </a:r>
            <a:r>
              <a:rPr lang="es-ES" sz="1600" b="1" u="none" baseline="-10000" dirty="0" smtClean="0">
                <a:latin typeface="+mn-lt"/>
                <a:ea typeface="ＭＳ Ｐゴシック"/>
                <a:cs typeface="ＭＳ Ｐゴシック"/>
              </a:rPr>
              <a:t>2</a:t>
            </a:r>
          </a:p>
          <a:p>
            <a:pPr marL="1082675" lvl="1" indent="-276225" eaLnBrk="0" hangingPunct="0">
              <a:spcAft>
                <a:spcPct val="20000"/>
              </a:spcAft>
              <a:buFont typeface="Wingdings" pitchFamily="2" charset="2"/>
              <a:buChar char="§"/>
              <a:tabLst>
                <a:tab pos="2870200" algn="l"/>
                <a:tab pos="7429500" algn="l"/>
              </a:tabLst>
            </a:pPr>
            <a:r>
              <a:rPr lang="es-ES" sz="1600" b="1" u="none" kern="0" dirty="0" smtClean="0">
                <a:latin typeface="+mn-lt"/>
                <a:ea typeface="ＭＳ Ｐゴシック"/>
                <a:cs typeface="ＭＳ Ｐゴシック"/>
              </a:rPr>
              <a:t>C + ½ O</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 CO</a:t>
            </a:r>
          </a:p>
          <a:p>
            <a:pPr marL="187325" indent="-187325" eaLnBrk="0" hangingPunct="0">
              <a:spcAft>
                <a:spcPct val="20000"/>
              </a:spcAft>
              <a:buFont typeface="Wingdings" pitchFamily="2" charset="2"/>
              <a:buNone/>
              <a:tabLst>
                <a:tab pos="2870200" algn="l"/>
                <a:tab pos="7429500" algn="l"/>
              </a:tabLst>
            </a:pPr>
            <a:r>
              <a:rPr lang="es-ES" sz="1600" b="1" u="none" kern="0" dirty="0" smtClean="0">
                <a:latin typeface="+mn-lt"/>
                <a:ea typeface="ＭＳ Ｐゴシック"/>
                <a:cs typeface="ＭＳ Ｐゴシック"/>
              </a:rPr>
              <a:t>Producen el calor para la gasificación</a:t>
            </a:r>
            <a:endParaRPr lang="es-ES_tradnl" sz="1600" b="1" u="none" kern="0" dirty="0" smtClean="0">
              <a:latin typeface="+mn-lt"/>
              <a:ea typeface="ＭＳ Ｐゴシック"/>
              <a:cs typeface="ＭＳ Ｐゴシック"/>
            </a:endParaRPr>
          </a:p>
        </p:txBody>
      </p:sp>
      <p:pic>
        <p:nvPicPr>
          <p:cNvPr id="123906" name="Picture 2"/>
          <p:cNvPicPr>
            <a:picLocks noChangeAspect="1" noChangeArrowheads="1"/>
          </p:cNvPicPr>
          <p:nvPr/>
        </p:nvPicPr>
        <p:blipFill>
          <a:blip r:embed="rId4"/>
          <a:srcRect/>
          <a:stretch>
            <a:fillRect/>
          </a:stretch>
        </p:blipFill>
        <p:spPr bwMode="auto">
          <a:xfrm>
            <a:off x="1001713" y="2125663"/>
            <a:ext cx="1920875" cy="2606675"/>
          </a:xfrm>
          <a:prstGeom prst="rect">
            <a:avLst/>
          </a:prstGeom>
          <a:noFill/>
          <a:ln w="9525">
            <a:noFill/>
            <a:miter lim="800000"/>
            <a:headEnd/>
            <a:tailEnd/>
          </a:ln>
          <a:effectLst/>
        </p:spPr>
      </p:pic>
      <p:sp>
        <p:nvSpPr>
          <p:cNvPr id="10"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13</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708208"/>
            <a:ext cx="821103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Gasificación de carbón: Fase de Gasificación</a:t>
            </a:r>
            <a:endParaRPr kumimoji="0" lang="es-ES" sz="1600" b="1" i="0" u="none" strike="noStrike" kern="0" cap="none" spc="0" normalizeH="0" baseline="0" noProof="0" dirty="0">
              <a:ln>
                <a:noFill/>
              </a:ln>
              <a:solidFill>
                <a:schemeClr val="tx1"/>
              </a:solidFill>
              <a:effectLst/>
              <a:uLnTx/>
              <a:uFillTx/>
              <a:latin typeface="+mn-lt"/>
              <a:ea typeface="ＭＳ Ｐゴシック"/>
              <a:cs typeface="ＭＳ Ｐゴシック"/>
            </a:endParaRPr>
          </a:p>
        </p:txBody>
      </p:sp>
      <p:sp>
        <p:nvSpPr>
          <p:cNvPr id="8" name="Rectangle 2056"/>
          <p:cNvSpPr txBox="1">
            <a:spLocks noChangeArrowheads="1"/>
          </p:cNvSpPr>
          <p:nvPr/>
        </p:nvSpPr>
        <p:spPr bwMode="auto">
          <a:xfrm>
            <a:off x="2755900" y="2178108"/>
            <a:ext cx="6108700" cy="29546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_tradnl" sz="1600" b="1" u="none" kern="0" dirty="0" smtClean="0">
                <a:latin typeface="+mn-lt"/>
                <a:ea typeface="ＭＳ Ｐゴシック"/>
                <a:cs typeface="ＭＳ Ｐゴシック"/>
              </a:rPr>
              <a:t>Cuando no hay oxígeno (se alimentan entre 1/3 y 1/5 del O2 teórico requerido para combustión total), se producen:</a:t>
            </a:r>
          </a:p>
          <a:p>
            <a:pPr marL="930275" lvl="2" indent="-282575" eaLnBrk="0" hangingPunct="0">
              <a:lnSpc>
                <a:spcPts val="2400"/>
              </a:lnSpc>
              <a:spcBef>
                <a:spcPct val="20000"/>
              </a:spcBef>
              <a:buClr>
                <a:schemeClr val="accent2"/>
              </a:buClr>
              <a:buFont typeface="Wingdings" pitchFamily="2" charset="2"/>
              <a:buChar char="l"/>
              <a:tabLst>
                <a:tab pos="3136900" algn="l"/>
                <a:tab pos="7429500" algn="l"/>
              </a:tabLst>
            </a:pPr>
            <a:r>
              <a:rPr lang="es-ES_tradnl" sz="1600" b="1" u="none" kern="0" dirty="0" smtClean="0">
                <a:latin typeface="+mn-lt"/>
                <a:ea typeface="ＭＳ Ｐゴシック"/>
                <a:cs typeface="ＭＳ Ｐゴシック"/>
              </a:rPr>
              <a:t>C + 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O = CO + H</a:t>
            </a:r>
            <a:r>
              <a:rPr lang="es-ES_tradnl" sz="1600" b="1" u="none" baseline="-10000" dirty="0" smtClean="0">
                <a:latin typeface="+mn-lt"/>
                <a:ea typeface="ＭＳ Ｐゴシック"/>
                <a:cs typeface="ＭＳ Ｐゴシック"/>
              </a:rPr>
              <a:t>2</a:t>
            </a:r>
          </a:p>
          <a:p>
            <a:pPr marL="930275" lvl="2" indent="-282575" eaLnBrk="0" hangingPunct="0">
              <a:lnSpc>
                <a:spcPts val="2400"/>
              </a:lnSpc>
              <a:spcBef>
                <a:spcPct val="20000"/>
              </a:spcBef>
              <a:buClr>
                <a:schemeClr val="accent2"/>
              </a:buClr>
              <a:buFont typeface="Wingdings" pitchFamily="2" charset="2"/>
              <a:buChar char="l"/>
              <a:tabLst>
                <a:tab pos="3136900" algn="l"/>
                <a:tab pos="7429500" algn="l"/>
              </a:tabLst>
            </a:pPr>
            <a:r>
              <a:rPr lang="es-ES_tradnl" sz="1600" b="1" u="none" kern="0" dirty="0" smtClean="0">
                <a:latin typeface="+mn-lt"/>
                <a:ea typeface="ＭＳ Ｐゴシック"/>
                <a:cs typeface="ＭＳ Ｐゴシック"/>
              </a:rPr>
              <a:t>C + CO</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 2CO               (endotérmicas)</a:t>
            </a:r>
          </a:p>
          <a:p>
            <a:pPr marL="930275" lvl="2" indent="-282575" eaLnBrk="0" hangingPunct="0">
              <a:lnSpc>
                <a:spcPts val="2400"/>
              </a:lnSpc>
              <a:spcBef>
                <a:spcPct val="20000"/>
              </a:spcBef>
              <a:buClr>
                <a:schemeClr val="accent2"/>
              </a:buClr>
              <a:buFont typeface="Wingdings" pitchFamily="2" charset="2"/>
              <a:buChar char="l"/>
              <a:tabLst>
                <a:tab pos="3136900" algn="l"/>
                <a:tab pos="7429500" algn="l"/>
              </a:tabLst>
            </a:pPr>
            <a:endParaRPr lang="es-ES_tradnl" sz="1600" b="1" u="none" kern="0" dirty="0" smtClean="0">
              <a:latin typeface="+mn-lt"/>
              <a:ea typeface="ＭＳ Ｐゴシック"/>
              <a:cs typeface="ＭＳ Ｐゴシック"/>
            </a:endParaRPr>
          </a:p>
          <a:p>
            <a:pPr marL="930275" lvl="2" indent="-282575" eaLnBrk="0" hangingPunct="0">
              <a:lnSpc>
                <a:spcPts val="2400"/>
              </a:lnSpc>
              <a:spcBef>
                <a:spcPct val="20000"/>
              </a:spcBef>
              <a:buClr>
                <a:schemeClr val="accent2"/>
              </a:buClr>
              <a:buFont typeface="Wingdings" pitchFamily="2" charset="2"/>
              <a:buChar char="l"/>
              <a:tabLst>
                <a:tab pos="3136900" algn="l"/>
                <a:tab pos="7429500" algn="l"/>
              </a:tabLst>
            </a:pPr>
            <a:r>
              <a:rPr lang="es-ES_tradnl" sz="1600" b="1" u="none" kern="0" dirty="0" smtClean="0">
                <a:latin typeface="+mn-lt"/>
                <a:ea typeface="ＭＳ Ｐゴシック"/>
                <a:cs typeface="ＭＳ Ｐゴシック"/>
              </a:rPr>
              <a:t>CO + 3H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 CH</a:t>
            </a:r>
            <a:r>
              <a:rPr lang="es-ES_tradnl" sz="1600" b="1" u="none" baseline="-10000" dirty="0" smtClean="0">
                <a:latin typeface="+mn-lt"/>
                <a:ea typeface="ＭＳ Ｐゴシック"/>
                <a:cs typeface="ＭＳ Ｐゴシック"/>
              </a:rPr>
              <a:t>4 </a:t>
            </a:r>
            <a:r>
              <a:rPr lang="es-ES_tradnl" sz="1600" b="1" u="none" kern="0" dirty="0" smtClean="0">
                <a:latin typeface="+mn-lt"/>
                <a:ea typeface="ＭＳ Ｐゴシック"/>
                <a:cs typeface="ＭＳ Ｐゴシック"/>
              </a:rPr>
              <a:t>+ 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O  </a:t>
            </a:r>
            <a:r>
              <a:rPr lang="es-ES_tradnl" sz="1600" b="1" u="none" kern="0" dirty="0" err="1" smtClean="0">
                <a:latin typeface="+mn-lt"/>
                <a:ea typeface="ＭＳ Ｐゴシック"/>
                <a:cs typeface="ＭＳ Ｐゴシック"/>
              </a:rPr>
              <a:t>Methanation</a:t>
            </a:r>
            <a:r>
              <a:rPr lang="es-ES_tradnl" sz="1600" b="1" u="none" kern="0" dirty="0" smtClean="0">
                <a:latin typeface="+mn-lt"/>
                <a:ea typeface="ＭＳ Ｐゴシック"/>
                <a:cs typeface="ＭＳ Ｐゴシック"/>
              </a:rPr>
              <a:t> (exotérmica)</a:t>
            </a:r>
          </a:p>
          <a:p>
            <a:pPr marL="930275" lvl="2" indent="-282575" eaLnBrk="0" hangingPunct="0">
              <a:lnSpc>
                <a:spcPts val="2400"/>
              </a:lnSpc>
              <a:spcBef>
                <a:spcPct val="20000"/>
              </a:spcBef>
              <a:buClr>
                <a:schemeClr val="accent2"/>
              </a:buClr>
              <a:buFont typeface="Wingdings" pitchFamily="2" charset="2"/>
              <a:buChar char="l"/>
              <a:tabLst>
                <a:tab pos="3136900" algn="l"/>
                <a:tab pos="7429500" algn="l"/>
              </a:tabLst>
            </a:pPr>
            <a:r>
              <a:rPr lang="es-ES_tradnl" sz="1600" b="1" u="none" kern="0" dirty="0" smtClean="0">
                <a:latin typeface="+mn-lt"/>
                <a:ea typeface="ＭＳ Ｐゴシック"/>
                <a:cs typeface="ＭＳ Ｐゴシック"/>
              </a:rPr>
              <a:t>C + 2H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 CH</a:t>
            </a:r>
            <a:r>
              <a:rPr lang="es-ES_tradnl" sz="1600" b="1" u="none" baseline="-10000" dirty="0" smtClean="0">
                <a:latin typeface="+mn-lt"/>
                <a:ea typeface="ＭＳ Ｐゴシック"/>
                <a:cs typeface="ＭＳ Ｐゴシック"/>
              </a:rPr>
              <a:t>4</a:t>
            </a:r>
            <a:r>
              <a:rPr lang="es-ES_tradnl" sz="1600" b="1" u="none" kern="0" dirty="0" smtClean="0">
                <a:latin typeface="+mn-lt"/>
                <a:ea typeface="ＭＳ Ｐゴシック"/>
                <a:cs typeface="ＭＳ Ｐゴシック"/>
              </a:rPr>
              <a:t>                  </a:t>
            </a:r>
            <a:r>
              <a:rPr lang="es-ES_tradnl" sz="1600" b="1" u="none" kern="0" dirty="0" err="1" smtClean="0">
                <a:latin typeface="+mn-lt"/>
                <a:ea typeface="ＭＳ Ｐゴシック"/>
                <a:cs typeface="ＭＳ Ｐゴシック"/>
              </a:rPr>
              <a:t>Direct</a:t>
            </a:r>
            <a:r>
              <a:rPr lang="es-ES_tradnl" sz="1600" b="1" u="none" kern="0" dirty="0" smtClean="0">
                <a:latin typeface="+mn-lt"/>
                <a:ea typeface="ＭＳ Ｐゴシック"/>
                <a:cs typeface="ＭＳ Ｐゴシック"/>
              </a:rPr>
              <a:t> </a:t>
            </a:r>
            <a:r>
              <a:rPr lang="es-ES_tradnl" sz="1600" b="1" u="none" kern="0" dirty="0" err="1" smtClean="0">
                <a:latin typeface="+mn-lt"/>
                <a:ea typeface="ＭＳ Ｐゴシック"/>
                <a:cs typeface="ＭＳ Ｐゴシック"/>
              </a:rPr>
              <a:t>Methanation</a:t>
            </a:r>
            <a:endParaRPr lang="es-ES_tradnl" sz="1600" b="1" u="none" kern="0" dirty="0" smtClean="0">
              <a:latin typeface="+mn-lt"/>
              <a:ea typeface="ＭＳ Ｐゴシック"/>
              <a:cs typeface="ＭＳ Ｐゴシック"/>
            </a:endParaRPr>
          </a:p>
          <a:p>
            <a:pPr marL="900113" lvl="1" indent="-266700" eaLnBrk="0" hangingPunct="0">
              <a:spcAft>
                <a:spcPct val="20000"/>
              </a:spcAft>
              <a:buFont typeface="Wingdings" pitchFamily="2" charset="2"/>
              <a:buNone/>
              <a:tabLst>
                <a:tab pos="3136900" algn="l"/>
                <a:tab pos="7429500" algn="l"/>
              </a:tabLst>
            </a:pPr>
            <a:r>
              <a:rPr lang="es-ES_tradnl" sz="1600" b="1" u="none" kern="0" dirty="0" smtClean="0">
                <a:latin typeface="+mn-lt"/>
                <a:ea typeface="ＭＳ Ｐゴシック"/>
                <a:cs typeface="ＭＳ Ｐゴシック"/>
              </a:rPr>
              <a:t>		   (exotérmica)</a:t>
            </a:r>
          </a:p>
        </p:txBody>
      </p:sp>
      <p:sp>
        <p:nvSpPr>
          <p:cNvPr id="9" name="Text Box 4"/>
          <p:cNvSpPr txBox="1">
            <a:spLocks noChangeArrowheads="1"/>
          </p:cNvSpPr>
          <p:nvPr/>
        </p:nvSpPr>
        <p:spPr bwMode="auto">
          <a:xfrm>
            <a:off x="939800" y="5676900"/>
            <a:ext cx="7188200" cy="369845"/>
          </a:xfrm>
          <a:prstGeom prst="rect">
            <a:avLst/>
          </a:prstGeom>
          <a:noFill/>
          <a:ln w="9525" algn="ctr">
            <a:noFill/>
            <a:miter lim="800000"/>
            <a:headEnd/>
            <a:tailEnd/>
          </a:ln>
          <a:effectLst/>
        </p:spPr>
        <p:txBody>
          <a:bodyPr wrap="square">
            <a:spAutoFit/>
          </a:bodyPr>
          <a:lstStyle/>
          <a:p>
            <a:pPr marL="473075" lvl="1" indent="-282575" algn="ctr" eaLnBrk="0" hangingPunct="0">
              <a:lnSpc>
                <a:spcPts val="2400"/>
              </a:lnSpc>
              <a:spcBef>
                <a:spcPct val="20000"/>
              </a:spcBef>
              <a:buClr>
                <a:schemeClr val="accent2"/>
              </a:buClr>
              <a:tabLst>
                <a:tab pos="2870200" algn="l"/>
                <a:tab pos="7429500" algn="l"/>
              </a:tabLst>
            </a:pPr>
            <a:r>
              <a:rPr lang="es-ES_tradnl" sz="1600" b="1" u="none" kern="0" dirty="0" smtClean="0">
                <a:latin typeface="+mn-lt"/>
                <a:ea typeface="ＭＳ Ｐゴシック"/>
                <a:cs typeface="ＭＳ Ｐゴシック"/>
              </a:rPr>
              <a:t>CO y H2 son los principales componentes</a:t>
            </a:r>
          </a:p>
        </p:txBody>
      </p:sp>
      <p:pic>
        <p:nvPicPr>
          <p:cNvPr id="124930" name="Picture 2"/>
          <p:cNvPicPr>
            <a:picLocks noChangeAspect="1" noChangeArrowheads="1"/>
          </p:cNvPicPr>
          <p:nvPr/>
        </p:nvPicPr>
        <p:blipFill>
          <a:blip r:embed="rId4"/>
          <a:srcRect/>
          <a:stretch>
            <a:fillRect/>
          </a:stretch>
        </p:blipFill>
        <p:spPr bwMode="auto">
          <a:xfrm>
            <a:off x="1008063" y="2135188"/>
            <a:ext cx="1920875" cy="2613025"/>
          </a:xfrm>
          <a:prstGeom prst="rect">
            <a:avLst/>
          </a:prstGeom>
          <a:noFill/>
          <a:ln w="9525">
            <a:noFill/>
            <a:miter lim="800000"/>
            <a:headEnd/>
            <a:tailEnd/>
          </a:ln>
          <a:effectLst/>
        </p:spPr>
      </p:pic>
      <p:sp>
        <p:nvSpPr>
          <p:cNvPr id="10"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14</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708208"/>
            <a:ext cx="8211035" cy="2775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Gasificación de carbón: Composición final</a:t>
            </a:r>
            <a:endParaRPr kumimoji="0" lang="es-ES" sz="1600" b="1" i="0" u="none" strike="noStrike" kern="0" cap="none" spc="0" normalizeH="0" baseline="0" noProof="0" dirty="0">
              <a:ln>
                <a:noFill/>
              </a:ln>
              <a:solidFill>
                <a:schemeClr val="tx1"/>
              </a:solidFill>
              <a:effectLst/>
              <a:uLnTx/>
              <a:uFillTx/>
              <a:latin typeface="+mn-lt"/>
              <a:ea typeface="ＭＳ Ｐゴシック"/>
              <a:cs typeface="ＭＳ Ｐゴシック"/>
            </a:endParaRPr>
          </a:p>
        </p:txBody>
      </p:sp>
      <p:sp>
        <p:nvSpPr>
          <p:cNvPr id="8" name="Rectangle 2056"/>
          <p:cNvSpPr txBox="1">
            <a:spLocks noChangeArrowheads="1"/>
          </p:cNvSpPr>
          <p:nvPr/>
        </p:nvSpPr>
        <p:spPr bwMode="auto">
          <a:xfrm>
            <a:off x="2755900" y="2292408"/>
            <a:ext cx="6108700" cy="358251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_tradnl" sz="1600" b="1" u="none" kern="0" dirty="0" smtClean="0">
                <a:latin typeface="+mn-lt"/>
                <a:ea typeface="ＭＳ Ｐゴシック"/>
                <a:cs typeface="ＭＳ Ｐゴシック"/>
              </a:rPr>
              <a:t>Determinado por el equilibrio:</a:t>
            </a:r>
          </a:p>
          <a:p>
            <a:pPr marL="1452563" lvl="2" indent="-190500" eaLnBrk="0" hangingPunct="0">
              <a:spcAft>
                <a:spcPct val="20000"/>
              </a:spcAft>
              <a:buFont typeface="Wingdings" pitchFamily="2" charset="2"/>
              <a:buChar char="§"/>
              <a:tabLst>
                <a:tab pos="2870200" algn="l"/>
                <a:tab pos="7429500" algn="l"/>
              </a:tabLst>
            </a:pPr>
            <a:r>
              <a:rPr lang="es-ES_tradnl" sz="1600" b="1" u="none" kern="0" dirty="0" smtClean="0">
                <a:latin typeface="+mn-lt"/>
                <a:ea typeface="ＭＳ Ｐゴシック"/>
                <a:cs typeface="ＭＳ Ｐゴシック"/>
              </a:rPr>
              <a:t>CO + 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O = CO</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 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a:t>
            </a:r>
            <a:r>
              <a:rPr lang="es-ES_tradnl" sz="1600" b="1" u="none" kern="0" dirty="0" err="1" smtClean="0">
                <a:latin typeface="+mn-lt"/>
                <a:ea typeface="ＭＳ Ｐゴシック"/>
                <a:cs typeface="ＭＳ Ｐゴシック"/>
              </a:rPr>
              <a:t>Shift</a:t>
            </a:r>
            <a:r>
              <a:rPr lang="es-ES_tradnl" sz="1600" b="1" u="none" kern="0" dirty="0" smtClean="0">
                <a:latin typeface="+mn-lt"/>
                <a:ea typeface="ＭＳ Ｐゴシック"/>
                <a:cs typeface="ＭＳ Ｐゴシック"/>
              </a:rPr>
              <a:t> </a:t>
            </a:r>
            <a:r>
              <a:rPr lang="es-ES_tradnl" sz="1600" b="1" u="none" kern="0" dirty="0" err="1" smtClean="0">
                <a:latin typeface="+mn-lt"/>
                <a:ea typeface="ＭＳ Ｐゴシック"/>
                <a:cs typeface="ＭＳ Ｐゴシック"/>
              </a:rPr>
              <a:t>Reaction</a:t>
            </a:r>
            <a:endParaRPr lang="es-ES_tradnl" sz="1600" b="1" u="none" kern="0" dirty="0" smtClean="0">
              <a:latin typeface="+mn-lt"/>
              <a:ea typeface="ＭＳ Ｐゴシック"/>
              <a:cs typeface="ＭＳ Ｐゴシック"/>
            </a:endParaRPr>
          </a:p>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_tradnl" sz="1600" b="1" u="none" kern="0" dirty="0" smtClean="0">
                <a:latin typeface="+mn-lt"/>
                <a:ea typeface="ＭＳ Ｐゴシック"/>
                <a:cs typeface="ＭＳ Ｐゴシック"/>
              </a:rPr>
              <a:t> Composición final:</a:t>
            </a:r>
          </a:p>
          <a:p>
            <a:pPr marL="1452563" lvl="2" indent="-190500" eaLnBrk="0" hangingPunct="0">
              <a:spcAft>
                <a:spcPct val="20000"/>
              </a:spcAft>
              <a:buFont typeface="Wingdings" pitchFamily="2" charset="2"/>
              <a:buChar char="§"/>
              <a:tabLst>
                <a:tab pos="2870200" algn="l"/>
                <a:tab pos="7429500" algn="l"/>
              </a:tabLst>
            </a:pPr>
            <a:r>
              <a:rPr lang="es-ES_tradnl" sz="1600" b="1" u="none" kern="0" dirty="0" smtClean="0">
                <a:latin typeface="+mn-lt"/>
                <a:ea typeface="ＭＳ Ｐゴシック"/>
                <a:cs typeface="ＭＳ Ｐゴシック"/>
              </a:rPr>
              <a:t>Depende de P y T</a:t>
            </a:r>
          </a:p>
          <a:p>
            <a:pPr marL="1452563" lvl="2" indent="-190500" eaLnBrk="0" hangingPunct="0">
              <a:spcAft>
                <a:spcPct val="20000"/>
              </a:spcAft>
              <a:buFont typeface="Wingdings" pitchFamily="2" charset="2"/>
              <a:buChar char="§"/>
              <a:tabLst>
                <a:tab pos="2870200" algn="l"/>
                <a:tab pos="7429500" algn="l"/>
              </a:tabLst>
            </a:pPr>
            <a:r>
              <a:rPr lang="es-ES_tradnl" sz="1600" b="1" u="none" kern="0" dirty="0" smtClean="0">
                <a:latin typeface="+mn-lt"/>
                <a:ea typeface="ＭＳ Ｐゴシック"/>
                <a:cs typeface="ＭＳ Ｐゴシック"/>
              </a:rPr>
              <a:t>T </a:t>
            </a:r>
            <a:r>
              <a:rPr lang="es-ES_tradnl" sz="1600" b="1" u="none" kern="0" dirty="0" smtClean="0">
                <a:latin typeface="+mn-lt"/>
                <a:ea typeface="ＭＳ Ｐゴシック"/>
                <a:cs typeface="ＭＳ Ｐゴシック"/>
                <a:sym typeface="Symbol" pitchFamily="18" charset="2"/>
              </a:rPr>
              <a:t> - </a:t>
            </a:r>
            <a:r>
              <a:rPr lang="es-ES_tradnl" sz="1600" b="1" u="none" kern="0" dirty="0" smtClean="0">
                <a:latin typeface="+mn-lt"/>
                <a:ea typeface="ＭＳ Ｐゴシック"/>
                <a:cs typeface="ＭＳ Ｐゴシック"/>
              </a:rPr>
              <a:t> CO</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 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O </a:t>
            </a:r>
            <a:r>
              <a:rPr lang="es-ES_tradnl" sz="1600" b="1" u="none" kern="0" dirty="0" smtClean="0">
                <a:latin typeface="+mn-lt"/>
                <a:ea typeface="ＭＳ Ｐゴシック"/>
                <a:cs typeface="ＭＳ Ｐゴシック"/>
                <a:sym typeface="Symbol" pitchFamily="18" charset="2"/>
              </a:rPr>
              <a:t> </a:t>
            </a:r>
            <a:r>
              <a:rPr lang="es-ES_tradnl" sz="1600" b="1" u="none" kern="0" dirty="0" smtClean="0">
                <a:latin typeface="+mn-lt"/>
                <a:ea typeface="ＭＳ Ｐゴシック"/>
                <a:cs typeface="ＭＳ Ｐゴシック"/>
              </a:rPr>
              <a:t>CO + 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a:t>
            </a:r>
            <a:r>
              <a:rPr lang="es-ES_tradnl" sz="1600" b="1" u="none" kern="0" dirty="0" smtClean="0">
                <a:latin typeface="+mn-lt"/>
                <a:ea typeface="ＭＳ Ｐゴシック"/>
                <a:cs typeface="ＭＳ Ｐゴシック"/>
                <a:sym typeface="Symbol" pitchFamily="18" charset="2"/>
              </a:rPr>
              <a:t></a:t>
            </a:r>
            <a:endParaRPr lang="es-ES_tradnl" sz="1600" b="1" u="none" kern="0" dirty="0" smtClean="0">
              <a:latin typeface="+mn-lt"/>
              <a:ea typeface="ＭＳ Ｐゴシック"/>
              <a:cs typeface="ＭＳ Ｐゴシック"/>
            </a:endParaRPr>
          </a:p>
          <a:p>
            <a:pPr marL="1452563" lvl="2" indent="-190500" eaLnBrk="0" hangingPunct="0">
              <a:spcAft>
                <a:spcPct val="20000"/>
              </a:spcAft>
              <a:buFont typeface="Wingdings" pitchFamily="2" charset="2"/>
              <a:buChar char="§"/>
              <a:tabLst>
                <a:tab pos="2870200" algn="l"/>
                <a:tab pos="7429500" algn="l"/>
              </a:tabLst>
            </a:pPr>
            <a:r>
              <a:rPr lang="es-ES_tradnl" sz="1600" b="1" u="none" kern="0" dirty="0" smtClean="0">
                <a:latin typeface="+mn-lt"/>
                <a:ea typeface="ＭＳ Ｐゴシック"/>
                <a:cs typeface="ＭＳ Ｐゴシック"/>
              </a:rPr>
              <a:t>P </a:t>
            </a:r>
            <a:r>
              <a:rPr lang="es-ES_tradnl" sz="1600" b="1" u="none" kern="0" dirty="0" smtClean="0">
                <a:latin typeface="+mn-lt"/>
                <a:ea typeface="ＭＳ Ｐゴシック"/>
                <a:cs typeface="ＭＳ Ｐゴシック"/>
                <a:sym typeface="Symbol" pitchFamily="18" charset="2"/>
              </a:rPr>
              <a:t> -  </a:t>
            </a:r>
            <a:r>
              <a:rPr lang="es-ES_tradnl" sz="1600" b="1" u="none" kern="0" dirty="0" smtClean="0">
                <a:latin typeface="+mn-lt"/>
                <a:ea typeface="ＭＳ Ｐゴシック"/>
                <a:cs typeface="ＭＳ Ｐゴシック"/>
              </a:rPr>
              <a:t>CO + 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a:t>
            </a:r>
            <a:r>
              <a:rPr lang="es-ES_tradnl" sz="1600" b="1" u="none" kern="0" dirty="0" smtClean="0">
                <a:latin typeface="+mn-lt"/>
                <a:ea typeface="ＭＳ Ｐゴシック"/>
                <a:cs typeface="ＭＳ Ｐゴシック"/>
                <a:sym typeface="Symbol" pitchFamily="18" charset="2"/>
              </a:rPr>
              <a:t></a:t>
            </a:r>
            <a:r>
              <a:rPr lang="es-ES_tradnl" sz="1600" b="1" u="none" kern="0" dirty="0" smtClean="0">
                <a:latin typeface="+mn-lt"/>
                <a:ea typeface="ＭＳ Ｐゴシック"/>
                <a:cs typeface="ＭＳ Ｐゴシック"/>
              </a:rPr>
              <a:t>      CO</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 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O </a:t>
            </a:r>
            <a:r>
              <a:rPr lang="es-ES_tradnl" sz="1600" b="1" u="none" kern="0" dirty="0" smtClean="0">
                <a:latin typeface="+mn-lt"/>
                <a:ea typeface="ＭＳ Ｐゴシック"/>
                <a:cs typeface="ＭＳ Ｐゴシック"/>
                <a:sym typeface="Symbol" pitchFamily="18" charset="2"/>
              </a:rPr>
              <a:t> </a:t>
            </a:r>
          </a:p>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_tradnl" sz="1600" b="1" u="none" kern="0" dirty="0" smtClean="0">
                <a:latin typeface="+mn-lt"/>
                <a:ea typeface="ＭＳ Ｐゴシック"/>
                <a:cs typeface="ＭＳ Ｐゴシック"/>
              </a:rPr>
              <a:t>Compuestos de las contaminantes</a:t>
            </a:r>
          </a:p>
          <a:p>
            <a:pPr marL="1452563" lvl="2" indent="-190500" eaLnBrk="0" hangingPunct="0">
              <a:spcAft>
                <a:spcPct val="20000"/>
              </a:spcAft>
              <a:buFont typeface="Wingdings" pitchFamily="2" charset="2"/>
              <a:buChar char="§"/>
              <a:tabLst>
                <a:tab pos="2870200" algn="l"/>
                <a:tab pos="7429500" algn="l"/>
              </a:tabLst>
            </a:pPr>
            <a:r>
              <a:rPr lang="es-ES_tradnl" sz="1600" b="1" u="none" kern="0" dirty="0" smtClean="0">
                <a:latin typeface="+mn-lt"/>
                <a:ea typeface="ＭＳ Ｐゴシック"/>
                <a:cs typeface="ＭＳ Ｐゴシック"/>
              </a:rPr>
              <a:t>Condiciones reductoras</a:t>
            </a:r>
          </a:p>
          <a:p>
            <a:pPr marL="1909763" lvl="3" indent="-190500" eaLnBrk="0" hangingPunct="0">
              <a:spcAft>
                <a:spcPct val="20000"/>
              </a:spcAft>
              <a:buFont typeface="Wingdings" pitchFamily="2" charset="2"/>
              <a:buChar char="§"/>
              <a:tabLst>
                <a:tab pos="2870200" algn="l"/>
                <a:tab pos="7429500" algn="l"/>
              </a:tabLst>
            </a:pPr>
            <a:r>
              <a:rPr lang="es-ES_tradnl" sz="1600" b="1" u="none" kern="0" dirty="0" smtClean="0">
                <a:latin typeface="+mn-lt"/>
                <a:ea typeface="ＭＳ Ｐゴシック"/>
                <a:cs typeface="ＭＳ Ｐゴシック"/>
              </a:rPr>
              <a:t>Azufre:	 SH</a:t>
            </a:r>
            <a:r>
              <a:rPr lang="es-ES_tradnl" sz="1600" b="1" u="none" baseline="-10000" dirty="0" smtClean="0">
                <a:latin typeface="+mn-lt"/>
                <a:ea typeface="ＭＳ Ｐゴシック"/>
                <a:cs typeface="ＭＳ Ｐゴシック"/>
              </a:rPr>
              <a:t>2</a:t>
            </a:r>
            <a:r>
              <a:rPr lang="es-ES_tradnl" sz="1600" b="1" u="none" kern="0" dirty="0" smtClean="0">
                <a:latin typeface="+mn-lt"/>
                <a:ea typeface="ＭＳ Ｐゴシック"/>
                <a:cs typeface="ＭＳ Ｐゴシック"/>
              </a:rPr>
              <a:t>  + COS</a:t>
            </a:r>
          </a:p>
          <a:p>
            <a:pPr marL="1909763" lvl="3" indent="-190500" eaLnBrk="0" hangingPunct="0">
              <a:spcAft>
                <a:spcPct val="20000"/>
              </a:spcAft>
              <a:buFont typeface="Wingdings" pitchFamily="2" charset="2"/>
              <a:buChar char="§"/>
              <a:tabLst>
                <a:tab pos="2870200" algn="l"/>
                <a:tab pos="7429500" algn="l"/>
              </a:tabLst>
            </a:pPr>
            <a:r>
              <a:rPr lang="es-ES_tradnl" sz="1600" b="1" u="none" kern="0" dirty="0" smtClean="0">
                <a:latin typeface="+mn-lt"/>
                <a:ea typeface="ＭＳ Ｐゴシック"/>
                <a:cs typeface="ＭＳ Ｐゴシック"/>
              </a:rPr>
              <a:t>Nitrógeno: NH</a:t>
            </a:r>
            <a:r>
              <a:rPr lang="es-ES_tradnl" sz="1600" b="1" u="none" baseline="-10000" dirty="0" smtClean="0">
                <a:latin typeface="+mn-lt"/>
                <a:ea typeface="ＭＳ Ｐゴシック"/>
                <a:cs typeface="ＭＳ Ｐゴシック"/>
              </a:rPr>
              <a:t>3</a:t>
            </a:r>
            <a:r>
              <a:rPr lang="es-ES_tradnl" sz="1600" b="1" u="none" kern="0" dirty="0" smtClean="0">
                <a:latin typeface="+mn-lt"/>
                <a:ea typeface="ＭＳ Ｐゴシック"/>
                <a:cs typeface="ＭＳ Ｐゴシック"/>
              </a:rPr>
              <a:t> + HCN</a:t>
            </a:r>
          </a:p>
          <a:p>
            <a:pPr marL="1452563" lvl="2" indent="-190500" eaLnBrk="0" hangingPunct="0">
              <a:spcAft>
                <a:spcPct val="20000"/>
              </a:spcAft>
              <a:buFont typeface="Wingdings" pitchFamily="2" charset="2"/>
              <a:buChar char="§"/>
              <a:tabLst>
                <a:tab pos="2870200" algn="l"/>
                <a:tab pos="7429500" algn="l"/>
              </a:tabLst>
            </a:pPr>
            <a:r>
              <a:rPr lang="es-ES_tradnl" sz="1600" b="1" u="none" kern="0" dirty="0" smtClean="0">
                <a:latin typeface="+mn-lt"/>
                <a:ea typeface="ＭＳ Ｐゴシック"/>
                <a:cs typeface="ＭＳ Ｐゴシック"/>
              </a:rPr>
              <a:t>Se eliminan mediante el lavado con agua y absorción con disolventes</a:t>
            </a:r>
            <a:endParaRPr lang="es-ES_tradnl" sz="1600" b="1" u="none" kern="0" dirty="0" smtClean="0">
              <a:latin typeface="+mn-lt"/>
              <a:ea typeface="ＭＳ Ｐゴシック"/>
              <a:cs typeface="ＭＳ Ｐゴシック"/>
              <a:sym typeface="Symbol" pitchFamily="18" charset="2"/>
            </a:endParaRPr>
          </a:p>
        </p:txBody>
      </p:sp>
      <p:pic>
        <p:nvPicPr>
          <p:cNvPr id="124930" name="Picture 2"/>
          <p:cNvPicPr>
            <a:picLocks noChangeAspect="1" noChangeArrowheads="1"/>
          </p:cNvPicPr>
          <p:nvPr/>
        </p:nvPicPr>
        <p:blipFill>
          <a:blip r:embed="rId4"/>
          <a:srcRect/>
          <a:stretch>
            <a:fillRect/>
          </a:stretch>
        </p:blipFill>
        <p:spPr bwMode="auto">
          <a:xfrm>
            <a:off x="944563" y="2795588"/>
            <a:ext cx="1920875" cy="2613025"/>
          </a:xfrm>
          <a:prstGeom prst="rect">
            <a:avLst/>
          </a:prstGeom>
          <a:noFill/>
          <a:ln w="9525">
            <a:noFill/>
            <a:miter lim="800000"/>
            <a:headEnd/>
            <a:tailEnd/>
          </a:ln>
          <a:effectLst/>
        </p:spPr>
      </p:pic>
      <p:sp>
        <p:nvSpPr>
          <p:cNvPr id="9"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15</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708208"/>
            <a:ext cx="821103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Gasificación de carbón: Balance Energético</a:t>
            </a:r>
          </a:p>
        </p:txBody>
      </p:sp>
      <p:pic>
        <p:nvPicPr>
          <p:cNvPr id="124930" name="Picture 2"/>
          <p:cNvPicPr>
            <a:picLocks noChangeAspect="1" noChangeArrowheads="1"/>
          </p:cNvPicPr>
          <p:nvPr/>
        </p:nvPicPr>
        <p:blipFill>
          <a:blip r:embed="rId4"/>
          <a:srcRect/>
          <a:stretch>
            <a:fillRect/>
          </a:stretch>
        </p:blipFill>
        <p:spPr bwMode="auto">
          <a:xfrm>
            <a:off x="506386" y="2171700"/>
            <a:ext cx="2193952" cy="2984500"/>
          </a:xfrm>
          <a:prstGeom prst="rect">
            <a:avLst/>
          </a:prstGeom>
          <a:noFill/>
          <a:ln w="9525">
            <a:noFill/>
            <a:miter lim="800000"/>
            <a:headEnd/>
            <a:tailEnd/>
          </a:ln>
          <a:effectLst/>
        </p:spPr>
      </p:pic>
      <p:sp>
        <p:nvSpPr>
          <p:cNvPr id="9" name="Text Box 7"/>
          <p:cNvSpPr txBox="1">
            <a:spLocks noChangeArrowheads="1"/>
          </p:cNvSpPr>
          <p:nvPr/>
        </p:nvSpPr>
        <p:spPr bwMode="auto">
          <a:xfrm>
            <a:off x="2552700" y="2540000"/>
            <a:ext cx="5548313" cy="1975926"/>
          </a:xfrm>
          <a:prstGeom prst="rect">
            <a:avLst/>
          </a:prstGeom>
          <a:noFill/>
          <a:ln w="9525" algn="ctr">
            <a:noFill/>
            <a:miter lim="800000"/>
            <a:headEnd/>
            <a:tailEnd/>
          </a:ln>
          <a:effectLst/>
        </p:spPr>
        <p:txBody>
          <a:bodyPr wrap="square">
            <a:spAutoFit/>
          </a:bodyPr>
          <a:lstStyle/>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_tradnl" sz="1600" b="1" u="none" kern="0" dirty="0" smtClean="0">
                <a:latin typeface="+mn-lt"/>
                <a:ea typeface="ＭＳ Ｐゴシック"/>
                <a:cs typeface="ＭＳ Ｐゴシック"/>
              </a:rPr>
              <a:t>Determinado por el equilibrio:</a:t>
            </a:r>
          </a:p>
          <a:p>
            <a:pPr marL="1452563" lvl="2" indent="-190500" eaLnBrk="0" hangingPunct="0">
              <a:spcAft>
                <a:spcPct val="20000"/>
              </a:spcAft>
              <a:buFont typeface="Wingdings" pitchFamily="2" charset="2"/>
              <a:buChar char="§"/>
              <a:tabLst>
                <a:tab pos="2870200" algn="l"/>
                <a:tab pos="7429500" algn="l"/>
              </a:tabLst>
            </a:pPr>
            <a:r>
              <a:rPr lang="es-ES_tradnl" sz="1600" b="1" u="none" kern="0" dirty="0" smtClean="0">
                <a:latin typeface="+mn-lt"/>
                <a:ea typeface="ＭＳ Ｐゴシック"/>
                <a:cs typeface="ＭＳ Ｐゴシック"/>
              </a:rPr>
              <a:t>Poder </a:t>
            </a:r>
            <a:r>
              <a:rPr lang="es-ES_tradnl" sz="1600" b="1" u="none" kern="0" dirty="0">
                <a:latin typeface="+mn-lt"/>
                <a:ea typeface="ＭＳ Ｐゴシック"/>
                <a:cs typeface="ＭＳ Ｐゴシック"/>
              </a:rPr>
              <a:t>calorífico de gas de síntesis: 75% </a:t>
            </a:r>
            <a:r>
              <a:rPr lang="es-ES_tradnl" sz="1600" b="1" u="none" kern="0" dirty="0" smtClean="0">
                <a:latin typeface="+mn-lt"/>
                <a:ea typeface="ＭＳ Ｐゴシック"/>
                <a:cs typeface="ＭＳ Ｐゴシック"/>
              </a:rPr>
              <a:t>del </a:t>
            </a:r>
            <a:r>
              <a:rPr lang="es-ES_tradnl" sz="1600" b="1" u="none" kern="0" dirty="0">
                <a:latin typeface="+mn-lt"/>
                <a:ea typeface="ＭＳ Ｐゴシック"/>
                <a:cs typeface="ＭＳ Ｐゴシック"/>
              </a:rPr>
              <a:t>PC </a:t>
            </a:r>
            <a:r>
              <a:rPr lang="es-ES_tradnl" sz="1600" b="1" u="none" kern="0" dirty="0" smtClean="0">
                <a:latin typeface="+mn-lt"/>
                <a:ea typeface="ＭＳ Ｐゴシック"/>
                <a:cs typeface="ＭＳ Ｐゴシック"/>
              </a:rPr>
              <a:t>del </a:t>
            </a:r>
            <a:r>
              <a:rPr lang="es-ES_tradnl" sz="1600" b="1" u="none" kern="0" dirty="0">
                <a:latin typeface="+mn-lt"/>
                <a:ea typeface="ＭＳ Ｐゴシック"/>
                <a:cs typeface="ＭＳ Ｐゴシック"/>
              </a:rPr>
              <a:t>carbón</a:t>
            </a:r>
          </a:p>
          <a:p>
            <a:pPr marL="1452563" lvl="2" indent="-190500" eaLnBrk="0" hangingPunct="0">
              <a:spcAft>
                <a:spcPct val="20000"/>
              </a:spcAft>
              <a:buFont typeface="Wingdings" pitchFamily="2" charset="2"/>
              <a:buChar char="§"/>
              <a:tabLst>
                <a:tab pos="2870200" algn="l"/>
                <a:tab pos="7429500" algn="l"/>
              </a:tabLst>
            </a:pPr>
            <a:r>
              <a:rPr lang="es-ES_tradnl" sz="1600" b="1" u="none" kern="0" dirty="0">
                <a:latin typeface="+mn-lt"/>
                <a:ea typeface="ＭＳ Ｐゴシック"/>
                <a:cs typeface="ＭＳ Ｐゴシック"/>
              </a:rPr>
              <a:t>Calor sensible en el gas de síntesis: 15% </a:t>
            </a:r>
            <a:r>
              <a:rPr lang="es-ES_tradnl" sz="1600" b="1" u="none" kern="0" dirty="0" smtClean="0">
                <a:latin typeface="+mn-lt"/>
                <a:ea typeface="ＭＳ Ｐゴシック"/>
                <a:cs typeface="ＭＳ Ｐゴシック"/>
              </a:rPr>
              <a:t>del </a:t>
            </a:r>
            <a:r>
              <a:rPr lang="es-ES_tradnl" sz="1600" b="1" u="none" kern="0" dirty="0">
                <a:latin typeface="+mn-lt"/>
                <a:ea typeface="ＭＳ Ｐゴシック"/>
                <a:cs typeface="ＭＳ Ｐゴシック"/>
              </a:rPr>
              <a:t>PC </a:t>
            </a:r>
            <a:r>
              <a:rPr lang="es-ES_tradnl" sz="1600" b="1" u="none" kern="0" dirty="0" smtClean="0">
                <a:latin typeface="+mn-lt"/>
                <a:ea typeface="ＭＳ Ｐゴシック"/>
                <a:cs typeface="ＭＳ Ｐゴシック"/>
              </a:rPr>
              <a:t>del </a:t>
            </a:r>
            <a:r>
              <a:rPr lang="es-ES_tradnl" sz="1600" b="1" u="none" kern="0" dirty="0">
                <a:latin typeface="+mn-lt"/>
                <a:ea typeface="ＭＳ Ｐゴシック"/>
                <a:cs typeface="ＭＳ Ｐゴシック"/>
              </a:rPr>
              <a:t>carbón</a:t>
            </a:r>
          </a:p>
          <a:p>
            <a:pPr marL="1452563" lvl="2" indent="-190500" eaLnBrk="0" hangingPunct="0">
              <a:spcAft>
                <a:spcPct val="20000"/>
              </a:spcAft>
              <a:buFont typeface="Wingdings" pitchFamily="2" charset="2"/>
              <a:buChar char="§"/>
              <a:tabLst>
                <a:tab pos="2870200" algn="l"/>
                <a:tab pos="7429500" algn="l"/>
              </a:tabLst>
            </a:pPr>
            <a:r>
              <a:rPr lang="es-ES_tradnl" sz="1600" b="1" u="none" kern="0" dirty="0">
                <a:latin typeface="+mn-lt"/>
                <a:ea typeface="ＭＳ Ｐゴシック"/>
                <a:cs typeface="ＭＳ Ｐゴシック"/>
              </a:rPr>
              <a:t>Calor en el residuo sólido y perdida de calor: 10%</a:t>
            </a:r>
          </a:p>
        </p:txBody>
      </p:sp>
      <p:sp>
        <p:nvSpPr>
          <p:cNvPr id="10" name="Text Box 4"/>
          <p:cNvSpPr txBox="1">
            <a:spLocks noChangeArrowheads="1"/>
          </p:cNvSpPr>
          <p:nvPr/>
        </p:nvSpPr>
        <p:spPr bwMode="auto">
          <a:xfrm>
            <a:off x="1371600" y="5308600"/>
            <a:ext cx="5816600" cy="400110"/>
          </a:xfrm>
          <a:prstGeom prst="rect">
            <a:avLst/>
          </a:prstGeom>
          <a:noFill/>
          <a:ln w="9525" algn="ctr">
            <a:noFill/>
            <a:miter lim="800000"/>
            <a:headEnd/>
            <a:tailEnd/>
          </a:ln>
          <a:effectLst/>
        </p:spPr>
        <p:txBody>
          <a:bodyPr wrap="square">
            <a:spAutoFit/>
          </a:bodyPr>
          <a:lstStyle/>
          <a:p>
            <a:pPr marL="473075" lvl="1" indent="-282575" algn="ctr" eaLnBrk="0" hangingPunct="0">
              <a:lnSpc>
                <a:spcPts val="2400"/>
              </a:lnSpc>
              <a:spcBef>
                <a:spcPct val="20000"/>
              </a:spcBef>
              <a:buClr>
                <a:schemeClr val="accent2"/>
              </a:buClr>
              <a:tabLst>
                <a:tab pos="2870200" algn="l"/>
                <a:tab pos="7429500" algn="l"/>
              </a:tabLst>
            </a:pPr>
            <a:r>
              <a:rPr lang="es-ES_tradnl" sz="1600" b="1" u="none" kern="0" dirty="0" smtClean="0">
                <a:latin typeface="+mn-lt"/>
                <a:ea typeface="ＭＳ Ｐゴシック"/>
                <a:cs typeface="ＭＳ Ｐゴシック"/>
              </a:rPr>
              <a:t>La mayor parte: Energía química de gas de síntesis</a:t>
            </a:r>
            <a:endParaRPr lang="es-ES_tradnl" sz="1600" b="1" u="none" kern="0" dirty="0" smtClean="0">
              <a:latin typeface="+mn-lt"/>
              <a:ea typeface="ＭＳ Ｐゴシック"/>
              <a:cs typeface="ＭＳ Ｐゴシック"/>
              <a:sym typeface="Symbol" pitchFamily="18" charset="2"/>
            </a:endParaRPr>
          </a:p>
        </p:txBody>
      </p:sp>
      <p:sp>
        <p:nvSpPr>
          <p:cNvPr id="11"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16</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708208"/>
            <a:ext cx="8211035" cy="2775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Gasificación de carbón: Tipos de gasificación</a:t>
            </a:r>
          </a:p>
        </p:txBody>
      </p:sp>
      <p:pic>
        <p:nvPicPr>
          <p:cNvPr id="130050" name="Picture 2"/>
          <p:cNvPicPr>
            <a:picLocks noChangeAspect="1" noChangeArrowheads="1"/>
          </p:cNvPicPr>
          <p:nvPr/>
        </p:nvPicPr>
        <p:blipFill>
          <a:blip r:embed="rId4"/>
          <a:srcRect/>
          <a:stretch>
            <a:fillRect/>
          </a:stretch>
        </p:blipFill>
        <p:spPr bwMode="auto">
          <a:xfrm>
            <a:off x="1083710" y="2172896"/>
            <a:ext cx="7195103" cy="4431104"/>
          </a:xfrm>
          <a:prstGeom prst="rect">
            <a:avLst/>
          </a:prstGeom>
          <a:noFill/>
          <a:ln w="9525">
            <a:noFill/>
            <a:miter lim="800000"/>
            <a:headEnd/>
            <a:tailEnd/>
          </a:ln>
          <a:effectLst/>
        </p:spPr>
      </p:pic>
      <p:sp>
        <p:nvSpPr>
          <p:cNvPr id="8"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17</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708208"/>
            <a:ext cx="821103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Gasificación de carbón: </a:t>
            </a:r>
            <a:r>
              <a:rPr lang="es-ES" sz="1600" b="1" u="none" kern="0" dirty="0" err="1" smtClean="0">
                <a:latin typeface="+mn-lt"/>
                <a:ea typeface="ＭＳ Ｐゴシック"/>
                <a:cs typeface="ＭＳ Ｐゴシック"/>
              </a:rPr>
              <a:t>Gasificadores</a:t>
            </a:r>
            <a:r>
              <a:rPr lang="es-ES" sz="1600" b="1" u="none" kern="0" dirty="0" smtClean="0">
                <a:latin typeface="+mn-lt"/>
                <a:ea typeface="ＭＳ Ｐゴシック"/>
                <a:cs typeface="ＭＳ Ｐゴシック"/>
              </a:rPr>
              <a:t> en Lecho Arrastrado (</a:t>
            </a:r>
            <a:r>
              <a:rPr lang="es-ES" sz="1600" b="1" u="none" kern="0" dirty="0" err="1" smtClean="0">
                <a:latin typeface="+mn-lt"/>
                <a:ea typeface="ＭＳ Ｐゴシック"/>
                <a:cs typeface="ＭＳ Ｐゴシック"/>
              </a:rPr>
              <a:t>Entrained</a:t>
            </a:r>
            <a:r>
              <a:rPr lang="es-ES" sz="1600" b="1" u="none" kern="0" dirty="0" smtClean="0">
                <a:latin typeface="+mn-lt"/>
                <a:ea typeface="ＭＳ Ｐゴシック"/>
                <a:cs typeface="ＭＳ Ｐゴシック"/>
              </a:rPr>
              <a:t>)</a:t>
            </a:r>
          </a:p>
        </p:txBody>
      </p:sp>
      <p:sp>
        <p:nvSpPr>
          <p:cNvPr id="11" name="Text Box 24"/>
          <p:cNvSpPr txBox="1">
            <a:spLocks noChangeArrowheads="1"/>
          </p:cNvSpPr>
          <p:nvPr/>
        </p:nvSpPr>
        <p:spPr bwMode="auto">
          <a:xfrm>
            <a:off x="2679700" y="2098675"/>
            <a:ext cx="6235699" cy="1600951"/>
          </a:xfrm>
          <a:prstGeom prst="rect">
            <a:avLst/>
          </a:prstGeom>
          <a:noFill/>
          <a:ln w="9525" algn="ctr">
            <a:noFill/>
            <a:miter lim="800000"/>
            <a:headEnd/>
            <a:tailEnd/>
          </a:ln>
          <a:effectLst/>
        </p:spPr>
        <p:txBody>
          <a:bodyPr wrap="square">
            <a:spAutoFit/>
          </a:bodyPr>
          <a:lstStyle/>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Son aparatos en los que el carbón y los agentes </a:t>
            </a:r>
            <a:r>
              <a:rPr lang="es-ES" sz="1600" b="1" u="none" kern="0" dirty="0" err="1" smtClean="0">
                <a:latin typeface="+mn-lt"/>
                <a:ea typeface="ＭＳ Ｐゴシック"/>
                <a:cs typeface="ＭＳ Ｐゴシック"/>
              </a:rPr>
              <a:t>gasificantes</a:t>
            </a:r>
            <a:r>
              <a:rPr lang="es-ES" sz="1600" b="1" u="none" kern="0" dirty="0" smtClean="0">
                <a:latin typeface="+mn-lt"/>
                <a:ea typeface="ＭＳ Ｐゴシック"/>
                <a:cs typeface="ＭＳ Ｐゴシック"/>
              </a:rPr>
              <a:t> se ponen en contacto al introducirse simultáneamente a través de un quemador de oxidación parcial. Las cenizas se extraen total o parcialmente fundidas. La temperatura de operación es muy alta.</a:t>
            </a:r>
          </a:p>
        </p:txBody>
      </p:sp>
      <p:pic>
        <p:nvPicPr>
          <p:cNvPr id="125954" name="Picture 2"/>
          <p:cNvPicPr>
            <a:picLocks noChangeAspect="1" noChangeArrowheads="1"/>
          </p:cNvPicPr>
          <p:nvPr/>
        </p:nvPicPr>
        <p:blipFill>
          <a:blip r:embed="rId4"/>
          <a:srcRect/>
          <a:stretch>
            <a:fillRect/>
          </a:stretch>
        </p:blipFill>
        <p:spPr bwMode="auto">
          <a:xfrm>
            <a:off x="639763" y="2084388"/>
            <a:ext cx="2035175" cy="2027237"/>
          </a:xfrm>
          <a:prstGeom prst="rect">
            <a:avLst/>
          </a:prstGeom>
          <a:noFill/>
          <a:ln w="9525">
            <a:noFill/>
            <a:miter lim="800000"/>
            <a:headEnd/>
            <a:tailEnd/>
          </a:ln>
          <a:effectLst/>
        </p:spPr>
      </p:pic>
      <p:pic>
        <p:nvPicPr>
          <p:cNvPr id="125956" name="Picture 4"/>
          <p:cNvPicPr>
            <a:picLocks noChangeAspect="1" noChangeArrowheads="1"/>
          </p:cNvPicPr>
          <p:nvPr/>
        </p:nvPicPr>
        <p:blipFill>
          <a:blip r:embed="rId5"/>
          <a:srcRect/>
          <a:stretch>
            <a:fillRect/>
          </a:stretch>
        </p:blipFill>
        <p:spPr bwMode="auto">
          <a:xfrm>
            <a:off x="899293" y="4000500"/>
            <a:ext cx="3991795" cy="2205038"/>
          </a:xfrm>
          <a:prstGeom prst="rect">
            <a:avLst/>
          </a:prstGeom>
          <a:noFill/>
          <a:ln w="9525">
            <a:noFill/>
            <a:miter lim="800000"/>
            <a:headEnd/>
            <a:tailEnd/>
          </a:ln>
          <a:effectLst/>
        </p:spPr>
      </p:pic>
      <p:sp>
        <p:nvSpPr>
          <p:cNvPr id="13" name="Text Box 24"/>
          <p:cNvSpPr txBox="1">
            <a:spLocks noChangeArrowheads="1"/>
          </p:cNvSpPr>
          <p:nvPr/>
        </p:nvSpPr>
        <p:spPr bwMode="auto">
          <a:xfrm>
            <a:off x="4749800" y="3858431"/>
            <a:ext cx="4076699" cy="2394502"/>
          </a:xfrm>
          <a:prstGeom prst="rect">
            <a:avLst/>
          </a:prstGeom>
          <a:noFill/>
          <a:ln w="9525" algn="ctr">
            <a:noFill/>
            <a:miter lim="800000"/>
            <a:headEnd/>
            <a:tailEnd/>
          </a:ln>
          <a:effectLst/>
        </p:spPr>
        <p:txBody>
          <a:bodyPr wrap="square">
            <a:spAutoFit/>
          </a:bodyPr>
          <a:lstStyle/>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Se extraen cenizas como escoria fundida</a:t>
            </a:r>
          </a:p>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Combustible pulverizado, &lt;100</a:t>
            </a:r>
            <a:r>
              <a:rPr lang="el-GR" sz="1600" b="1" u="none" kern="0" dirty="0" smtClean="0">
                <a:latin typeface="+mn-lt"/>
                <a:ea typeface="ＭＳ Ｐゴシック"/>
                <a:cs typeface="ＭＳ Ｐゴシック"/>
              </a:rPr>
              <a:t>μ</a:t>
            </a:r>
            <a:r>
              <a:rPr lang="es-ES" sz="1600" b="1" u="none" kern="0" dirty="0" smtClean="0">
                <a:latin typeface="+mn-lt"/>
                <a:ea typeface="ＭＳ Ｐゴシック"/>
                <a:cs typeface="ＭＳ Ｐゴシック"/>
              </a:rPr>
              <a:t>m</a:t>
            </a:r>
          </a:p>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Alta </a:t>
            </a:r>
            <a:r>
              <a:rPr lang="es-ES" sz="1600" b="1" u="none" kern="0" dirty="0" err="1" smtClean="0">
                <a:latin typeface="+mn-lt"/>
                <a:ea typeface="ＭＳ Ｐゴシック"/>
                <a:cs typeface="ＭＳ Ｐゴシック"/>
              </a:rPr>
              <a:t>T</a:t>
            </a:r>
            <a:r>
              <a:rPr lang="es-ES" sz="1600" b="1" u="none" baseline="-10000" dirty="0" err="1" smtClean="0">
                <a:latin typeface="+mn-lt"/>
                <a:ea typeface="ＭＳ Ｐゴシック"/>
                <a:cs typeface="ＭＳ Ｐゴシック"/>
              </a:rPr>
              <a:t>gas</a:t>
            </a:r>
            <a:r>
              <a:rPr lang="es-ES" sz="1600" b="1" u="none" kern="0" dirty="0" smtClean="0">
                <a:latin typeface="+mn-lt"/>
                <a:ea typeface="ＭＳ Ｐゴシック"/>
                <a:cs typeface="ＭＳ Ｐゴシック"/>
              </a:rPr>
              <a:t> 1600ºC, Alta P - Elevada eficiencia</a:t>
            </a:r>
          </a:p>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No produce alquitranes ni hidrocarburos 	</a:t>
            </a:r>
          </a:p>
        </p:txBody>
      </p:sp>
      <p:sp>
        <p:nvSpPr>
          <p:cNvPr id="14" name="Text Box 24"/>
          <p:cNvSpPr txBox="1">
            <a:spLocks noChangeArrowheads="1"/>
          </p:cNvSpPr>
          <p:nvPr/>
        </p:nvSpPr>
        <p:spPr bwMode="auto">
          <a:xfrm>
            <a:off x="1257300" y="6413500"/>
            <a:ext cx="7124700" cy="369845"/>
          </a:xfrm>
          <a:prstGeom prst="rect">
            <a:avLst/>
          </a:prstGeom>
          <a:noFill/>
          <a:ln w="9525" algn="ctr">
            <a:noFill/>
            <a:miter lim="800000"/>
            <a:headEnd/>
            <a:tailEnd/>
          </a:ln>
          <a:effectLst/>
        </p:spPr>
        <p:txBody>
          <a:bodyPr wrap="square">
            <a:spAutoFit/>
          </a:bodyPr>
          <a:lstStyle/>
          <a:p>
            <a:pPr marL="473075" lvl="1" indent="-282575" algn="ctr" eaLnBrk="0" hangingPunct="0">
              <a:lnSpc>
                <a:spcPts val="2400"/>
              </a:lnSpc>
              <a:spcBef>
                <a:spcPct val="20000"/>
              </a:spcBef>
              <a:buClr>
                <a:schemeClr val="accent2"/>
              </a:buClr>
              <a:tabLst>
                <a:tab pos="3136900" algn="l"/>
                <a:tab pos="7429500" algn="l"/>
              </a:tabLst>
            </a:pPr>
            <a:r>
              <a:rPr lang="es-ES" sz="1600" b="1" u="none" kern="0" dirty="0" smtClean="0">
                <a:latin typeface="+mn-lt"/>
                <a:ea typeface="ＭＳ Ｐゴシック"/>
                <a:cs typeface="ＭＳ Ｐゴシック"/>
              </a:rPr>
              <a:t>El más versátil y dispone de una gran capacidad</a:t>
            </a:r>
          </a:p>
        </p:txBody>
      </p:sp>
      <p:sp>
        <p:nvSpPr>
          <p:cNvPr id="12"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18</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593908"/>
            <a:ext cx="821103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Gasificación de carbón: Tratamiento de gases y conversión </a:t>
            </a:r>
            <a:r>
              <a:rPr lang="es-ES" sz="1600" b="1" u="none" kern="0" dirty="0" err="1" smtClean="0">
                <a:latin typeface="+mn-lt"/>
                <a:ea typeface="ＭＳ Ｐゴシック"/>
                <a:cs typeface="ＭＳ Ｐゴシック"/>
              </a:rPr>
              <a:t>shift</a:t>
            </a:r>
            <a:endParaRPr lang="es-ES" sz="1600" b="1" u="none" kern="0" dirty="0" smtClean="0">
              <a:latin typeface="+mn-lt"/>
              <a:ea typeface="ＭＳ Ｐゴシック"/>
              <a:cs typeface="ＭＳ Ｐゴシック"/>
            </a:endParaRPr>
          </a:p>
        </p:txBody>
      </p:sp>
      <p:sp>
        <p:nvSpPr>
          <p:cNvPr id="11" name="Text Box 24"/>
          <p:cNvSpPr txBox="1">
            <a:spLocks noChangeArrowheads="1"/>
          </p:cNvSpPr>
          <p:nvPr/>
        </p:nvSpPr>
        <p:spPr bwMode="auto">
          <a:xfrm>
            <a:off x="203200" y="4016375"/>
            <a:ext cx="8470900" cy="1323439"/>
          </a:xfrm>
          <a:prstGeom prst="rect">
            <a:avLst/>
          </a:prstGeom>
          <a:noFill/>
          <a:ln w="9525" algn="ctr">
            <a:noFill/>
            <a:miter lim="800000"/>
            <a:headEnd/>
            <a:tailEnd/>
          </a:ln>
          <a:effectLst/>
        </p:spPr>
        <p:txBody>
          <a:bodyPr wrap="square">
            <a:spAutoFit/>
          </a:bodyPr>
          <a:lstStyle/>
          <a:p>
            <a:pPr marL="473075" lvl="1" indent="-282575" eaLnBrk="0" hangingPunct="0">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Conversión </a:t>
            </a:r>
            <a:r>
              <a:rPr lang="es-ES" sz="1600" b="1" u="none" kern="0" dirty="0" err="1" smtClean="0">
                <a:latin typeface="+mn-lt"/>
                <a:ea typeface="ＭＳ Ｐゴシック"/>
                <a:cs typeface="ＭＳ Ｐゴシック"/>
              </a:rPr>
              <a:t>shift</a:t>
            </a:r>
            <a:r>
              <a:rPr lang="es-ES" sz="1600" b="1" u="none" kern="0" dirty="0" smtClean="0">
                <a:latin typeface="+mn-lt"/>
                <a:ea typeface="ＭＳ Ｐゴシック"/>
                <a:cs typeface="ＭＳ Ｐゴシック"/>
              </a:rPr>
              <a:t> (reacción de ajuste agua-gas): convertir el CO del gas de síntesis a CO</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para poder capturarlo. Este proceso se puede hacer antes o después de la eliminación del azufre como </a:t>
            </a:r>
            <a:r>
              <a:rPr lang="es-ES" sz="1600" b="1" u="none" kern="0" dirty="0" err="1" smtClean="0">
                <a:latin typeface="+mn-lt"/>
                <a:ea typeface="ＭＳ Ｐゴシック"/>
                <a:cs typeface="ＭＳ Ｐゴシック"/>
              </a:rPr>
              <a:t>shift</a:t>
            </a:r>
            <a:r>
              <a:rPr lang="es-ES" sz="1600" b="1" u="none" kern="0" dirty="0" smtClean="0">
                <a:latin typeface="+mn-lt"/>
                <a:ea typeface="ＭＳ Ｐゴシック"/>
                <a:cs typeface="ＭＳ Ｐゴシック"/>
              </a:rPr>
              <a:t> ácido o dulce. Ambas variantes han sido probadas a escala comercial en la industria química (plantas de H</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y NH</a:t>
            </a:r>
            <a:r>
              <a:rPr lang="es-ES" sz="1600" b="1" u="none" baseline="-10000" dirty="0" smtClean="0">
                <a:latin typeface="+mn-lt"/>
                <a:ea typeface="ＭＳ Ｐゴシック"/>
                <a:cs typeface="ＭＳ Ｐゴシック"/>
              </a:rPr>
              <a:t>3</a:t>
            </a:r>
            <a:r>
              <a:rPr lang="es-ES" sz="1600" b="1" u="none" kern="0" dirty="0" smtClean="0">
                <a:latin typeface="+mn-lt"/>
                <a:ea typeface="ＭＳ Ｐゴシック"/>
                <a:cs typeface="ＭＳ Ｐゴシック"/>
              </a:rPr>
              <a:t>).</a:t>
            </a:r>
          </a:p>
        </p:txBody>
      </p:sp>
      <p:pic>
        <p:nvPicPr>
          <p:cNvPr id="12" name="Picture 24"/>
          <p:cNvPicPr>
            <a:picLocks noChangeAspect="1" noChangeArrowheads="1"/>
          </p:cNvPicPr>
          <p:nvPr/>
        </p:nvPicPr>
        <p:blipFill>
          <a:blip r:embed="rId4" cstate="print"/>
          <a:srcRect/>
          <a:stretch>
            <a:fillRect/>
          </a:stretch>
        </p:blipFill>
        <p:spPr bwMode="auto">
          <a:xfrm>
            <a:off x="947738" y="2162175"/>
            <a:ext cx="1800225" cy="1495425"/>
          </a:xfrm>
          <a:prstGeom prst="rect">
            <a:avLst/>
          </a:prstGeom>
          <a:noFill/>
          <a:ln w="9525">
            <a:noFill/>
            <a:miter lim="800000"/>
            <a:headEnd/>
            <a:tailEnd/>
          </a:ln>
          <a:effectLst/>
        </p:spPr>
      </p:pic>
      <p:sp>
        <p:nvSpPr>
          <p:cNvPr id="15" name="Text Box 24"/>
          <p:cNvSpPr txBox="1">
            <a:spLocks noChangeArrowheads="1"/>
          </p:cNvSpPr>
          <p:nvPr/>
        </p:nvSpPr>
        <p:spPr bwMode="auto">
          <a:xfrm>
            <a:off x="190500" y="5299075"/>
            <a:ext cx="8521700" cy="1224951"/>
          </a:xfrm>
          <a:prstGeom prst="rect">
            <a:avLst/>
          </a:prstGeom>
          <a:noFill/>
          <a:ln w="9525" algn="ctr">
            <a:noFill/>
            <a:miter lim="800000"/>
            <a:headEnd/>
            <a:tailEnd/>
          </a:ln>
          <a:effectLst/>
        </p:spPr>
        <p:txBody>
          <a:bodyPr wrap="square">
            <a:spAutoFit/>
          </a:bodyPr>
          <a:lstStyle/>
          <a:p>
            <a:pPr marL="473075" lvl="1" indent="-282575" eaLnBrk="0" hangingPunct="0">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Equilibrio  favorecido baja T; Cinética alta T; Independiente de presión</a:t>
            </a:r>
          </a:p>
          <a:p>
            <a:pPr marL="473075" lvl="1" indent="-282575" eaLnBrk="0" hangingPunct="0">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Requiere mínimo ratio molar de H</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O/CO para garantizar conversión</a:t>
            </a:r>
          </a:p>
          <a:p>
            <a:pPr marL="930275" lvl="2" indent="-282575" eaLnBrk="0" hangingPunct="0">
              <a:spcBef>
                <a:spcPct val="20000"/>
              </a:spcBef>
              <a:buClr>
                <a:schemeClr val="accent2"/>
              </a:buClr>
              <a:buFont typeface="Wingdings" pitchFamily="2" charset="2"/>
              <a:buChar char="l"/>
              <a:tabLst>
                <a:tab pos="3136900" algn="l"/>
                <a:tab pos="7429500" algn="l"/>
              </a:tabLst>
            </a:pPr>
            <a:r>
              <a:rPr lang="es-ES" sz="1600" b="1" u="none" kern="0" dirty="0" err="1" smtClean="0">
                <a:latin typeface="+mn-lt"/>
                <a:ea typeface="ＭＳ Ｐゴシック"/>
                <a:cs typeface="ＭＳ Ｐゴシック"/>
              </a:rPr>
              <a:t>Shift</a:t>
            </a:r>
            <a:r>
              <a:rPr lang="es-ES" sz="1600" b="1" u="none" kern="0" dirty="0" smtClean="0">
                <a:latin typeface="+mn-lt"/>
                <a:ea typeface="ＭＳ Ｐゴシック"/>
                <a:cs typeface="ＭＳ Ｐゴシック"/>
              </a:rPr>
              <a:t> Ácido: </a:t>
            </a:r>
            <a:r>
              <a:rPr lang="es-ES" sz="1600" b="1" u="none" kern="0" dirty="0" err="1" smtClean="0">
                <a:latin typeface="+mn-lt"/>
                <a:ea typeface="ＭＳ Ｐゴシック"/>
                <a:cs typeface="ＭＳ Ｐゴシック"/>
              </a:rPr>
              <a:t>Catálizador</a:t>
            </a:r>
            <a:r>
              <a:rPr lang="es-ES" sz="1600" b="1" u="none" kern="0" dirty="0" smtClean="0">
                <a:latin typeface="+mn-lt"/>
                <a:ea typeface="ＭＳ Ｐゴシック"/>
                <a:cs typeface="ＭＳ Ｐゴシック"/>
              </a:rPr>
              <a:t> – Co/Mb:  </a:t>
            </a:r>
          </a:p>
          <a:p>
            <a:pPr marL="930275" lvl="2" indent="-282575" eaLnBrk="0" hangingPunct="0">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 </a:t>
            </a:r>
            <a:r>
              <a:rPr lang="es-ES" sz="1600" b="1" u="none" kern="0" dirty="0" err="1" smtClean="0">
                <a:latin typeface="+mn-lt"/>
                <a:ea typeface="ＭＳ Ｐゴシック"/>
                <a:cs typeface="ＭＳ Ｐゴシック"/>
              </a:rPr>
              <a:t>Shift</a:t>
            </a:r>
            <a:r>
              <a:rPr lang="es-ES" sz="1600" b="1" u="none" kern="0" dirty="0" smtClean="0">
                <a:latin typeface="+mn-lt"/>
                <a:ea typeface="ＭＳ Ｐゴシック"/>
                <a:cs typeface="ＭＳ Ｐゴシック"/>
              </a:rPr>
              <a:t> Dulce: </a:t>
            </a:r>
            <a:r>
              <a:rPr lang="es-ES" sz="1600" b="1" u="none" kern="0" dirty="0" err="1" smtClean="0">
                <a:latin typeface="+mn-lt"/>
                <a:ea typeface="ＭＳ Ｐゴシック"/>
                <a:cs typeface="ＭＳ Ｐゴシック"/>
              </a:rPr>
              <a:t>Catálizador</a:t>
            </a:r>
            <a:r>
              <a:rPr lang="es-ES" sz="1600" b="1" u="none" kern="0" dirty="0" smtClean="0">
                <a:latin typeface="+mn-lt"/>
                <a:ea typeface="ＭＳ Ｐゴシック"/>
                <a:cs typeface="ＭＳ Ｐゴシック"/>
              </a:rPr>
              <a:t> – Fe/Cr</a:t>
            </a:r>
          </a:p>
        </p:txBody>
      </p:sp>
      <p:pic>
        <p:nvPicPr>
          <p:cNvPr id="131074" name="Picture 2"/>
          <p:cNvPicPr>
            <a:picLocks noChangeAspect="1" noChangeArrowheads="1"/>
          </p:cNvPicPr>
          <p:nvPr/>
        </p:nvPicPr>
        <p:blipFill>
          <a:blip r:embed="rId5"/>
          <a:srcRect/>
          <a:stretch>
            <a:fillRect/>
          </a:stretch>
        </p:blipFill>
        <p:spPr bwMode="auto">
          <a:xfrm>
            <a:off x="2876893" y="1884294"/>
            <a:ext cx="5116171" cy="2078106"/>
          </a:xfrm>
          <a:prstGeom prst="rect">
            <a:avLst/>
          </a:prstGeom>
          <a:noFill/>
          <a:ln w="9525">
            <a:noFill/>
            <a:miter lim="800000"/>
            <a:headEnd/>
            <a:tailEnd/>
          </a:ln>
          <a:effectLst/>
        </p:spPr>
      </p:pic>
      <p:sp>
        <p:nvSpPr>
          <p:cNvPr id="10"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19</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708208"/>
            <a:ext cx="8211035" cy="2775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Fischer </a:t>
            </a:r>
            <a:r>
              <a:rPr lang="es-ES" sz="1600" b="1" u="none" kern="0" dirty="0" err="1" smtClean="0">
                <a:latin typeface="+mn-lt"/>
                <a:ea typeface="ＭＳ Ｐゴシック"/>
                <a:cs typeface="ＭＳ Ｐゴシック"/>
              </a:rPr>
              <a:t>Tropsch</a:t>
            </a:r>
            <a:endParaRPr lang="es-ES" sz="1600" b="1" u="none" kern="0" dirty="0" smtClean="0">
              <a:latin typeface="+mn-lt"/>
              <a:ea typeface="ＭＳ Ｐゴシック"/>
              <a:cs typeface="ＭＳ Ｐゴシック"/>
            </a:endParaRPr>
          </a:p>
        </p:txBody>
      </p:sp>
      <p:sp>
        <p:nvSpPr>
          <p:cNvPr id="11" name="Text Box 24"/>
          <p:cNvSpPr txBox="1">
            <a:spLocks noChangeArrowheads="1"/>
          </p:cNvSpPr>
          <p:nvPr/>
        </p:nvSpPr>
        <p:spPr bwMode="auto">
          <a:xfrm>
            <a:off x="292100" y="5768975"/>
            <a:ext cx="8331199" cy="757130"/>
          </a:xfrm>
          <a:prstGeom prst="rect">
            <a:avLst/>
          </a:prstGeom>
          <a:noFill/>
          <a:ln w="9525" algn="ctr">
            <a:noFill/>
            <a:miter lim="800000"/>
            <a:headEnd/>
            <a:tailEnd/>
          </a:ln>
          <a:effectLst/>
        </p:spPr>
        <p:txBody>
          <a:bodyPr wrap="square">
            <a:spAutoFit/>
          </a:bodyPr>
          <a:lstStyle/>
          <a:p>
            <a:pPr marL="358775" lvl="5" indent="-282575" eaLnBrk="0" hangingPunct="0">
              <a:lnSpc>
                <a:spcPts val="2400"/>
              </a:lnSpc>
              <a:spcBef>
                <a:spcPct val="20000"/>
              </a:spcBef>
              <a:buClr>
                <a:schemeClr val="accent2"/>
              </a:buClr>
              <a:tabLst>
                <a:tab pos="7429500" algn="l"/>
              </a:tabLst>
            </a:pPr>
            <a:r>
              <a:rPr lang="es-ES" sz="1600" b="1" u="none" kern="0" dirty="0" smtClean="0">
                <a:latin typeface="+mn-lt"/>
                <a:ea typeface="ＭＳ Ｐゴシック"/>
                <a:cs typeface="ＭＳ Ｐゴシック"/>
              </a:rPr>
              <a:t>Catalizador:                   Cobalto 220ºC                           Acero 340ºC</a:t>
            </a:r>
          </a:p>
          <a:p>
            <a:pPr marL="358775" lvl="5" indent="-282575" eaLnBrk="0" hangingPunct="0">
              <a:lnSpc>
                <a:spcPts val="2400"/>
              </a:lnSpc>
              <a:spcBef>
                <a:spcPct val="20000"/>
              </a:spcBef>
              <a:buClr>
                <a:schemeClr val="accent2"/>
              </a:buClr>
              <a:tabLst>
                <a:tab pos="7429500" algn="l"/>
              </a:tabLst>
            </a:pPr>
            <a:r>
              <a:rPr lang="es-ES" sz="1600" b="1" u="none" kern="0" dirty="0" smtClean="0">
                <a:latin typeface="+mn-lt"/>
                <a:ea typeface="ＭＳ Ｐゴシック"/>
                <a:cs typeface="ＭＳ Ｐゴシック"/>
              </a:rPr>
              <a:t>Favorecer la producción de FT Diesel                           de FT gasolina</a:t>
            </a:r>
          </a:p>
        </p:txBody>
      </p:sp>
      <p:pic>
        <p:nvPicPr>
          <p:cNvPr id="126979" name="Picture 3"/>
          <p:cNvPicPr>
            <a:picLocks noChangeAspect="1" noChangeArrowheads="1"/>
          </p:cNvPicPr>
          <p:nvPr/>
        </p:nvPicPr>
        <p:blipFill>
          <a:blip r:embed="rId4"/>
          <a:srcRect/>
          <a:stretch>
            <a:fillRect/>
          </a:stretch>
        </p:blipFill>
        <p:spPr bwMode="auto">
          <a:xfrm>
            <a:off x="1346200" y="2078661"/>
            <a:ext cx="6434138" cy="3558552"/>
          </a:xfrm>
          <a:prstGeom prst="rect">
            <a:avLst/>
          </a:prstGeom>
          <a:noFill/>
          <a:ln w="9525">
            <a:noFill/>
            <a:miter lim="800000"/>
            <a:headEnd/>
            <a:tailEnd/>
          </a:ln>
          <a:effectLst/>
        </p:spPr>
      </p:pic>
      <p:sp>
        <p:nvSpPr>
          <p:cNvPr id="15" name="14 CuadroTexto"/>
          <p:cNvSpPr txBox="1"/>
          <p:nvPr/>
        </p:nvSpPr>
        <p:spPr>
          <a:xfrm>
            <a:off x="0" y="66348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err="1" smtClean="0">
                <a:latin typeface="Arial" charset="0"/>
              </a:rPr>
              <a:t>Sasol</a:t>
            </a:r>
            <a:endParaRPr lang="es-ES_tradnl" sz="850" u="none" dirty="0">
              <a:latin typeface="Arial" charset="0"/>
            </a:endParaRPr>
          </a:p>
        </p:txBody>
      </p:sp>
      <p:sp>
        <p:nvSpPr>
          <p:cNvPr id="9"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Grp="1" noChangeArrowheads="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83BECEF8-3611-4DC1-B39A-01455CAB67C3}" type="slidenum">
              <a:rPr lang="es-ES_tradnl" sz="800" u="none">
                <a:latin typeface="+mn-lt"/>
              </a:rPr>
              <a:pPr algn="r" eaLnBrk="0" hangingPunct="0">
                <a:defRPr/>
              </a:pPr>
              <a:t>2</a:t>
            </a:fld>
            <a:endParaRPr lang="es-ES_tradnl" sz="800" u="none">
              <a:latin typeface="+mn-lt"/>
            </a:endParaRPr>
          </a:p>
        </p:txBody>
      </p:sp>
      <p:sp>
        <p:nvSpPr>
          <p:cNvPr id="17410" name="Rectangle 2"/>
          <p:cNvSpPr>
            <a:spLocks noGrp="1" noChangeArrowheads="1"/>
          </p:cNvSpPr>
          <p:nvPr>
            <p:ph type="ctrTitle" idx="4294967295"/>
          </p:nvPr>
        </p:nvSpPr>
        <p:spPr>
          <a:xfrm>
            <a:off x="2820988" y="1511894"/>
            <a:ext cx="5637212" cy="410369"/>
          </a:xfrm>
        </p:spPr>
        <p:txBody>
          <a:bodyPr/>
          <a:lstStyle/>
          <a:p>
            <a:pPr>
              <a:lnSpc>
                <a:spcPts val="3200"/>
              </a:lnSpc>
              <a:spcBef>
                <a:spcPts val="1600"/>
              </a:spcBef>
            </a:pPr>
            <a:r>
              <a:rPr lang="es-ES" sz="2900" dirty="0" smtClean="0"/>
              <a:t>CTL (Coal </a:t>
            </a:r>
            <a:r>
              <a:rPr lang="es-ES" sz="2900" dirty="0" err="1" smtClean="0"/>
              <a:t>to</a:t>
            </a:r>
            <a:r>
              <a:rPr lang="es-ES" sz="2900" dirty="0" smtClean="0"/>
              <a:t> </a:t>
            </a:r>
            <a:r>
              <a:rPr lang="es-ES" sz="2900" dirty="0" err="1" smtClean="0"/>
              <a:t>Liquids</a:t>
            </a:r>
            <a:r>
              <a:rPr lang="es-ES" sz="2900" dirty="0" smtClean="0"/>
              <a:t>)</a:t>
            </a:r>
            <a:endParaRPr lang="es-ES" sz="2900" dirty="0"/>
          </a:p>
        </p:txBody>
      </p:sp>
      <p:sp>
        <p:nvSpPr>
          <p:cNvPr id="17412" name="Rectangle 4"/>
          <p:cNvSpPr>
            <a:spLocks noChangeArrowheads="1"/>
          </p:cNvSpPr>
          <p:nvPr/>
        </p:nvSpPr>
        <p:spPr bwMode="auto">
          <a:xfrm>
            <a:off x="2820988" y="4378897"/>
            <a:ext cx="4594225" cy="359073"/>
          </a:xfrm>
          <a:prstGeom prst="rect">
            <a:avLst/>
          </a:prstGeom>
          <a:noFill/>
          <a:ln w="9525">
            <a:noFill/>
            <a:miter lim="800000"/>
            <a:headEnd/>
            <a:tailEnd/>
          </a:ln>
        </p:spPr>
        <p:txBody>
          <a:bodyPr lIns="0" tIns="0" rIns="0" bIns="0">
            <a:spAutoFit/>
          </a:bodyPr>
          <a:lstStyle/>
          <a:p>
            <a:pPr eaLnBrk="0" hangingPunct="0">
              <a:lnSpc>
                <a:spcPts val="2800"/>
              </a:lnSpc>
              <a:spcBef>
                <a:spcPts val="1300"/>
              </a:spcBef>
            </a:pPr>
            <a:r>
              <a:rPr lang="es-ES_tradnl" sz="1600" b="1" u="none" dirty="0" smtClean="0">
                <a:latin typeface="Arial" pitchFamily="34" charset="0"/>
              </a:rPr>
              <a:t>20 de enero de 2011</a:t>
            </a:r>
            <a:endParaRPr lang="es-ES_tradnl" sz="1600" b="1" u="none" dirty="0">
              <a:latin typeface="Arial" pitchFamily="34" charset="0"/>
            </a:endParaRPr>
          </a:p>
        </p:txBody>
      </p:sp>
      <p:sp>
        <p:nvSpPr>
          <p:cNvPr id="17413" name="Rectangle 6"/>
          <p:cNvSpPr>
            <a:spLocks noChangeArrowheads="1"/>
          </p:cNvSpPr>
          <p:nvPr/>
        </p:nvSpPr>
        <p:spPr bwMode="auto">
          <a:xfrm>
            <a:off x="2820988" y="3046776"/>
            <a:ext cx="5116512" cy="564257"/>
          </a:xfrm>
          <a:prstGeom prst="rect">
            <a:avLst/>
          </a:prstGeom>
          <a:noFill/>
          <a:ln w="9525">
            <a:noFill/>
            <a:miter lim="800000"/>
            <a:headEnd/>
            <a:tailEnd/>
          </a:ln>
        </p:spPr>
        <p:txBody>
          <a:bodyPr wrap="square" lIns="0" tIns="0" rIns="0" bIns="0">
            <a:spAutoFit/>
          </a:bodyPr>
          <a:lstStyle/>
          <a:p>
            <a:pPr eaLnBrk="0" hangingPunct="0">
              <a:lnSpc>
                <a:spcPts val="2200"/>
              </a:lnSpc>
            </a:pPr>
            <a:r>
              <a:rPr lang="es-ES_tradnl" sz="2000" b="1" u="none" dirty="0" smtClean="0">
                <a:latin typeface="Arial" pitchFamily="34" charset="0"/>
              </a:rPr>
              <a:t>John Chamberlain</a:t>
            </a:r>
          </a:p>
          <a:p>
            <a:pPr eaLnBrk="0" hangingPunct="0">
              <a:lnSpc>
                <a:spcPts val="2200"/>
              </a:lnSpc>
            </a:pPr>
            <a:r>
              <a:rPr lang="es-ES_tradnl" sz="2000" b="1" i="1" u="none" dirty="0" smtClean="0">
                <a:latin typeface="Arial" pitchFamily="34" charset="0"/>
              </a:rPr>
              <a:t>Vigilancia y Transferencia Tecnológica</a:t>
            </a:r>
            <a:endParaRPr lang="es-ES_tradnl" sz="1800" b="1" i="1" u="none" dirty="0">
              <a:latin typeface="Arial" pitchFamily="34" charset="0"/>
            </a:endParaRPr>
          </a:p>
        </p:txBody>
      </p:sp>
      <p:pic>
        <p:nvPicPr>
          <p:cNvPr id="17415" name="Imagen 11" descr="MarcaGN F.png"/>
          <p:cNvPicPr>
            <a:picLocks noChangeAspect="1"/>
          </p:cNvPicPr>
          <p:nvPr/>
        </p:nvPicPr>
        <p:blipFill>
          <a:blip r:embed="rId3"/>
          <a:srcRect/>
          <a:stretch>
            <a:fillRect/>
          </a:stretch>
        </p:blipFill>
        <p:spPr bwMode="auto">
          <a:xfrm>
            <a:off x="2808288" y="5219700"/>
            <a:ext cx="2430462"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20</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708208"/>
            <a:ext cx="8211035" cy="2775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Fischer </a:t>
            </a:r>
            <a:r>
              <a:rPr lang="es-ES" sz="1600" b="1" u="none" kern="0" dirty="0" err="1" smtClean="0">
                <a:latin typeface="+mn-lt"/>
                <a:ea typeface="ＭＳ Ｐゴシック"/>
                <a:cs typeface="ＭＳ Ｐゴシック"/>
              </a:rPr>
              <a:t>Tropsch</a:t>
            </a:r>
            <a:endParaRPr lang="es-ES" sz="1600" b="1" u="none" kern="0" dirty="0" smtClean="0">
              <a:latin typeface="+mn-lt"/>
              <a:ea typeface="ＭＳ Ｐゴシック"/>
              <a:cs typeface="ＭＳ Ｐゴシック"/>
            </a:endParaRPr>
          </a:p>
        </p:txBody>
      </p:sp>
      <p:sp>
        <p:nvSpPr>
          <p:cNvPr id="11" name="Text Box 24"/>
          <p:cNvSpPr txBox="1">
            <a:spLocks noChangeArrowheads="1"/>
          </p:cNvSpPr>
          <p:nvPr/>
        </p:nvSpPr>
        <p:spPr bwMode="auto">
          <a:xfrm>
            <a:off x="685800" y="5273675"/>
            <a:ext cx="8204199" cy="1323439"/>
          </a:xfrm>
          <a:prstGeom prst="rect">
            <a:avLst/>
          </a:prstGeom>
          <a:noFill/>
          <a:ln w="9525" algn="ctr">
            <a:noFill/>
            <a:miter lim="800000"/>
            <a:headEnd/>
            <a:tailEnd/>
          </a:ln>
          <a:effectLst/>
        </p:spPr>
        <p:txBody>
          <a:bodyPr wrap="square">
            <a:spAutoFit/>
          </a:bodyPr>
          <a:lstStyle/>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En la actualidad solamente SASOL posee conocimiento comercial del proceso Fischer </a:t>
            </a:r>
            <a:r>
              <a:rPr lang="es-ES" sz="1600" b="1" u="none" kern="0" dirty="0" err="1" smtClean="0">
                <a:latin typeface="+mn-lt"/>
                <a:ea typeface="ＭＳ Ｐゴシック"/>
                <a:cs typeface="ＭＳ Ｐゴシック"/>
              </a:rPr>
              <a:t>Tropsch</a:t>
            </a:r>
            <a:r>
              <a:rPr lang="es-ES" sz="1600" b="1" u="none" kern="0" dirty="0" smtClean="0">
                <a:latin typeface="+mn-lt"/>
                <a:ea typeface="ＭＳ Ｐゴシック"/>
                <a:cs typeface="ＭＳ Ｐゴシック"/>
              </a:rPr>
              <a:t> a alta temperatura. </a:t>
            </a:r>
            <a:r>
              <a:rPr lang="es-ES" sz="1600" b="1" u="none" kern="0" dirty="0" err="1" smtClean="0">
                <a:latin typeface="+mn-lt"/>
                <a:ea typeface="ＭＳ Ｐゴシック"/>
                <a:cs typeface="ＭＳ Ｐゴシック"/>
              </a:rPr>
              <a:t>Sasol</a:t>
            </a:r>
            <a:r>
              <a:rPr lang="es-ES" sz="1600" b="1" u="none" kern="0" dirty="0" smtClean="0">
                <a:latin typeface="+mn-lt"/>
                <a:ea typeface="ＭＳ Ｐゴシック"/>
                <a:cs typeface="ＭＳ Ｐゴシック"/>
              </a:rPr>
              <a:t> y Shell emplean el Fischer </a:t>
            </a:r>
            <a:r>
              <a:rPr lang="es-ES" sz="1600" b="1" u="none" kern="0" dirty="0" err="1" smtClean="0">
                <a:latin typeface="+mn-lt"/>
                <a:ea typeface="ＭＳ Ｐゴシック"/>
                <a:cs typeface="ＭＳ Ｐゴシック"/>
              </a:rPr>
              <a:t>Tropsch</a:t>
            </a:r>
            <a:r>
              <a:rPr lang="es-ES" sz="1600" b="1" u="none" kern="0" dirty="0" smtClean="0">
                <a:latin typeface="+mn-lt"/>
                <a:ea typeface="ＭＳ Ｐゴシック"/>
                <a:cs typeface="ＭＳ Ｐゴシック"/>
              </a:rPr>
              <a:t> a baja temperatura. Este proceso es el único proceso comercial que existe hoy por hoy</a:t>
            </a:r>
          </a:p>
        </p:txBody>
      </p:sp>
      <p:pic>
        <p:nvPicPr>
          <p:cNvPr id="128003" name="Picture 3"/>
          <p:cNvPicPr>
            <a:picLocks noChangeAspect="1" noChangeArrowheads="1"/>
          </p:cNvPicPr>
          <p:nvPr/>
        </p:nvPicPr>
        <p:blipFill>
          <a:blip r:embed="rId4"/>
          <a:srcRect/>
          <a:stretch>
            <a:fillRect/>
          </a:stretch>
        </p:blipFill>
        <p:spPr bwMode="auto">
          <a:xfrm>
            <a:off x="1955800" y="2021711"/>
            <a:ext cx="5360988" cy="3094802"/>
          </a:xfrm>
          <a:prstGeom prst="rect">
            <a:avLst/>
          </a:prstGeom>
          <a:noFill/>
          <a:ln w="9525">
            <a:noFill/>
            <a:miter lim="800000"/>
            <a:headEnd/>
            <a:tailEnd/>
          </a:ln>
          <a:effectLst/>
        </p:spPr>
      </p:pic>
      <p:sp>
        <p:nvSpPr>
          <p:cNvPr id="10" name="9 CuadroTexto"/>
          <p:cNvSpPr txBox="1"/>
          <p:nvPr/>
        </p:nvSpPr>
        <p:spPr>
          <a:xfrm>
            <a:off x="0" y="66348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err="1" smtClean="0">
                <a:latin typeface="Arial" charset="0"/>
              </a:rPr>
              <a:t>Sasol</a:t>
            </a:r>
            <a:endParaRPr lang="es-ES_tradnl" sz="850" u="none" dirty="0">
              <a:latin typeface="Arial" charset="0"/>
            </a:endParaRPr>
          </a:p>
        </p:txBody>
      </p:sp>
      <p:sp>
        <p:nvSpPr>
          <p:cNvPr id="9"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21</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708208"/>
            <a:ext cx="8211035" cy="2775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Fischer </a:t>
            </a:r>
            <a:r>
              <a:rPr lang="es-ES" sz="1600" b="1" u="none" kern="0" dirty="0" err="1" smtClean="0">
                <a:latin typeface="+mn-lt"/>
                <a:ea typeface="ＭＳ Ｐゴシック"/>
                <a:cs typeface="ＭＳ Ｐゴシック"/>
              </a:rPr>
              <a:t>Tropsch</a:t>
            </a:r>
            <a:endParaRPr lang="es-ES" sz="1600" b="1" u="none" kern="0" dirty="0" smtClean="0">
              <a:latin typeface="+mn-lt"/>
              <a:ea typeface="ＭＳ Ｐゴシック"/>
              <a:cs typeface="ＭＳ Ｐゴシック"/>
            </a:endParaRPr>
          </a:p>
        </p:txBody>
      </p:sp>
      <p:sp>
        <p:nvSpPr>
          <p:cNvPr id="8" name="7 CuadroTexto"/>
          <p:cNvSpPr txBox="1"/>
          <p:nvPr/>
        </p:nvSpPr>
        <p:spPr>
          <a:xfrm>
            <a:off x="0" y="66348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err="1" smtClean="0">
                <a:latin typeface="Arial" charset="0"/>
              </a:rPr>
              <a:t>Sasol</a:t>
            </a:r>
            <a:endParaRPr lang="es-ES_tradnl" sz="850" u="none" dirty="0">
              <a:latin typeface="Arial" charset="0"/>
            </a:endParaRPr>
          </a:p>
        </p:txBody>
      </p:sp>
      <p:pic>
        <p:nvPicPr>
          <p:cNvPr id="129029" name="Picture 5"/>
          <p:cNvPicPr>
            <a:picLocks noChangeAspect="1" noChangeArrowheads="1"/>
          </p:cNvPicPr>
          <p:nvPr/>
        </p:nvPicPr>
        <p:blipFill>
          <a:blip r:embed="rId4"/>
          <a:srcRect/>
          <a:stretch>
            <a:fillRect/>
          </a:stretch>
        </p:blipFill>
        <p:spPr bwMode="auto">
          <a:xfrm>
            <a:off x="1298346" y="2146300"/>
            <a:ext cx="6243867" cy="2921000"/>
          </a:xfrm>
          <a:prstGeom prst="rect">
            <a:avLst/>
          </a:prstGeom>
          <a:noFill/>
          <a:ln w="9525">
            <a:noFill/>
            <a:miter lim="800000"/>
            <a:headEnd/>
            <a:tailEnd/>
          </a:ln>
          <a:effectLst/>
        </p:spPr>
      </p:pic>
      <p:sp>
        <p:nvSpPr>
          <p:cNvPr id="13" name="Text Box 24"/>
          <p:cNvSpPr txBox="1">
            <a:spLocks noChangeArrowheads="1"/>
          </p:cNvSpPr>
          <p:nvPr/>
        </p:nvSpPr>
        <p:spPr bwMode="auto">
          <a:xfrm>
            <a:off x="571500" y="5235575"/>
            <a:ext cx="8204199" cy="1114151"/>
          </a:xfrm>
          <a:prstGeom prst="rect">
            <a:avLst/>
          </a:prstGeom>
          <a:noFill/>
          <a:ln w="9525" algn="ctr">
            <a:noFill/>
            <a:miter lim="800000"/>
            <a:headEnd/>
            <a:tailEnd/>
          </a:ln>
          <a:effectLst/>
        </p:spPr>
        <p:txBody>
          <a:bodyPr wrap="square">
            <a:spAutoFit/>
          </a:bodyPr>
          <a:lstStyle/>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Condiciones de BT FT 220ºC y 30 bar (exotérmica)</a:t>
            </a:r>
          </a:p>
          <a:p>
            <a:pPr marL="473075" lvl="1" indent="-282575" algn="ctr" eaLnBrk="0" hangingPunct="0">
              <a:lnSpc>
                <a:spcPts val="2400"/>
              </a:lnSpc>
              <a:spcBef>
                <a:spcPct val="20000"/>
              </a:spcBef>
              <a:buClr>
                <a:schemeClr val="accent2"/>
              </a:buClr>
              <a:tabLst>
                <a:tab pos="3136900" algn="l"/>
                <a:tab pos="7429500" algn="l"/>
              </a:tabLst>
            </a:pPr>
            <a:r>
              <a:rPr lang="es-ES" sz="1600" b="1" u="none" kern="0" dirty="0" smtClean="0">
                <a:latin typeface="+mn-lt"/>
                <a:ea typeface="ＭＳ Ｐゴシック"/>
                <a:cs typeface="ＭＳ Ｐゴシック"/>
              </a:rPr>
              <a:t>CO+2H</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 -CH</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+H</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O</a:t>
            </a:r>
          </a:p>
          <a:p>
            <a:pPr marL="473075" lvl="1" indent="-282575" eaLnBrk="0" hangingPunct="0">
              <a:lnSpc>
                <a:spcPts val="2400"/>
              </a:lnSpc>
              <a:spcBef>
                <a:spcPct val="20000"/>
              </a:spcBef>
              <a:buClr>
                <a:schemeClr val="accent2"/>
              </a:buClr>
              <a:buFont typeface="Wingdings" pitchFamily="2" charset="2"/>
              <a:buChar char="l"/>
              <a:tabLst>
                <a:tab pos="3136900" algn="l"/>
                <a:tab pos="7429500" algn="l"/>
              </a:tabLst>
            </a:pPr>
            <a:r>
              <a:rPr lang="es-ES" sz="1600" b="1" u="none" kern="0" dirty="0" smtClean="0">
                <a:latin typeface="+mn-lt"/>
                <a:ea typeface="ＭＳ Ｐゴシック"/>
                <a:cs typeface="ＭＳ Ｐゴシック"/>
              </a:rPr>
              <a:t>FT es el camino para fabricar FT Diesel y LPG</a:t>
            </a:r>
          </a:p>
        </p:txBody>
      </p:sp>
      <p:sp>
        <p:nvSpPr>
          <p:cNvPr id="9"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22</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Indirecta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0" y="1670108"/>
            <a:ext cx="8211035" cy="204363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Metanol y MTG (</a:t>
            </a:r>
            <a:r>
              <a:rPr lang="es-ES" sz="1600" b="1" u="none" kern="0" dirty="0" err="1" smtClean="0">
                <a:latin typeface="+mn-lt"/>
                <a:ea typeface="ＭＳ Ｐゴシック"/>
                <a:cs typeface="ＭＳ Ｐゴシック"/>
              </a:rPr>
              <a:t>Methanol</a:t>
            </a:r>
            <a:r>
              <a:rPr lang="es-ES" sz="1600" b="1" u="none" kern="0" dirty="0" smtClean="0">
                <a:latin typeface="+mn-lt"/>
                <a:ea typeface="ＭＳ Ｐゴシック"/>
                <a:cs typeface="ＭＳ Ｐゴシック"/>
              </a:rPr>
              <a:t> </a:t>
            </a:r>
            <a:r>
              <a:rPr lang="es-ES" sz="1600" b="1" u="none" kern="0" dirty="0" err="1" smtClean="0">
                <a:latin typeface="+mn-lt"/>
                <a:ea typeface="ＭＳ Ｐゴシック"/>
                <a:cs typeface="ＭＳ Ｐゴシック"/>
              </a:rPr>
              <a:t>to</a:t>
            </a:r>
            <a:r>
              <a:rPr lang="es-ES" sz="1600" b="1" u="none" kern="0" dirty="0" smtClean="0">
                <a:latin typeface="+mn-lt"/>
                <a:ea typeface="ＭＳ Ｐゴシック"/>
                <a:cs typeface="ＭＳ Ｐゴシック"/>
              </a:rPr>
              <a:t> </a:t>
            </a:r>
            <a:r>
              <a:rPr lang="es-ES" sz="1600" b="1" u="none" kern="0" dirty="0" err="1" smtClean="0">
                <a:latin typeface="+mn-lt"/>
                <a:ea typeface="ＭＳ Ｐゴシック"/>
                <a:cs typeface="ＭＳ Ｐゴシック"/>
              </a:rPr>
              <a:t>gasoline</a:t>
            </a:r>
            <a:r>
              <a:rPr lang="es-ES" sz="1600" b="1" u="none" kern="0" dirty="0" smtClean="0">
                <a:latin typeface="+mn-lt"/>
                <a:ea typeface="ＭＳ Ｐゴシック"/>
                <a:cs typeface="ＭＳ Ｐゴシック"/>
              </a:rPr>
              <a:t>)</a:t>
            </a:r>
          </a:p>
          <a:p>
            <a:pPr marL="473075" lvl="1" indent="-282575" eaLnBrk="0" hangingPunct="0">
              <a:lnSpc>
                <a:spcPts val="2400"/>
              </a:lnSpc>
              <a:spcBef>
                <a:spcPct val="20000"/>
              </a:spcBef>
              <a:buClr>
                <a:schemeClr val="accent2"/>
              </a:buClr>
              <a:buFont typeface="Wingdings" pitchFamily="2" charset="2"/>
              <a:buChar char="l"/>
            </a:pPr>
            <a:r>
              <a:rPr lang="en-US" sz="1600" b="1" u="none" kern="0" dirty="0" smtClean="0">
                <a:latin typeface="+mn-lt"/>
                <a:ea typeface="ＭＳ Ｐゴシック"/>
                <a:cs typeface="ＭＳ Ｐゴシック"/>
              </a:rPr>
              <a:t>La </a:t>
            </a:r>
            <a:r>
              <a:rPr lang="en-US" sz="1600" b="1" u="none" kern="0" dirty="0" err="1" smtClean="0">
                <a:latin typeface="+mn-lt"/>
                <a:ea typeface="ＭＳ Ｐゴシック"/>
                <a:cs typeface="ＭＳ Ｐゴシック"/>
              </a:rPr>
              <a:t>producción</a:t>
            </a:r>
            <a:r>
              <a:rPr lang="en-US" sz="1600" b="1" u="none" kern="0" dirty="0" smtClean="0">
                <a:latin typeface="+mn-lt"/>
                <a:ea typeface="ＭＳ Ｐゴシック"/>
                <a:cs typeface="ＭＳ Ｐゴシック"/>
              </a:rPr>
              <a:t> de </a:t>
            </a:r>
            <a:r>
              <a:rPr lang="en-US" sz="1600" b="1" u="none" kern="0" dirty="0" err="1" smtClean="0">
                <a:latin typeface="+mn-lt"/>
                <a:ea typeface="ＭＳ Ｐゴシック"/>
                <a:cs typeface="ＭＳ Ｐゴシック"/>
              </a:rPr>
              <a:t>Metanol</a:t>
            </a:r>
            <a:r>
              <a:rPr lang="en-US" sz="1600" b="1" u="none" kern="0" dirty="0" smtClean="0">
                <a:latin typeface="+mn-lt"/>
                <a:ea typeface="ＭＳ Ｐゴシック"/>
                <a:cs typeface="ＭＳ Ｐゴシック"/>
              </a:rPr>
              <a:t> de gas </a:t>
            </a:r>
            <a:r>
              <a:rPr lang="en-US" sz="1600" b="1" u="none" kern="0" dirty="0" err="1" smtClean="0">
                <a:latin typeface="+mn-lt"/>
                <a:ea typeface="ＭＳ Ｐゴシック"/>
                <a:cs typeface="ＭＳ Ｐゴシック"/>
              </a:rPr>
              <a:t>sintético</a:t>
            </a:r>
            <a:r>
              <a:rPr lang="en-US" sz="1600" b="1" u="none" kern="0" dirty="0" smtClean="0">
                <a:latin typeface="+mn-lt"/>
                <a:ea typeface="ＭＳ Ｐゴシック"/>
                <a:cs typeface="ＭＳ Ｐゴシック"/>
              </a:rPr>
              <a:t> </a:t>
            </a:r>
            <a:r>
              <a:rPr lang="en-US" sz="1600" b="1" u="none" kern="0" dirty="0" err="1" smtClean="0">
                <a:latin typeface="+mn-lt"/>
                <a:ea typeface="ＭＳ Ｐゴシック"/>
                <a:cs typeface="ＭＳ Ｐゴシック"/>
              </a:rPr>
              <a:t>es</a:t>
            </a:r>
            <a:r>
              <a:rPr lang="en-US" sz="1600" b="1" u="none" kern="0" dirty="0" smtClean="0">
                <a:latin typeface="+mn-lt"/>
                <a:ea typeface="ＭＳ Ｐゴシック"/>
                <a:cs typeface="ＭＳ Ｐゴシック"/>
              </a:rPr>
              <a:t> un </a:t>
            </a:r>
            <a:r>
              <a:rPr lang="en-US" sz="1600" b="1" u="none" kern="0" dirty="0" err="1" smtClean="0">
                <a:latin typeface="+mn-lt"/>
                <a:ea typeface="ＭＳ Ｐゴシック"/>
                <a:cs typeface="ＭＳ Ｐゴシック"/>
              </a:rPr>
              <a:t>proceso</a:t>
            </a:r>
            <a:r>
              <a:rPr lang="en-US" sz="1600" b="1" u="none" kern="0" dirty="0" smtClean="0">
                <a:latin typeface="+mn-lt"/>
                <a:ea typeface="ＭＳ Ｐゴシック"/>
                <a:cs typeface="ＭＳ Ｐゴシック"/>
              </a:rPr>
              <a:t> </a:t>
            </a:r>
            <a:r>
              <a:rPr lang="en-US" sz="1600" b="1" u="none" kern="0" dirty="0" err="1" smtClean="0">
                <a:latin typeface="+mn-lt"/>
                <a:ea typeface="ＭＳ Ｐゴシック"/>
                <a:cs typeface="ＭＳ Ｐゴシック"/>
              </a:rPr>
              <a:t>comercial</a:t>
            </a:r>
            <a:r>
              <a:rPr lang="en-US" sz="1600" b="1" u="none" kern="0" dirty="0" smtClean="0">
                <a:latin typeface="+mn-lt"/>
                <a:ea typeface="ＭＳ Ｐゴシック"/>
                <a:cs typeface="ＭＳ Ｐゴシック"/>
              </a:rPr>
              <a:t> </a:t>
            </a:r>
          </a:p>
          <a:p>
            <a:pPr marL="930275" lvl="2" indent="-282575" eaLnBrk="0" hangingPunct="0">
              <a:lnSpc>
                <a:spcPts val="2400"/>
              </a:lnSpc>
              <a:spcBef>
                <a:spcPct val="20000"/>
              </a:spcBef>
              <a:buClr>
                <a:schemeClr val="accent2"/>
              </a:buClr>
              <a:buFont typeface="Wingdings" pitchFamily="2" charset="2"/>
              <a:buChar char="l"/>
            </a:pPr>
            <a:r>
              <a:rPr lang="en-US" sz="1600" b="1" u="none" kern="0" dirty="0" smtClean="0">
                <a:latin typeface="+mn-lt"/>
                <a:ea typeface="ＭＳ Ｐゴシック"/>
                <a:cs typeface="ＭＳ Ｐゴシック"/>
              </a:rPr>
              <a:t>CO + 2H</a:t>
            </a:r>
            <a:r>
              <a:rPr lang="en-US" sz="1600" b="1" u="none" baseline="-10000" dirty="0" smtClean="0">
                <a:latin typeface="+mn-lt"/>
                <a:ea typeface="ＭＳ Ｐゴシック"/>
                <a:cs typeface="ＭＳ Ｐゴシック"/>
              </a:rPr>
              <a:t>2</a:t>
            </a:r>
            <a:r>
              <a:rPr lang="en-US" sz="1600" b="1" u="none" kern="0" dirty="0" smtClean="0">
                <a:latin typeface="+mn-lt"/>
                <a:ea typeface="ＭＳ Ｐゴシック"/>
                <a:cs typeface="ＭＳ Ｐゴシック"/>
              </a:rPr>
              <a:t> → CH</a:t>
            </a:r>
            <a:r>
              <a:rPr lang="en-US" sz="1600" b="1" u="none" baseline="-10000" dirty="0" smtClean="0">
                <a:latin typeface="+mn-lt"/>
                <a:ea typeface="ＭＳ Ｐゴシック"/>
                <a:cs typeface="ＭＳ Ｐゴシック"/>
              </a:rPr>
              <a:t>3</a:t>
            </a:r>
            <a:r>
              <a:rPr lang="en-US" sz="1600" b="1" u="none" kern="0" dirty="0" smtClean="0">
                <a:latin typeface="+mn-lt"/>
                <a:ea typeface="ＭＳ Ｐゴシック"/>
                <a:cs typeface="ＭＳ Ｐゴシック"/>
              </a:rPr>
              <a:t>OH 			</a:t>
            </a:r>
            <a:r>
              <a:rPr lang="el-GR" sz="1600" b="1" u="none" kern="0" dirty="0" smtClean="0">
                <a:latin typeface="+mn-lt"/>
                <a:ea typeface="ＭＳ Ｐゴシック"/>
                <a:cs typeface="ＭＳ Ｐゴシック"/>
              </a:rPr>
              <a:t>Δ</a:t>
            </a:r>
            <a:r>
              <a:rPr lang="en-US" sz="1600" b="1" u="none" kern="0" dirty="0" smtClean="0">
                <a:latin typeface="+mn-lt"/>
                <a:ea typeface="ＭＳ Ｐゴシック"/>
                <a:cs typeface="ＭＳ Ｐゴシック"/>
              </a:rPr>
              <a:t>hr= -90.790 kJ/mol</a:t>
            </a:r>
          </a:p>
          <a:p>
            <a:pPr marL="930275" lvl="2" indent="-282575" eaLnBrk="0" hangingPunct="0">
              <a:lnSpc>
                <a:spcPts val="2400"/>
              </a:lnSpc>
              <a:spcBef>
                <a:spcPct val="20000"/>
              </a:spcBef>
              <a:buClr>
                <a:schemeClr val="accent2"/>
              </a:buClr>
              <a:buFont typeface="Wingdings" pitchFamily="2" charset="2"/>
              <a:buChar char="l"/>
            </a:pPr>
            <a:r>
              <a:rPr lang="en-US" sz="1600" b="1" u="none" kern="0" dirty="0" smtClean="0">
                <a:latin typeface="+mn-lt"/>
                <a:ea typeface="ＭＳ Ｐゴシック"/>
                <a:cs typeface="ＭＳ Ｐゴシック"/>
              </a:rPr>
              <a:t>CO</a:t>
            </a:r>
            <a:r>
              <a:rPr lang="en-US" sz="1600" b="1" u="none" baseline="-10000" dirty="0" smtClean="0">
                <a:latin typeface="+mn-lt"/>
                <a:ea typeface="ＭＳ Ｐゴシック"/>
                <a:cs typeface="ＭＳ Ｐゴシック"/>
              </a:rPr>
              <a:t>2</a:t>
            </a:r>
            <a:r>
              <a:rPr lang="en-US" sz="1600" b="1" u="none" kern="0" dirty="0" smtClean="0">
                <a:latin typeface="+mn-lt"/>
                <a:ea typeface="ＭＳ Ｐゴシック"/>
                <a:cs typeface="ＭＳ Ｐゴシック"/>
              </a:rPr>
              <a:t> + 3 H</a:t>
            </a:r>
            <a:r>
              <a:rPr lang="en-US" sz="1600" b="1" u="none" baseline="-10000" dirty="0" smtClean="0">
                <a:latin typeface="+mn-lt"/>
                <a:ea typeface="ＭＳ Ｐゴシック"/>
                <a:cs typeface="ＭＳ Ｐゴシック"/>
              </a:rPr>
              <a:t>2</a:t>
            </a:r>
            <a:r>
              <a:rPr lang="en-US" sz="1600" b="1" u="none" kern="0" dirty="0" smtClean="0">
                <a:latin typeface="+mn-lt"/>
                <a:ea typeface="ＭＳ Ｐゴシック"/>
                <a:cs typeface="ＭＳ Ｐゴシック"/>
              </a:rPr>
              <a:t> → CH</a:t>
            </a:r>
            <a:r>
              <a:rPr lang="en-US" sz="1600" b="1" u="none" baseline="-10000" dirty="0" smtClean="0">
                <a:latin typeface="+mn-lt"/>
                <a:ea typeface="ＭＳ Ｐゴシック"/>
                <a:cs typeface="ＭＳ Ｐゴシック"/>
              </a:rPr>
              <a:t>3</a:t>
            </a:r>
            <a:r>
              <a:rPr lang="en-US" sz="1600" b="1" u="none" kern="0" dirty="0" smtClean="0">
                <a:latin typeface="+mn-lt"/>
                <a:ea typeface="ＭＳ Ｐゴシック"/>
                <a:cs typeface="ＭＳ Ｐゴシック"/>
              </a:rPr>
              <a:t>OH + H</a:t>
            </a:r>
            <a:r>
              <a:rPr lang="en-US" sz="1600" b="1" u="none" baseline="-10000" dirty="0" smtClean="0">
                <a:latin typeface="+mn-lt"/>
                <a:ea typeface="ＭＳ Ｐゴシック"/>
                <a:cs typeface="ＭＳ Ｐゴシック"/>
              </a:rPr>
              <a:t>2</a:t>
            </a:r>
            <a:r>
              <a:rPr lang="en-US" sz="1600" b="1" u="none" kern="0" dirty="0" smtClean="0">
                <a:latin typeface="+mn-lt"/>
                <a:ea typeface="ＭＳ Ｐゴシック"/>
                <a:cs typeface="ＭＳ Ｐゴシック"/>
              </a:rPr>
              <a:t>O		</a:t>
            </a:r>
            <a:r>
              <a:rPr lang="el-GR" sz="1600" b="1" u="none" kern="0" dirty="0" smtClean="0">
                <a:latin typeface="+mn-lt"/>
                <a:ea typeface="ＭＳ Ｐゴシック"/>
                <a:cs typeface="ＭＳ Ｐゴシック"/>
              </a:rPr>
              <a:t>Δ</a:t>
            </a:r>
            <a:r>
              <a:rPr lang="en-US" sz="1600" b="1" u="none" kern="0" dirty="0" smtClean="0">
                <a:latin typeface="+mn-lt"/>
                <a:ea typeface="ＭＳ Ｐゴシック"/>
                <a:cs typeface="ＭＳ Ｐゴシック"/>
              </a:rPr>
              <a:t>hr= -49.500 kJ/mol </a:t>
            </a:r>
          </a:p>
          <a:p>
            <a:pPr marL="473075" lvl="1" indent="-282575" eaLnBrk="0" hangingPunct="0">
              <a:lnSpc>
                <a:spcPts val="2400"/>
              </a:lnSpc>
              <a:spcBef>
                <a:spcPct val="20000"/>
              </a:spcBef>
              <a:buClr>
                <a:schemeClr val="accent2"/>
              </a:buClr>
              <a:buFont typeface="Wingdings" pitchFamily="2" charset="2"/>
              <a:buChar char="l"/>
            </a:pPr>
            <a:r>
              <a:rPr lang="en-US" sz="1600" b="1" u="none" kern="0" dirty="0" smtClean="0">
                <a:latin typeface="+mn-lt"/>
                <a:ea typeface="ＭＳ Ｐゴシック"/>
                <a:cs typeface="ＭＳ Ｐゴシック"/>
              </a:rPr>
              <a:t>Las </a:t>
            </a:r>
            <a:r>
              <a:rPr lang="en-US" sz="1600" b="1" u="none" kern="0" dirty="0" err="1" smtClean="0">
                <a:latin typeface="+mn-lt"/>
                <a:ea typeface="ＭＳ Ｐゴシック"/>
                <a:cs typeface="ＭＳ Ｐゴシック"/>
              </a:rPr>
              <a:t>condiciones</a:t>
            </a:r>
            <a:r>
              <a:rPr lang="en-US" sz="1600" b="1" u="none" kern="0" dirty="0" smtClean="0">
                <a:latin typeface="+mn-lt"/>
                <a:ea typeface="ＭＳ Ｐゴシック"/>
                <a:cs typeface="ＭＳ Ｐゴシック"/>
              </a:rPr>
              <a:t> de </a:t>
            </a:r>
            <a:r>
              <a:rPr lang="en-US" sz="1600" b="1" u="none" kern="0" dirty="0" err="1" smtClean="0">
                <a:latin typeface="+mn-lt"/>
                <a:ea typeface="ＭＳ Ｐゴシック"/>
                <a:cs typeface="ＭＳ Ｐゴシック"/>
              </a:rPr>
              <a:t>reacción</a:t>
            </a:r>
            <a:r>
              <a:rPr lang="en-US" sz="1600" b="1" u="none" kern="0" dirty="0" smtClean="0">
                <a:latin typeface="+mn-lt"/>
                <a:ea typeface="ＭＳ Ｐゴシック"/>
                <a:cs typeface="ＭＳ Ｐゴシック"/>
              </a:rPr>
              <a:t> son 50 - 100 </a:t>
            </a:r>
            <a:r>
              <a:rPr lang="en-US" sz="1600" b="1" u="none" kern="0" dirty="0" err="1" smtClean="0">
                <a:latin typeface="+mn-lt"/>
                <a:ea typeface="ＭＳ Ｐゴシック"/>
                <a:cs typeface="ＭＳ Ｐゴシック"/>
              </a:rPr>
              <a:t>atm</a:t>
            </a:r>
            <a:r>
              <a:rPr lang="en-US" sz="1600" b="1" u="none" kern="0" dirty="0" smtClean="0">
                <a:latin typeface="+mn-lt"/>
                <a:ea typeface="ＭＳ Ｐゴシック"/>
                <a:cs typeface="ＭＳ Ｐゴシック"/>
              </a:rPr>
              <a:t> de </a:t>
            </a:r>
            <a:r>
              <a:rPr lang="en-US" sz="1600" b="1" u="none" kern="0" dirty="0" err="1" smtClean="0">
                <a:latin typeface="+mn-lt"/>
                <a:ea typeface="ＭＳ Ｐゴシック"/>
                <a:cs typeface="ＭＳ Ｐゴシック"/>
              </a:rPr>
              <a:t>presión</a:t>
            </a:r>
            <a:r>
              <a:rPr lang="en-US" sz="1600" b="1" u="none" kern="0" dirty="0" smtClean="0">
                <a:latin typeface="+mn-lt"/>
                <a:ea typeface="ＭＳ Ｐゴシック"/>
                <a:cs typeface="ＭＳ Ｐゴシック"/>
              </a:rPr>
              <a:t>, y 250ºC con </a:t>
            </a:r>
            <a:r>
              <a:rPr lang="en-US" sz="1600" b="1" u="none" kern="0" dirty="0" err="1" smtClean="0">
                <a:latin typeface="+mn-lt"/>
                <a:ea typeface="ＭＳ Ｐゴシック"/>
                <a:cs typeface="ＭＳ Ｐゴシック"/>
              </a:rPr>
              <a:t>catalizador</a:t>
            </a:r>
            <a:r>
              <a:rPr lang="en-US" sz="1600" b="1" u="none" kern="0" dirty="0" smtClean="0">
                <a:latin typeface="+mn-lt"/>
                <a:ea typeface="ＭＳ Ｐゴシック"/>
                <a:cs typeface="ＭＳ Ｐゴシック"/>
              </a:rPr>
              <a:t> de Cu/Al/Zn.</a:t>
            </a:r>
            <a:endParaRPr lang="es-ES" sz="1600" b="1" u="none" kern="0" dirty="0" smtClean="0">
              <a:latin typeface="+mn-lt"/>
              <a:ea typeface="ＭＳ Ｐゴシック"/>
              <a:cs typeface="ＭＳ Ｐゴシック"/>
            </a:endParaRPr>
          </a:p>
        </p:txBody>
      </p:sp>
      <p:sp>
        <p:nvSpPr>
          <p:cNvPr id="8" name="7 CuadroTexto"/>
          <p:cNvSpPr txBox="1"/>
          <p:nvPr/>
        </p:nvSpPr>
        <p:spPr>
          <a:xfrm>
            <a:off x="0" y="66221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err="1" smtClean="0">
                <a:latin typeface="Arial" charset="0"/>
              </a:rPr>
              <a:t>Exon</a:t>
            </a:r>
            <a:r>
              <a:rPr lang="es-ES_tradnl" sz="850" u="none" dirty="0" smtClean="0">
                <a:latin typeface="Arial" charset="0"/>
              </a:rPr>
              <a:t>/</a:t>
            </a:r>
            <a:r>
              <a:rPr lang="es-ES_tradnl" sz="850" u="none" dirty="0" err="1" smtClean="0">
                <a:latin typeface="Arial" charset="0"/>
              </a:rPr>
              <a:t>Mobil</a:t>
            </a:r>
            <a:endParaRPr lang="es-ES_tradnl" sz="850" u="none" dirty="0">
              <a:latin typeface="Arial" charset="0"/>
            </a:endParaRPr>
          </a:p>
        </p:txBody>
      </p:sp>
      <p:pic>
        <p:nvPicPr>
          <p:cNvPr id="132099" name="Picture 3"/>
          <p:cNvPicPr>
            <a:picLocks noChangeAspect="1" noChangeArrowheads="1"/>
          </p:cNvPicPr>
          <p:nvPr/>
        </p:nvPicPr>
        <p:blipFill>
          <a:blip r:embed="rId4"/>
          <a:srcRect/>
          <a:stretch>
            <a:fillRect/>
          </a:stretch>
        </p:blipFill>
        <p:spPr bwMode="auto">
          <a:xfrm>
            <a:off x="372214" y="3810000"/>
            <a:ext cx="4347423" cy="2679700"/>
          </a:xfrm>
          <a:prstGeom prst="rect">
            <a:avLst/>
          </a:prstGeom>
          <a:noFill/>
          <a:ln w="9525">
            <a:noFill/>
            <a:miter lim="800000"/>
            <a:headEnd/>
            <a:tailEnd/>
          </a:ln>
          <a:effectLst/>
        </p:spPr>
      </p:pic>
      <p:pic>
        <p:nvPicPr>
          <p:cNvPr id="132101" name="Picture 5"/>
          <p:cNvPicPr>
            <a:picLocks noChangeAspect="1" noChangeArrowheads="1"/>
          </p:cNvPicPr>
          <p:nvPr/>
        </p:nvPicPr>
        <p:blipFill>
          <a:blip r:embed="rId5"/>
          <a:srcRect/>
          <a:stretch>
            <a:fillRect/>
          </a:stretch>
        </p:blipFill>
        <p:spPr bwMode="auto">
          <a:xfrm>
            <a:off x="4762499" y="3815192"/>
            <a:ext cx="3964393" cy="2661807"/>
          </a:xfrm>
          <a:prstGeom prst="rect">
            <a:avLst/>
          </a:prstGeom>
          <a:noFill/>
          <a:ln w="9525">
            <a:noFill/>
            <a:miter lim="800000"/>
            <a:headEnd/>
            <a:tailEnd/>
          </a:ln>
          <a:effectLst/>
        </p:spPr>
      </p:pic>
      <p:sp>
        <p:nvSpPr>
          <p:cNvPr id="9"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23</a:t>
            </a:fld>
            <a:endParaRPr lang="es-ES_tradnl" sz="800" u="none">
              <a:latin typeface="+mn-lt"/>
            </a:endParaRPr>
          </a:p>
        </p:txBody>
      </p:sp>
      <p:sp>
        <p:nvSpPr>
          <p:cNvPr id="29700" name="Text Box 2055"/>
          <p:cNvSpPr txBox="1">
            <a:spLocks noChangeArrowheads="1"/>
          </p:cNvSpPr>
          <p:nvPr/>
        </p:nvSpPr>
        <p:spPr bwMode="auto">
          <a:xfrm>
            <a:off x="468313" y="10191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Ruta Directa</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41300" y="4095808"/>
            <a:ext cx="8458200" cy="251145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El polvo de carbón se disuelve en un solvente y, a continuación, se introduce en el “</a:t>
            </a:r>
            <a:r>
              <a:rPr lang="es-ES" sz="1600" b="1" u="none" kern="0" dirty="0" err="1" smtClean="0">
                <a:latin typeface="+mn-lt"/>
                <a:ea typeface="ＭＳ Ｐゴシック"/>
                <a:cs typeface="ＭＳ Ｐゴシック"/>
              </a:rPr>
              <a:t>hydrocraking</a:t>
            </a:r>
            <a:r>
              <a:rPr lang="es-ES" sz="1600" b="1" u="none" kern="0" dirty="0" smtClean="0">
                <a:latin typeface="+mn-lt"/>
                <a:ea typeface="ＭＳ Ｐゴシック"/>
                <a:cs typeface="ＭＳ Ｐゴシック"/>
              </a:rPr>
              <a:t> reactor”. En este reactor, en condiciones de alta presión y temperatura, y en presencia de hidrógeno, se descomponen los hidrocarburos pesados con la ayuda de un catalizador. Las escorias, las cenizas y el propio catalizador se extraen al final del proceso. Los hidrocarburos más ligeros son entonces procesados mediante métodos de refinación convencionales.</a:t>
            </a:r>
          </a:p>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Los productos son típicamente diesel y combustible de aviones. Sin embargo la calidad es baja y se requiere bastante “</a:t>
            </a:r>
            <a:r>
              <a:rPr lang="es-ES" sz="1600" b="1" u="none" kern="0" dirty="0" err="1" smtClean="0">
                <a:latin typeface="+mn-lt"/>
                <a:ea typeface="ＭＳ Ｐゴシック"/>
                <a:cs typeface="ＭＳ Ｐゴシック"/>
              </a:rPr>
              <a:t>upgrading</a:t>
            </a:r>
            <a:r>
              <a:rPr lang="es-ES" sz="1600" b="1" u="none" kern="0" dirty="0" smtClean="0">
                <a:latin typeface="+mn-lt"/>
                <a:ea typeface="ＭＳ Ｐゴシック"/>
                <a:cs typeface="ＭＳ Ｐゴシック"/>
              </a:rPr>
              <a:t>”</a:t>
            </a:r>
            <a:endParaRPr lang="es-ES" sz="3200" b="1" u="none" kern="0" dirty="0" smtClean="0">
              <a:latin typeface="+mn-lt"/>
              <a:ea typeface="ＭＳ Ｐゴシック"/>
              <a:cs typeface="ＭＳ Ｐゴシック"/>
            </a:endParaRPr>
          </a:p>
        </p:txBody>
      </p:sp>
      <p:sp>
        <p:nvSpPr>
          <p:cNvPr id="8" name="7 CuadroTexto"/>
          <p:cNvSpPr txBox="1"/>
          <p:nvPr/>
        </p:nvSpPr>
        <p:spPr>
          <a:xfrm>
            <a:off x="0" y="66221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err="1" smtClean="0">
                <a:latin typeface="Arial" charset="0"/>
              </a:rPr>
              <a:t>Exon</a:t>
            </a:r>
            <a:r>
              <a:rPr lang="es-ES_tradnl" sz="850" u="none" dirty="0" smtClean="0">
                <a:latin typeface="Arial" charset="0"/>
              </a:rPr>
              <a:t>/</a:t>
            </a:r>
            <a:r>
              <a:rPr lang="es-ES_tradnl" sz="850" u="none" dirty="0" err="1" smtClean="0">
                <a:latin typeface="Arial" charset="0"/>
              </a:rPr>
              <a:t>Mobil</a:t>
            </a:r>
            <a:endParaRPr lang="es-ES_tradnl" sz="850" u="none" dirty="0">
              <a:latin typeface="Arial" charset="0"/>
            </a:endParaRPr>
          </a:p>
        </p:txBody>
      </p:sp>
      <p:pic>
        <p:nvPicPr>
          <p:cNvPr id="133122" name="Picture 2"/>
          <p:cNvPicPr>
            <a:picLocks noChangeAspect="1" noChangeArrowheads="1"/>
          </p:cNvPicPr>
          <p:nvPr/>
        </p:nvPicPr>
        <p:blipFill>
          <a:blip r:embed="rId4"/>
          <a:srcRect/>
          <a:stretch>
            <a:fillRect/>
          </a:stretch>
        </p:blipFill>
        <p:spPr bwMode="auto">
          <a:xfrm>
            <a:off x="407988" y="1511299"/>
            <a:ext cx="3706812" cy="2554849"/>
          </a:xfrm>
          <a:prstGeom prst="rect">
            <a:avLst/>
          </a:prstGeom>
          <a:noFill/>
          <a:ln w="9525">
            <a:noFill/>
            <a:miter lim="800000"/>
            <a:headEnd/>
            <a:tailEnd/>
          </a:ln>
          <a:effectLst/>
        </p:spPr>
      </p:pic>
      <p:sp>
        <p:nvSpPr>
          <p:cNvPr id="10" name="Rectangle 2056"/>
          <p:cNvSpPr txBox="1">
            <a:spLocks noChangeArrowheads="1"/>
          </p:cNvSpPr>
          <p:nvPr/>
        </p:nvSpPr>
        <p:spPr bwMode="auto">
          <a:xfrm>
            <a:off x="4152900" y="1720908"/>
            <a:ext cx="4749800" cy="215443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La otra tecnología es el proceso directo por lo que se convierte el carbón directamente a líquido mediante la adición de H</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al carbón. Se suele obtener H</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a través de la gasificación del carbón. Es el proceso más eficiente y aunque, no sea comercial, ha sido demostrado a una escala grande. </a:t>
            </a:r>
          </a:p>
        </p:txBody>
      </p:sp>
      <p:sp>
        <p:nvSpPr>
          <p:cNvPr id="9"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smtClean="0">
                <a:ln>
                  <a:noFill/>
                </a:ln>
                <a:solidFill>
                  <a:schemeClr val="tx2"/>
                </a:solidFill>
                <a:effectLst/>
                <a:uLnTx/>
                <a:uFillTx/>
                <a:latin typeface="+mj-lt"/>
                <a:ea typeface="+mj-ea"/>
                <a:cs typeface="+mj-cs"/>
              </a:rPr>
              <a:t>El Proceso de Coal to Liquids</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7085013" y="6613525"/>
            <a:ext cx="1905000" cy="122238"/>
          </a:xfrm>
          <a:prstGeom prst="rect">
            <a:avLst/>
          </a:prstGeom>
          <a:noFill/>
          <a:ln>
            <a:miter lim="800000"/>
            <a:headEnd/>
            <a:tailEnd/>
          </a:ln>
        </p:spPr>
        <p:txBody>
          <a:bodyPr lIns="0" tIns="0" rIns="0" bIns="0">
            <a:spAutoFit/>
          </a:bodyPr>
          <a:lstStyle/>
          <a:p>
            <a:pPr algn="r">
              <a:defRPr/>
            </a:pPr>
            <a:fld id="{AC314296-F1D5-430B-A0D0-0BFE3BA301CA}" type="slidenum">
              <a:rPr lang="es-ES_tradnl" sz="800" b="0" u="none">
                <a:latin typeface="+mn-lt"/>
              </a:rPr>
              <a:pPr algn="r">
                <a:defRPr/>
              </a:pPr>
              <a:t>24</a:t>
            </a:fld>
            <a:endParaRPr lang="es-ES_tradnl" sz="800" b="0" u="none">
              <a:latin typeface="+mn-lt"/>
            </a:endParaRPr>
          </a:p>
        </p:txBody>
      </p:sp>
      <p:sp>
        <p:nvSpPr>
          <p:cNvPr id="6147" name="Freeform 2"/>
          <p:cNvSpPr>
            <a:spLocks/>
          </p:cNvSpPr>
          <p:nvPr/>
        </p:nvSpPr>
        <p:spPr bwMode="auto">
          <a:xfrm>
            <a:off x="1150938" y="1150938"/>
            <a:ext cx="3382962" cy="5197475"/>
          </a:xfrm>
          <a:custGeom>
            <a:avLst/>
            <a:gdLst>
              <a:gd name="T0" fmla="*/ 756 w 2664"/>
              <a:gd name="T1" fmla="*/ 2941 h 4093"/>
              <a:gd name="T2" fmla="*/ 868 w 2664"/>
              <a:gd name="T3" fmla="*/ 3221 h 4093"/>
              <a:gd name="T4" fmla="*/ 976 w 2664"/>
              <a:gd name="T5" fmla="*/ 3341 h 4093"/>
              <a:gd name="T6" fmla="*/ 1108 w 2664"/>
              <a:gd name="T7" fmla="*/ 3421 h 4093"/>
              <a:gd name="T8" fmla="*/ 1316 w 2664"/>
              <a:gd name="T9" fmla="*/ 3457 h 4093"/>
              <a:gd name="T10" fmla="*/ 1580 w 2664"/>
              <a:gd name="T11" fmla="*/ 3385 h 4093"/>
              <a:gd name="T12" fmla="*/ 1712 w 2664"/>
              <a:gd name="T13" fmla="*/ 3277 h 4093"/>
              <a:gd name="T14" fmla="*/ 1836 w 2664"/>
              <a:gd name="T15" fmla="*/ 3065 h 4093"/>
              <a:gd name="T16" fmla="*/ 1876 w 2664"/>
              <a:gd name="T17" fmla="*/ 2789 h 4093"/>
              <a:gd name="T18" fmla="*/ 1816 w 2664"/>
              <a:gd name="T19" fmla="*/ 2473 h 4093"/>
              <a:gd name="T20" fmla="*/ 1680 w 2664"/>
              <a:gd name="T21" fmla="*/ 2289 h 4093"/>
              <a:gd name="T22" fmla="*/ 1548 w 2664"/>
              <a:gd name="T23" fmla="*/ 2205 h 4093"/>
              <a:gd name="T24" fmla="*/ 1340 w 2664"/>
              <a:gd name="T25" fmla="*/ 2161 h 4093"/>
              <a:gd name="T26" fmla="*/ 1088 w 2664"/>
              <a:gd name="T27" fmla="*/ 2193 h 4093"/>
              <a:gd name="T28" fmla="*/ 1220 w 2664"/>
              <a:gd name="T29" fmla="*/ 1584 h 4093"/>
              <a:gd name="T30" fmla="*/ 1404 w 2664"/>
              <a:gd name="T31" fmla="*/ 1544 h 4093"/>
              <a:gd name="T32" fmla="*/ 1588 w 2664"/>
              <a:gd name="T33" fmla="*/ 1420 h 4093"/>
              <a:gd name="T34" fmla="*/ 1704 w 2664"/>
              <a:gd name="T35" fmla="*/ 1188 h 4093"/>
              <a:gd name="T36" fmla="*/ 1708 w 2664"/>
              <a:gd name="T37" fmla="*/ 980 h 4093"/>
              <a:gd name="T38" fmla="*/ 1644 w 2664"/>
              <a:gd name="T39" fmla="*/ 816 h 4093"/>
              <a:gd name="T40" fmla="*/ 1492 w 2664"/>
              <a:gd name="T41" fmla="*/ 680 h 4093"/>
              <a:gd name="T42" fmla="*/ 1272 w 2664"/>
              <a:gd name="T43" fmla="*/ 632 h 4093"/>
              <a:gd name="T44" fmla="*/ 1092 w 2664"/>
              <a:gd name="T45" fmla="*/ 664 h 4093"/>
              <a:gd name="T46" fmla="*/ 972 w 2664"/>
              <a:gd name="T47" fmla="*/ 736 h 4093"/>
              <a:gd name="T48" fmla="*/ 848 w 2664"/>
              <a:gd name="T49" fmla="*/ 888 h 4093"/>
              <a:gd name="T50" fmla="*/ 788 w 2664"/>
              <a:gd name="T51" fmla="*/ 1044 h 4093"/>
              <a:gd name="T52" fmla="*/ 100 w 2664"/>
              <a:gd name="T53" fmla="*/ 876 h 4093"/>
              <a:gd name="T54" fmla="*/ 244 w 2664"/>
              <a:gd name="T55" fmla="*/ 524 h 4093"/>
              <a:gd name="T56" fmla="*/ 364 w 2664"/>
              <a:gd name="T57" fmla="*/ 364 h 4093"/>
              <a:gd name="T58" fmla="*/ 696 w 2664"/>
              <a:gd name="T59" fmla="*/ 124 h 4093"/>
              <a:gd name="T60" fmla="*/ 1056 w 2664"/>
              <a:gd name="T61" fmla="*/ 16 h 4093"/>
              <a:gd name="T62" fmla="*/ 1432 w 2664"/>
              <a:gd name="T63" fmla="*/ 4 h 4093"/>
              <a:gd name="T64" fmla="*/ 1804 w 2664"/>
              <a:gd name="T65" fmla="*/ 88 h 4093"/>
              <a:gd name="T66" fmla="*/ 2116 w 2664"/>
              <a:gd name="T67" fmla="*/ 276 h 4093"/>
              <a:gd name="T68" fmla="*/ 2328 w 2664"/>
              <a:gd name="T69" fmla="*/ 512 h 4093"/>
              <a:gd name="T70" fmla="*/ 2444 w 2664"/>
              <a:gd name="T71" fmla="*/ 760 h 4093"/>
              <a:gd name="T72" fmla="*/ 2484 w 2664"/>
              <a:gd name="T73" fmla="*/ 1028 h 4093"/>
              <a:gd name="T74" fmla="*/ 2404 w 2664"/>
              <a:gd name="T75" fmla="*/ 1392 h 4093"/>
              <a:gd name="T76" fmla="*/ 2160 w 2664"/>
              <a:gd name="T77" fmla="*/ 1700 h 4093"/>
              <a:gd name="T78" fmla="*/ 1992 w 2664"/>
              <a:gd name="T79" fmla="*/ 1892 h 4093"/>
              <a:gd name="T80" fmla="*/ 2216 w 2664"/>
              <a:gd name="T81" fmla="*/ 1988 h 4093"/>
              <a:gd name="T82" fmla="*/ 2456 w 2664"/>
              <a:gd name="T83" fmla="*/ 2201 h 4093"/>
              <a:gd name="T84" fmla="*/ 2584 w 2664"/>
              <a:gd name="T85" fmla="*/ 2409 h 4093"/>
              <a:gd name="T86" fmla="*/ 2652 w 2664"/>
              <a:gd name="T87" fmla="*/ 2649 h 4093"/>
              <a:gd name="T88" fmla="*/ 2660 w 2664"/>
              <a:gd name="T89" fmla="*/ 2953 h 4093"/>
              <a:gd name="T90" fmla="*/ 2568 w 2664"/>
              <a:gd name="T91" fmla="*/ 3313 h 4093"/>
              <a:gd name="T92" fmla="*/ 2368 w 2664"/>
              <a:gd name="T93" fmla="*/ 3625 h 4093"/>
              <a:gd name="T94" fmla="*/ 2076 w 2664"/>
              <a:gd name="T95" fmla="*/ 3885 h 4093"/>
              <a:gd name="T96" fmla="*/ 1724 w 2664"/>
              <a:gd name="T97" fmla="*/ 4041 h 4093"/>
              <a:gd name="T98" fmla="*/ 1320 w 2664"/>
              <a:gd name="T99" fmla="*/ 4093 h 4093"/>
              <a:gd name="T100" fmla="*/ 936 w 2664"/>
              <a:gd name="T101" fmla="*/ 4049 h 4093"/>
              <a:gd name="T102" fmla="*/ 712 w 2664"/>
              <a:gd name="T103" fmla="*/ 3973 h 4093"/>
              <a:gd name="T104" fmla="*/ 416 w 2664"/>
              <a:gd name="T105" fmla="*/ 3781 h 4093"/>
              <a:gd name="T106" fmla="*/ 192 w 2664"/>
              <a:gd name="T107" fmla="*/ 3521 h 4093"/>
              <a:gd name="T108" fmla="*/ 68 w 2664"/>
              <a:gd name="T109" fmla="*/ 3261 h 4093"/>
              <a:gd name="T110" fmla="*/ 0 w 2664"/>
              <a:gd name="T111" fmla="*/ 2961 h 40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64"/>
              <a:gd name="T169" fmla="*/ 0 h 4093"/>
              <a:gd name="T170" fmla="*/ 2664 w 2664"/>
              <a:gd name="T171" fmla="*/ 4093 h 40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64" h="4093">
                <a:moveTo>
                  <a:pt x="0" y="2961"/>
                </a:moveTo>
                <a:lnTo>
                  <a:pt x="744" y="2873"/>
                </a:lnTo>
                <a:lnTo>
                  <a:pt x="756" y="2941"/>
                </a:lnTo>
                <a:lnTo>
                  <a:pt x="772" y="3005"/>
                </a:lnTo>
                <a:lnTo>
                  <a:pt x="812" y="3121"/>
                </a:lnTo>
                <a:lnTo>
                  <a:pt x="868" y="3221"/>
                </a:lnTo>
                <a:lnTo>
                  <a:pt x="900" y="3265"/>
                </a:lnTo>
                <a:lnTo>
                  <a:pt x="936" y="3305"/>
                </a:lnTo>
                <a:lnTo>
                  <a:pt x="976" y="3341"/>
                </a:lnTo>
                <a:lnTo>
                  <a:pt x="1020" y="3373"/>
                </a:lnTo>
                <a:lnTo>
                  <a:pt x="1064" y="3397"/>
                </a:lnTo>
                <a:lnTo>
                  <a:pt x="1108" y="3421"/>
                </a:lnTo>
                <a:lnTo>
                  <a:pt x="1208" y="3449"/>
                </a:lnTo>
                <a:lnTo>
                  <a:pt x="1260" y="3453"/>
                </a:lnTo>
                <a:lnTo>
                  <a:pt x="1316" y="3457"/>
                </a:lnTo>
                <a:lnTo>
                  <a:pt x="1428" y="3445"/>
                </a:lnTo>
                <a:lnTo>
                  <a:pt x="1532" y="3413"/>
                </a:lnTo>
                <a:lnTo>
                  <a:pt x="1580" y="3385"/>
                </a:lnTo>
                <a:lnTo>
                  <a:pt x="1628" y="3357"/>
                </a:lnTo>
                <a:lnTo>
                  <a:pt x="1672" y="3317"/>
                </a:lnTo>
                <a:lnTo>
                  <a:pt x="1712" y="3277"/>
                </a:lnTo>
                <a:lnTo>
                  <a:pt x="1752" y="3229"/>
                </a:lnTo>
                <a:lnTo>
                  <a:pt x="1784" y="3177"/>
                </a:lnTo>
                <a:lnTo>
                  <a:pt x="1836" y="3065"/>
                </a:lnTo>
                <a:lnTo>
                  <a:pt x="1868" y="2933"/>
                </a:lnTo>
                <a:lnTo>
                  <a:pt x="1876" y="2865"/>
                </a:lnTo>
                <a:lnTo>
                  <a:pt x="1876" y="2789"/>
                </a:lnTo>
                <a:lnTo>
                  <a:pt x="1868" y="2653"/>
                </a:lnTo>
                <a:lnTo>
                  <a:pt x="1840" y="2529"/>
                </a:lnTo>
                <a:lnTo>
                  <a:pt x="1816" y="2473"/>
                </a:lnTo>
                <a:lnTo>
                  <a:pt x="1788" y="2421"/>
                </a:lnTo>
                <a:lnTo>
                  <a:pt x="1720" y="2329"/>
                </a:lnTo>
                <a:lnTo>
                  <a:pt x="1680" y="2289"/>
                </a:lnTo>
                <a:lnTo>
                  <a:pt x="1640" y="2257"/>
                </a:lnTo>
                <a:lnTo>
                  <a:pt x="1596" y="2225"/>
                </a:lnTo>
                <a:lnTo>
                  <a:pt x="1548" y="2205"/>
                </a:lnTo>
                <a:lnTo>
                  <a:pt x="1500" y="2185"/>
                </a:lnTo>
                <a:lnTo>
                  <a:pt x="1448" y="2173"/>
                </a:lnTo>
                <a:lnTo>
                  <a:pt x="1340" y="2161"/>
                </a:lnTo>
                <a:lnTo>
                  <a:pt x="1264" y="2165"/>
                </a:lnTo>
                <a:lnTo>
                  <a:pt x="1180" y="2173"/>
                </a:lnTo>
                <a:lnTo>
                  <a:pt x="1088" y="2193"/>
                </a:lnTo>
                <a:lnTo>
                  <a:pt x="988" y="2217"/>
                </a:lnTo>
                <a:lnTo>
                  <a:pt x="1072" y="1592"/>
                </a:lnTo>
                <a:lnTo>
                  <a:pt x="1220" y="1584"/>
                </a:lnTo>
                <a:lnTo>
                  <a:pt x="1288" y="1576"/>
                </a:lnTo>
                <a:lnTo>
                  <a:pt x="1348" y="1560"/>
                </a:lnTo>
                <a:lnTo>
                  <a:pt x="1404" y="1544"/>
                </a:lnTo>
                <a:lnTo>
                  <a:pt x="1460" y="1520"/>
                </a:lnTo>
                <a:lnTo>
                  <a:pt x="1548" y="1456"/>
                </a:lnTo>
                <a:lnTo>
                  <a:pt x="1588" y="1420"/>
                </a:lnTo>
                <a:lnTo>
                  <a:pt x="1620" y="1380"/>
                </a:lnTo>
                <a:lnTo>
                  <a:pt x="1672" y="1288"/>
                </a:lnTo>
                <a:lnTo>
                  <a:pt x="1704" y="1188"/>
                </a:lnTo>
                <a:lnTo>
                  <a:pt x="1712" y="1132"/>
                </a:lnTo>
                <a:lnTo>
                  <a:pt x="1712" y="1076"/>
                </a:lnTo>
                <a:lnTo>
                  <a:pt x="1708" y="980"/>
                </a:lnTo>
                <a:lnTo>
                  <a:pt x="1696" y="932"/>
                </a:lnTo>
                <a:lnTo>
                  <a:pt x="1684" y="892"/>
                </a:lnTo>
                <a:lnTo>
                  <a:pt x="1644" y="816"/>
                </a:lnTo>
                <a:lnTo>
                  <a:pt x="1592" y="752"/>
                </a:lnTo>
                <a:lnTo>
                  <a:pt x="1528" y="700"/>
                </a:lnTo>
                <a:lnTo>
                  <a:pt x="1492" y="680"/>
                </a:lnTo>
                <a:lnTo>
                  <a:pt x="1452" y="660"/>
                </a:lnTo>
                <a:lnTo>
                  <a:pt x="1368" y="640"/>
                </a:lnTo>
                <a:lnTo>
                  <a:pt x="1272" y="632"/>
                </a:lnTo>
                <a:lnTo>
                  <a:pt x="1180" y="640"/>
                </a:lnTo>
                <a:lnTo>
                  <a:pt x="1132" y="652"/>
                </a:lnTo>
                <a:lnTo>
                  <a:pt x="1092" y="664"/>
                </a:lnTo>
                <a:lnTo>
                  <a:pt x="1048" y="684"/>
                </a:lnTo>
                <a:lnTo>
                  <a:pt x="1012" y="708"/>
                </a:lnTo>
                <a:lnTo>
                  <a:pt x="972" y="736"/>
                </a:lnTo>
                <a:lnTo>
                  <a:pt x="936" y="768"/>
                </a:lnTo>
                <a:lnTo>
                  <a:pt x="876" y="844"/>
                </a:lnTo>
                <a:lnTo>
                  <a:pt x="848" y="888"/>
                </a:lnTo>
                <a:lnTo>
                  <a:pt x="824" y="936"/>
                </a:lnTo>
                <a:lnTo>
                  <a:pt x="804" y="988"/>
                </a:lnTo>
                <a:lnTo>
                  <a:pt x="788" y="1044"/>
                </a:lnTo>
                <a:lnTo>
                  <a:pt x="768" y="1168"/>
                </a:lnTo>
                <a:lnTo>
                  <a:pt x="60" y="1048"/>
                </a:lnTo>
                <a:lnTo>
                  <a:pt x="100" y="876"/>
                </a:lnTo>
                <a:lnTo>
                  <a:pt x="152" y="720"/>
                </a:lnTo>
                <a:lnTo>
                  <a:pt x="212" y="584"/>
                </a:lnTo>
                <a:lnTo>
                  <a:pt x="244" y="524"/>
                </a:lnTo>
                <a:lnTo>
                  <a:pt x="280" y="468"/>
                </a:lnTo>
                <a:lnTo>
                  <a:pt x="320" y="412"/>
                </a:lnTo>
                <a:lnTo>
                  <a:pt x="364" y="364"/>
                </a:lnTo>
                <a:lnTo>
                  <a:pt x="460" y="272"/>
                </a:lnTo>
                <a:lnTo>
                  <a:pt x="572" y="192"/>
                </a:lnTo>
                <a:lnTo>
                  <a:pt x="696" y="124"/>
                </a:lnTo>
                <a:lnTo>
                  <a:pt x="836" y="72"/>
                </a:lnTo>
                <a:lnTo>
                  <a:pt x="980" y="32"/>
                </a:lnTo>
                <a:lnTo>
                  <a:pt x="1056" y="16"/>
                </a:lnTo>
                <a:lnTo>
                  <a:pt x="1132" y="8"/>
                </a:lnTo>
                <a:lnTo>
                  <a:pt x="1296" y="0"/>
                </a:lnTo>
                <a:lnTo>
                  <a:pt x="1432" y="4"/>
                </a:lnTo>
                <a:lnTo>
                  <a:pt x="1564" y="24"/>
                </a:lnTo>
                <a:lnTo>
                  <a:pt x="1688" y="52"/>
                </a:lnTo>
                <a:lnTo>
                  <a:pt x="1804" y="88"/>
                </a:lnTo>
                <a:lnTo>
                  <a:pt x="1916" y="140"/>
                </a:lnTo>
                <a:lnTo>
                  <a:pt x="2020" y="204"/>
                </a:lnTo>
                <a:lnTo>
                  <a:pt x="2116" y="276"/>
                </a:lnTo>
                <a:lnTo>
                  <a:pt x="2204" y="360"/>
                </a:lnTo>
                <a:lnTo>
                  <a:pt x="2268" y="436"/>
                </a:lnTo>
                <a:lnTo>
                  <a:pt x="2328" y="512"/>
                </a:lnTo>
                <a:lnTo>
                  <a:pt x="2376" y="592"/>
                </a:lnTo>
                <a:lnTo>
                  <a:pt x="2416" y="676"/>
                </a:lnTo>
                <a:lnTo>
                  <a:pt x="2444" y="760"/>
                </a:lnTo>
                <a:lnTo>
                  <a:pt x="2468" y="848"/>
                </a:lnTo>
                <a:lnTo>
                  <a:pt x="2480" y="936"/>
                </a:lnTo>
                <a:lnTo>
                  <a:pt x="2484" y="1028"/>
                </a:lnTo>
                <a:lnTo>
                  <a:pt x="2476" y="1156"/>
                </a:lnTo>
                <a:lnTo>
                  <a:pt x="2448" y="1280"/>
                </a:lnTo>
                <a:lnTo>
                  <a:pt x="2404" y="1392"/>
                </a:lnTo>
                <a:lnTo>
                  <a:pt x="2340" y="1504"/>
                </a:lnTo>
                <a:lnTo>
                  <a:pt x="2260" y="1604"/>
                </a:lnTo>
                <a:lnTo>
                  <a:pt x="2160" y="1700"/>
                </a:lnTo>
                <a:lnTo>
                  <a:pt x="2044" y="1788"/>
                </a:lnTo>
                <a:lnTo>
                  <a:pt x="1908" y="1868"/>
                </a:lnTo>
                <a:lnTo>
                  <a:pt x="1992" y="1892"/>
                </a:lnTo>
                <a:lnTo>
                  <a:pt x="2072" y="1920"/>
                </a:lnTo>
                <a:lnTo>
                  <a:pt x="2148" y="1952"/>
                </a:lnTo>
                <a:lnTo>
                  <a:pt x="2216" y="1988"/>
                </a:lnTo>
                <a:lnTo>
                  <a:pt x="2284" y="2032"/>
                </a:lnTo>
                <a:lnTo>
                  <a:pt x="2348" y="2085"/>
                </a:lnTo>
                <a:lnTo>
                  <a:pt x="2456" y="2201"/>
                </a:lnTo>
                <a:lnTo>
                  <a:pt x="2508" y="2269"/>
                </a:lnTo>
                <a:lnTo>
                  <a:pt x="2548" y="2337"/>
                </a:lnTo>
                <a:lnTo>
                  <a:pt x="2584" y="2409"/>
                </a:lnTo>
                <a:lnTo>
                  <a:pt x="2612" y="2485"/>
                </a:lnTo>
                <a:lnTo>
                  <a:pt x="2636" y="2565"/>
                </a:lnTo>
                <a:lnTo>
                  <a:pt x="2652" y="2649"/>
                </a:lnTo>
                <a:lnTo>
                  <a:pt x="2660" y="2733"/>
                </a:lnTo>
                <a:lnTo>
                  <a:pt x="2664" y="2821"/>
                </a:lnTo>
                <a:lnTo>
                  <a:pt x="2660" y="2953"/>
                </a:lnTo>
                <a:lnTo>
                  <a:pt x="2640" y="3077"/>
                </a:lnTo>
                <a:lnTo>
                  <a:pt x="2612" y="3197"/>
                </a:lnTo>
                <a:lnTo>
                  <a:pt x="2568" y="3313"/>
                </a:lnTo>
                <a:lnTo>
                  <a:pt x="2516" y="3421"/>
                </a:lnTo>
                <a:lnTo>
                  <a:pt x="2448" y="3525"/>
                </a:lnTo>
                <a:lnTo>
                  <a:pt x="2368" y="3625"/>
                </a:lnTo>
                <a:lnTo>
                  <a:pt x="2280" y="3721"/>
                </a:lnTo>
                <a:lnTo>
                  <a:pt x="2180" y="3809"/>
                </a:lnTo>
                <a:lnTo>
                  <a:pt x="2076" y="3885"/>
                </a:lnTo>
                <a:lnTo>
                  <a:pt x="1964" y="3949"/>
                </a:lnTo>
                <a:lnTo>
                  <a:pt x="1848" y="4001"/>
                </a:lnTo>
                <a:lnTo>
                  <a:pt x="1724" y="4041"/>
                </a:lnTo>
                <a:lnTo>
                  <a:pt x="1596" y="4069"/>
                </a:lnTo>
                <a:lnTo>
                  <a:pt x="1460" y="4089"/>
                </a:lnTo>
                <a:lnTo>
                  <a:pt x="1320" y="4093"/>
                </a:lnTo>
                <a:lnTo>
                  <a:pt x="1188" y="4089"/>
                </a:lnTo>
                <a:lnTo>
                  <a:pt x="1060" y="4073"/>
                </a:lnTo>
                <a:lnTo>
                  <a:pt x="936" y="4049"/>
                </a:lnTo>
                <a:lnTo>
                  <a:pt x="880" y="4033"/>
                </a:lnTo>
                <a:lnTo>
                  <a:pt x="824" y="4017"/>
                </a:lnTo>
                <a:lnTo>
                  <a:pt x="712" y="3973"/>
                </a:lnTo>
                <a:lnTo>
                  <a:pt x="608" y="3917"/>
                </a:lnTo>
                <a:lnTo>
                  <a:pt x="508" y="3857"/>
                </a:lnTo>
                <a:lnTo>
                  <a:pt x="416" y="3781"/>
                </a:lnTo>
                <a:lnTo>
                  <a:pt x="332" y="3701"/>
                </a:lnTo>
                <a:lnTo>
                  <a:pt x="256" y="3613"/>
                </a:lnTo>
                <a:lnTo>
                  <a:pt x="192" y="3521"/>
                </a:lnTo>
                <a:lnTo>
                  <a:pt x="136" y="3421"/>
                </a:lnTo>
                <a:lnTo>
                  <a:pt x="88" y="3313"/>
                </a:lnTo>
                <a:lnTo>
                  <a:pt x="68" y="3261"/>
                </a:lnTo>
                <a:lnTo>
                  <a:pt x="48" y="3201"/>
                </a:lnTo>
                <a:lnTo>
                  <a:pt x="20" y="3085"/>
                </a:lnTo>
                <a:lnTo>
                  <a:pt x="0" y="2961"/>
                </a:lnTo>
                <a:close/>
              </a:path>
            </a:pathLst>
          </a:custGeom>
          <a:solidFill>
            <a:srgbClr val="ADC1CE"/>
          </a:solidFill>
          <a:ln w="9525">
            <a:noFill/>
            <a:round/>
            <a:headEnd/>
            <a:tailEnd/>
          </a:ln>
        </p:spPr>
        <p:txBody>
          <a:bodyPr/>
          <a:lstStyle/>
          <a:p>
            <a:pPr algn="l"/>
            <a:endParaRPr lang="es-ES" sz="2400" b="0">
              <a:latin typeface="Times" pitchFamily="18" charset="0"/>
            </a:endParaRPr>
          </a:p>
        </p:txBody>
      </p:sp>
      <p:sp>
        <p:nvSpPr>
          <p:cNvPr id="5" name="Text Box 3"/>
          <p:cNvSpPr txBox="1">
            <a:spLocks noChangeArrowheads="1"/>
          </p:cNvSpPr>
          <p:nvPr/>
        </p:nvSpPr>
        <p:spPr bwMode="auto">
          <a:xfrm>
            <a:off x="3484563" y="3286125"/>
            <a:ext cx="4444786" cy="397545"/>
          </a:xfrm>
          <a:prstGeom prst="rect">
            <a:avLst/>
          </a:prstGeom>
          <a:noFill/>
          <a:ln w="9525">
            <a:noFill/>
            <a:miter lim="800000"/>
            <a:headEnd/>
            <a:tailEnd/>
          </a:ln>
        </p:spPr>
        <p:txBody>
          <a:bodyPr wrap="square" lIns="0" tIns="0" rIns="0" bIns="0">
            <a:spAutoFit/>
          </a:bodyPr>
          <a:lstStyle/>
          <a:p>
            <a:pPr eaLnBrk="0" hangingPunct="0">
              <a:lnSpc>
                <a:spcPts val="3100"/>
              </a:lnSpc>
              <a:spcAft>
                <a:spcPts val="1500"/>
              </a:spcAft>
            </a:pPr>
            <a:r>
              <a:rPr lang="es-ES" sz="2800" b="1" u="none" dirty="0" smtClean="0">
                <a:latin typeface="Arial" pitchFamily="34" charset="0"/>
              </a:rPr>
              <a:t>El Producto y su futuro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25</a:t>
            </a:fld>
            <a:endParaRPr lang="es-ES_tradnl" sz="800" u="none">
              <a:latin typeface="+mn-lt"/>
            </a:endParaRPr>
          </a:p>
        </p:txBody>
      </p:sp>
      <p:sp>
        <p:nvSpPr>
          <p:cNvPr id="29698" name="Rectangle 2050"/>
          <p:cNvSpPr>
            <a:spLocks noGrp="1" noChangeArrowheads="1"/>
          </p:cNvSpPr>
          <p:nvPr>
            <p:ph type="title" idx="4294967295"/>
          </p:nvPr>
        </p:nvSpPr>
        <p:spPr>
          <a:xfrm>
            <a:off x="468313" y="590550"/>
            <a:ext cx="6281737" cy="359073"/>
          </a:xfrm>
        </p:spPr>
        <p:txBody>
          <a:bodyPr/>
          <a:lstStyle/>
          <a:p>
            <a:r>
              <a:rPr lang="es-ES" dirty="0" smtClean="0"/>
              <a:t>CTL y su Futuro</a:t>
            </a:r>
            <a:endParaRPr lang="es-ES" dirty="0"/>
          </a:p>
        </p:txBody>
      </p:sp>
      <p:sp>
        <p:nvSpPr>
          <p:cNvPr id="29700" name="Text Box 2055"/>
          <p:cNvSpPr txBox="1">
            <a:spLocks noChangeArrowheads="1"/>
          </p:cNvSpPr>
          <p:nvPr/>
        </p:nvSpPr>
        <p:spPr bwMode="auto">
          <a:xfrm>
            <a:off x="468313" y="10699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Calidad de Combustible</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355600" y="5010208"/>
            <a:ext cx="8211035" cy="15388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Como combustible, el producido a partir de carbón ofrece ventajas importantes frente al petróleo refinado ya que contiene niveles inferiores de contaminantes como azufre, </a:t>
            </a:r>
            <a:r>
              <a:rPr lang="es-ES" sz="1600" b="1" u="none" kern="0" dirty="0" err="1" smtClean="0">
                <a:latin typeface="+mn-lt"/>
                <a:ea typeface="ＭＳ Ｐゴシック"/>
                <a:cs typeface="ＭＳ Ｐゴシック"/>
              </a:rPr>
              <a:t>NOx</a:t>
            </a:r>
            <a:r>
              <a:rPr lang="es-ES" sz="1600" b="1" u="none" kern="0" dirty="0" smtClean="0">
                <a:latin typeface="+mn-lt"/>
                <a:ea typeface="ＭＳ Ｐゴシック"/>
                <a:cs typeface="ＭＳ Ｐゴシック"/>
              </a:rPr>
              <a:t> y partículas, y es un combustible más eficiente debido a su valor calorífico superior. Por ejemplo, el diesel CTL es 30% más eficiente que diesel tradicional. </a:t>
            </a:r>
          </a:p>
        </p:txBody>
      </p:sp>
      <p:sp>
        <p:nvSpPr>
          <p:cNvPr id="8" name="7 CuadroTexto"/>
          <p:cNvSpPr txBox="1"/>
          <p:nvPr/>
        </p:nvSpPr>
        <p:spPr>
          <a:xfrm>
            <a:off x="0" y="66221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err="1" smtClean="0">
                <a:latin typeface="Arial" charset="0"/>
              </a:rPr>
              <a:t>Sasol</a:t>
            </a:r>
            <a:endParaRPr lang="es-ES_tradnl" sz="850" u="none" dirty="0">
              <a:latin typeface="Arial" charset="0"/>
            </a:endParaRPr>
          </a:p>
        </p:txBody>
      </p:sp>
      <p:pic>
        <p:nvPicPr>
          <p:cNvPr id="134148" name="Picture 4"/>
          <p:cNvPicPr>
            <a:picLocks noChangeAspect="1" noChangeArrowheads="1"/>
          </p:cNvPicPr>
          <p:nvPr/>
        </p:nvPicPr>
        <p:blipFill>
          <a:blip r:embed="rId4"/>
          <a:srcRect/>
          <a:stretch>
            <a:fillRect/>
          </a:stretch>
        </p:blipFill>
        <p:spPr bwMode="auto">
          <a:xfrm>
            <a:off x="1676400" y="1620163"/>
            <a:ext cx="5614988" cy="329632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26</a:t>
            </a:fld>
            <a:endParaRPr lang="es-ES_tradnl" sz="800" u="none">
              <a:latin typeface="+mn-lt"/>
            </a:endParaRPr>
          </a:p>
        </p:txBody>
      </p:sp>
      <p:sp>
        <p:nvSpPr>
          <p:cNvPr id="29700" name="Text Box 2055"/>
          <p:cNvSpPr txBox="1">
            <a:spLocks noChangeArrowheads="1"/>
          </p:cNvSpPr>
          <p:nvPr/>
        </p:nvSpPr>
        <p:spPr bwMode="auto">
          <a:xfrm>
            <a:off x="468313" y="1095375"/>
            <a:ext cx="8051800" cy="615553"/>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CO2 y Agua – El gran inconveniente de CTL es su impacto medioambiental</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381000" y="3778308"/>
            <a:ext cx="8211035" cy="13295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Al producir un barril de combustible CTL:</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Se emite entre 7 y 10 veces más CO2 que el emitido con el refino de crudo</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Se requiere entre 6 y 12 litros de agua para cada litro de combustible producido</a:t>
            </a:r>
          </a:p>
        </p:txBody>
      </p:sp>
      <p:sp>
        <p:nvSpPr>
          <p:cNvPr id="8" name="7 CuadroTexto"/>
          <p:cNvSpPr txBox="1"/>
          <p:nvPr/>
        </p:nvSpPr>
        <p:spPr>
          <a:xfrm>
            <a:off x="0" y="66221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smtClean="0">
                <a:latin typeface="Arial" charset="0"/>
              </a:rPr>
              <a:t>WWF</a:t>
            </a:r>
            <a:endParaRPr lang="es-ES_tradnl" sz="850" u="none" dirty="0">
              <a:latin typeface="Arial" charset="0"/>
            </a:endParaRPr>
          </a:p>
        </p:txBody>
      </p:sp>
      <p:pic>
        <p:nvPicPr>
          <p:cNvPr id="135170" name="Picture 2"/>
          <p:cNvPicPr>
            <a:picLocks noChangeAspect="1" noChangeArrowheads="1"/>
          </p:cNvPicPr>
          <p:nvPr/>
        </p:nvPicPr>
        <p:blipFill>
          <a:blip r:embed="rId4"/>
          <a:srcRect/>
          <a:stretch>
            <a:fillRect/>
          </a:stretch>
        </p:blipFill>
        <p:spPr bwMode="auto">
          <a:xfrm>
            <a:off x="1714500" y="1808705"/>
            <a:ext cx="5329238" cy="1931444"/>
          </a:xfrm>
          <a:prstGeom prst="rect">
            <a:avLst/>
          </a:prstGeom>
          <a:noFill/>
          <a:ln w="9525">
            <a:noFill/>
            <a:miter lim="800000"/>
            <a:headEnd/>
            <a:tailEnd/>
          </a:ln>
          <a:effectLst/>
        </p:spPr>
      </p:pic>
      <p:sp>
        <p:nvSpPr>
          <p:cNvPr id="9" name="Text Box 24"/>
          <p:cNvSpPr txBox="1">
            <a:spLocks noChangeArrowheads="1"/>
          </p:cNvSpPr>
          <p:nvPr/>
        </p:nvSpPr>
        <p:spPr bwMode="auto">
          <a:xfrm>
            <a:off x="433136" y="5181600"/>
            <a:ext cx="8558463" cy="1372683"/>
          </a:xfrm>
          <a:prstGeom prst="rect">
            <a:avLst/>
          </a:prstGeom>
          <a:noFill/>
          <a:ln w="9525" algn="ctr">
            <a:noFill/>
            <a:miter lim="800000"/>
            <a:headEnd/>
            <a:tailEnd/>
          </a:ln>
          <a:effectLst/>
        </p:spPr>
        <p:txBody>
          <a:bodyPr wrap="square">
            <a:spAutoFit/>
          </a:bodyPr>
          <a:lstStyle/>
          <a:p>
            <a:pPr marL="15875" indent="-282575" eaLnBrk="0" hangingPunct="0">
              <a:lnSpc>
                <a:spcPts val="2400"/>
              </a:lnSpc>
              <a:spcBef>
                <a:spcPct val="20000"/>
              </a:spcBef>
              <a:buClr>
                <a:schemeClr val="accent2"/>
              </a:buClr>
              <a:tabLst>
                <a:tab pos="3136900" algn="l"/>
                <a:tab pos="7429500" algn="l"/>
              </a:tabLst>
            </a:pPr>
            <a:r>
              <a:rPr lang="es-ES" sz="1600" b="1" u="none" kern="0" dirty="0" smtClean="0">
                <a:latin typeface="+mn-lt"/>
                <a:ea typeface="ＭＳ Ｐゴシック"/>
                <a:cs typeface="ＭＳ Ｐゴシック"/>
              </a:rPr>
              <a:t>Una gran mayoría ligan el futuro de  CTL con la captura y almacenamiento de CO</a:t>
            </a:r>
            <a:r>
              <a:rPr lang="es-ES" sz="1600" b="1" u="none" baseline="-10000" dirty="0" smtClean="0">
                <a:latin typeface="+mn-lt"/>
                <a:ea typeface="ＭＳ Ｐゴシック"/>
                <a:cs typeface="ＭＳ Ｐゴシック"/>
              </a:rPr>
              <a:t>2</a:t>
            </a:r>
          </a:p>
          <a:p>
            <a:pPr marL="15875" indent="-282575" eaLnBrk="0" hangingPunct="0">
              <a:lnSpc>
                <a:spcPts val="2400"/>
              </a:lnSpc>
              <a:spcBef>
                <a:spcPct val="20000"/>
              </a:spcBef>
              <a:buClr>
                <a:schemeClr val="accent2"/>
              </a:buClr>
              <a:tabLst>
                <a:tab pos="3136900" algn="l"/>
                <a:tab pos="7429500" algn="l"/>
              </a:tabLst>
            </a:pPr>
            <a:r>
              <a:rPr lang="es-ES" sz="1600" b="1" u="none" kern="0" dirty="0" smtClean="0">
                <a:latin typeface="+mn-lt"/>
                <a:ea typeface="ＭＳ Ｐゴシック"/>
                <a:cs typeface="ＭＳ Ｐゴシック"/>
              </a:rPr>
              <a:t>La incorporación de esta tecnología podrá reducir las emisiones de CO2 hasta el nivel de las emisiones actuales de CO</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producidas en el refino de crudo. Si se sustituye  una parte del carbón con algo de biomasa se podrá obtener un pequeña mejora.</a:t>
            </a:r>
          </a:p>
        </p:txBody>
      </p:sp>
      <p:sp>
        <p:nvSpPr>
          <p:cNvPr id="10"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dirty="0" smtClean="0">
                <a:ln>
                  <a:noFill/>
                </a:ln>
                <a:solidFill>
                  <a:schemeClr val="tx2"/>
                </a:solidFill>
                <a:effectLst/>
                <a:uLnTx/>
                <a:uFillTx/>
                <a:latin typeface="+mj-lt"/>
                <a:ea typeface="+mj-ea"/>
                <a:cs typeface="+mj-cs"/>
              </a:rPr>
              <a:t>CTL y su Futuro</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27</a:t>
            </a:fld>
            <a:endParaRPr lang="es-ES_tradnl" sz="800" u="none">
              <a:latin typeface="+mn-lt"/>
            </a:endParaRPr>
          </a:p>
        </p:txBody>
      </p:sp>
      <p:sp>
        <p:nvSpPr>
          <p:cNvPr id="29700" name="Text Box 2055"/>
          <p:cNvSpPr txBox="1">
            <a:spLocks noChangeArrowheads="1"/>
          </p:cNvSpPr>
          <p:nvPr/>
        </p:nvSpPr>
        <p:spPr bwMode="auto">
          <a:xfrm>
            <a:off x="468313" y="9810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Perspectivas</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12701" y="1428808"/>
            <a:ext cx="5092699" cy="501060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En el 2008</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CERA predijo que en el 2020, se produciría 1.5 </a:t>
            </a:r>
            <a:r>
              <a:rPr lang="es-ES" sz="1600" b="1" u="none" kern="0" dirty="0" err="1" smtClean="0">
                <a:latin typeface="+mn-lt"/>
                <a:ea typeface="ＭＳ Ｐゴシック"/>
                <a:cs typeface="ＭＳ Ｐゴシック"/>
              </a:rPr>
              <a:t>mbd</a:t>
            </a:r>
            <a:r>
              <a:rPr lang="es-ES" sz="1600" b="1" u="none" kern="0" dirty="0" smtClean="0">
                <a:latin typeface="+mn-lt"/>
                <a:ea typeface="ＭＳ Ｐゴシック"/>
                <a:cs typeface="ＭＳ Ｐゴシック"/>
              </a:rPr>
              <a:t> de CTL:1,5% de demanda</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err="1" smtClean="0">
                <a:latin typeface="+mn-lt"/>
                <a:ea typeface="ＭＳ Ｐゴシック"/>
                <a:cs typeface="ＭＳ Ｐゴシック"/>
              </a:rPr>
              <a:t>World</a:t>
            </a:r>
            <a:r>
              <a:rPr lang="es-ES" sz="1600" b="1" u="none" kern="0" dirty="0" smtClean="0">
                <a:latin typeface="+mn-lt"/>
                <a:ea typeface="ＭＳ Ｐゴシック"/>
                <a:cs typeface="ＭＳ Ｐゴシック"/>
              </a:rPr>
              <a:t> Coal </a:t>
            </a:r>
            <a:r>
              <a:rPr lang="es-ES" sz="1600" b="1" u="none" kern="0" dirty="0" err="1" smtClean="0">
                <a:latin typeface="+mn-lt"/>
                <a:ea typeface="ＭＳ Ｐゴシック"/>
                <a:cs typeface="ＭＳ Ｐゴシック"/>
              </a:rPr>
              <a:t>Institute</a:t>
            </a:r>
            <a:r>
              <a:rPr lang="es-ES" sz="1600" b="1" u="none" kern="0" dirty="0" smtClean="0">
                <a:latin typeface="+mn-lt"/>
                <a:ea typeface="ＭＳ Ｐゴシック"/>
                <a:cs typeface="ＭＳ Ｐゴシック"/>
              </a:rPr>
              <a:t> previó que la capacidad de producción de CTL va a alcanzar 750.000 barriles/día en el 2030</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El EIA previó crecimiento cuando la CAC este comercial</a:t>
            </a:r>
          </a:p>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En el 2010 ¿?</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Proyectos cancelados, por ejemplo Montana (US </a:t>
            </a:r>
            <a:r>
              <a:rPr lang="es-ES" sz="1600" b="1" u="none" kern="0" dirty="0" err="1" smtClean="0">
                <a:latin typeface="+mn-lt"/>
                <a:ea typeface="ＭＳ Ｐゴシック"/>
                <a:cs typeface="ＭＳ Ｐゴシック"/>
              </a:rPr>
              <a:t>Airforce</a:t>
            </a:r>
            <a:r>
              <a:rPr lang="es-ES" sz="1600" b="1" u="none" kern="0" dirty="0" smtClean="0">
                <a:latin typeface="+mn-lt"/>
                <a:ea typeface="ＭＳ Ｐゴシック"/>
                <a:cs typeface="ＭＳ Ｐゴシック"/>
              </a:rPr>
              <a:t>) en EEUUU </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Costes de Capital han aumentado</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El EIA solamente prevé CTL en su caso “</a:t>
            </a:r>
            <a:r>
              <a:rPr lang="es-ES" sz="1600" b="1" u="none" kern="0" dirty="0" err="1" smtClean="0">
                <a:latin typeface="+mn-lt"/>
                <a:ea typeface="ＭＳ Ｐゴシック"/>
                <a:cs typeface="ＭＳ Ｐゴシック"/>
              </a:rPr>
              <a:t>Baseline</a:t>
            </a:r>
            <a:r>
              <a:rPr lang="es-ES" sz="1600" b="1" u="none" kern="0" dirty="0" smtClean="0">
                <a:latin typeface="+mn-lt"/>
                <a:ea typeface="ＭＳ Ｐゴシック"/>
                <a:cs typeface="ＭＳ Ｐゴシック"/>
              </a:rPr>
              <a:t>” </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Costes ha aumentado</a:t>
            </a:r>
          </a:p>
        </p:txBody>
      </p:sp>
      <p:sp>
        <p:nvSpPr>
          <p:cNvPr id="8" name="7 CuadroTexto"/>
          <p:cNvSpPr txBox="1"/>
          <p:nvPr/>
        </p:nvSpPr>
        <p:spPr>
          <a:xfrm>
            <a:off x="0" y="66221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err="1" smtClean="0">
                <a:latin typeface="Arial" charset="0"/>
              </a:rPr>
              <a:t>Exon</a:t>
            </a:r>
            <a:r>
              <a:rPr lang="es-ES_tradnl" sz="850" u="none" dirty="0" smtClean="0">
                <a:latin typeface="Arial" charset="0"/>
              </a:rPr>
              <a:t>/</a:t>
            </a:r>
            <a:r>
              <a:rPr lang="es-ES_tradnl" sz="850" u="none" dirty="0" err="1" smtClean="0">
                <a:latin typeface="Arial" charset="0"/>
              </a:rPr>
              <a:t>Mobil</a:t>
            </a:r>
            <a:endParaRPr lang="es-ES_tradnl" sz="850" u="none" dirty="0">
              <a:latin typeface="Arial" charset="0"/>
            </a:endParaRPr>
          </a:p>
        </p:txBody>
      </p:sp>
      <p:pic>
        <p:nvPicPr>
          <p:cNvPr id="1027" name="Picture 3"/>
          <p:cNvPicPr>
            <a:picLocks noChangeAspect="1" noChangeArrowheads="1"/>
          </p:cNvPicPr>
          <p:nvPr/>
        </p:nvPicPr>
        <p:blipFill>
          <a:blip r:embed="rId4"/>
          <a:srcRect/>
          <a:stretch>
            <a:fillRect/>
          </a:stretch>
        </p:blipFill>
        <p:spPr bwMode="auto">
          <a:xfrm>
            <a:off x="4933709" y="2284177"/>
            <a:ext cx="4121392" cy="3621323"/>
          </a:xfrm>
          <a:prstGeom prst="rect">
            <a:avLst/>
          </a:prstGeom>
          <a:noFill/>
          <a:ln w="9525">
            <a:noFill/>
            <a:miter lim="800000"/>
            <a:headEnd/>
            <a:tailEnd/>
          </a:ln>
          <a:effectLst/>
        </p:spPr>
      </p:pic>
      <p:sp>
        <p:nvSpPr>
          <p:cNvPr id="9"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dirty="0" smtClean="0">
                <a:ln>
                  <a:noFill/>
                </a:ln>
                <a:solidFill>
                  <a:schemeClr val="tx2"/>
                </a:solidFill>
                <a:effectLst/>
                <a:uLnTx/>
                <a:uFillTx/>
                <a:latin typeface="+mj-lt"/>
                <a:ea typeface="+mj-ea"/>
                <a:cs typeface="+mj-cs"/>
              </a:rPr>
              <a:t>CTL y su Futuro</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28</a:t>
            </a:fld>
            <a:endParaRPr lang="es-ES_tradnl" sz="800" u="none">
              <a:latin typeface="+mn-lt"/>
            </a:endParaRPr>
          </a:p>
        </p:txBody>
      </p:sp>
      <p:sp>
        <p:nvSpPr>
          <p:cNvPr id="29700" name="Text Box 2055"/>
          <p:cNvSpPr txBox="1">
            <a:spLocks noChangeArrowheads="1"/>
          </p:cNvSpPr>
          <p:nvPr/>
        </p:nvSpPr>
        <p:spPr bwMode="auto">
          <a:xfrm>
            <a:off x="468313" y="9937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Costes</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304800" y="1365308"/>
            <a:ext cx="8211035" cy="291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En el 2008</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En el área de costes de CTL se citaron diversos costes</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El “</a:t>
            </a:r>
            <a:r>
              <a:rPr lang="es-ES" sz="1600" b="1" u="none" kern="0" dirty="0" err="1" smtClean="0">
                <a:latin typeface="+mn-lt"/>
                <a:ea typeface="ＭＳ Ｐゴシック"/>
                <a:cs typeface="ＭＳ Ｐゴシック"/>
              </a:rPr>
              <a:t>World</a:t>
            </a:r>
            <a:r>
              <a:rPr lang="es-ES" sz="1600" b="1" u="none" kern="0" dirty="0" smtClean="0">
                <a:latin typeface="+mn-lt"/>
                <a:ea typeface="ＭＳ Ｐゴシック"/>
                <a:cs typeface="ＭＳ Ｐゴシック"/>
              </a:rPr>
              <a:t> Coal </a:t>
            </a:r>
            <a:r>
              <a:rPr lang="es-ES" sz="1600" b="1" u="none" kern="0" dirty="0" err="1" smtClean="0">
                <a:latin typeface="+mn-lt"/>
                <a:ea typeface="ＭＳ Ｐゴシック"/>
                <a:cs typeface="ＭＳ Ｐゴシック"/>
              </a:rPr>
              <a:t>Institute</a:t>
            </a:r>
            <a:r>
              <a:rPr lang="es-ES" sz="1600" b="1" u="none" kern="0" dirty="0" smtClean="0">
                <a:latin typeface="+mn-lt"/>
                <a:ea typeface="ＭＳ Ｐゴシック"/>
                <a:cs typeface="ＭＳ Ｐゴシック"/>
              </a:rPr>
              <a:t>” manifiesta que el proceso es intensivo en capital, citando una inversión de 4 a 4,5 Billones de USD para una planta de producción de 30.000 barriles/día  y un coste de Operación y Mantenimiento de 26 a 45 USD/barril</a:t>
            </a:r>
          </a:p>
          <a:p>
            <a:pPr marL="930275" lvl="2"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El CERA citó una inversión de 8 a 12 Billones de USD para una planta de producción de 50.000 barriles/día en EEUU  (160.000 USD/Barril), sin tener en cuanta costes de CAC/CO</a:t>
            </a:r>
            <a:r>
              <a:rPr lang="es-ES" sz="1600" b="1" u="none" baseline="-10000" dirty="0" smtClean="0">
                <a:latin typeface="+mn-lt"/>
                <a:ea typeface="ＭＳ Ｐゴシック"/>
                <a:cs typeface="ＭＳ Ｐゴシック"/>
              </a:rPr>
              <a:t>2</a:t>
            </a:r>
          </a:p>
        </p:txBody>
      </p:sp>
      <p:sp>
        <p:nvSpPr>
          <p:cNvPr id="8" name="7 CuadroTexto"/>
          <p:cNvSpPr txBox="1"/>
          <p:nvPr/>
        </p:nvSpPr>
        <p:spPr>
          <a:xfrm>
            <a:off x="0" y="66221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smtClean="0">
                <a:latin typeface="Arial" charset="0"/>
              </a:rPr>
              <a:t>Cera</a:t>
            </a:r>
            <a:endParaRPr lang="es-ES_tradnl" sz="850" u="none" dirty="0">
              <a:latin typeface="Arial" charset="0"/>
            </a:endParaRPr>
          </a:p>
        </p:txBody>
      </p:sp>
      <p:pic>
        <p:nvPicPr>
          <p:cNvPr id="2051" name="Picture 3"/>
          <p:cNvPicPr>
            <a:picLocks noChangeAspect="1" noChangeArrowheads="1"/>
          </p:cNvPicPr>
          <p:nvPr/>
        </p:nvPicPr>
        <p:blipFill>
          <a:blip r:embed="rId4"/>
          <a:srcRect/>
          <a:stretch>
            <a:fillRect/>
          </a:stretch>
        </p:blipFill>
        <p:spPr bwMode="auto">
          <a:xfrm>
            <a:off x="1346200" y="4279706"/>
            <a:ext cx="2912856" cy="2303992"/>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srcRect/>
          <a:stretch>
            <a:fillRect/>
          </a:stretch>
        </p:blipFill>
        <p:spPr bwMode="auto">
          <a:xfrm>
            <a:off x="4831838" y="4178300"/>
            <a:ext cx="3060494" cy="2413000"/>
          </a:xfrm>
          <a:prstGeom prst="rect">
            <a:avLst/>
          </a:prstGeom>
          <a:noFill/>
          <a:ln w="9525">
            <a:noFill/>
            <a:miter lim="800000"/>
            <a:headEnd/>
            <a:tailEnd/>
          </a:ln>
          <a:effectLst/>
        </p:spPr>
      </p:pic>
      <p:sp>
        <p:nvSpPr>
          <p:cNvPr id="9"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dirty="0" smtClean="0">
                <a:ln>
                  <a:noFill/>
                </a:ln>
                <a:solidFill>
                  <a:schemeClr val="tx2"/>
                </a:solidFill>
                <a:effectLst/>
                <a:uLnTx/>
                <a:uFillTx/>
                <a:latin typeface="+mj-lt"/>
                <a:ea typeface="+mj-ea"/>
                <a:cs typeface="+mj-cs"/>
              </a:rPr>
              <a:t>CTL y su Futuro</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7130" y="1471192"/>
            <a:ext cx="8336820" cy="5053691"/>
          </a:xfrm>
        </p:spPr>
        <p:txBody>
          <a:bodyPr/>
          <a:lstStyle/>
          <a:p>
            <a:pPr>
              <a:buNone/>
            </a:pPr>
            <a:r>
              <a:rPr lang="es-ES" sz="1600" dirty="0" smtClean="0"/>
              <a:t>Se distinguen tres tipos de gas natural no convencional:</a:t>
            </a:r>
          </a:p>
          <a:p>
            <a:pPr lvl="1"/>
            <a:r>
              <a:rPr lang="es-ES" sz="1400" i="1" dirty="0" err="1" smtClean="0"/>
              <a:t>Tight</a:t>
            </a:r>
            <a:r>
              <a:rPr lang="es-ES" sz="1400" i="1" dirty="0" smtClean="0"/>
              <a:t>  Gas </a:t>
            </a:r>
            <a:r>
              <a:rPr lang="es-ES" sz="1400" b="0" dirty="0" smtClean="0"/>
              <a:t>(gas de arenas compactas): se encuentra en yacimientos  con  baja porosidad (≤10%) y baja permeabilidad (≤0,1 </a:t>
            </a:r>
            <a:r>
              <a:rPr lang="es-ES" sz="1400" b="0" dirty="0" err="1" smtClean="0"/>
              <a:t>milidarcy</a:t>
            </a:r>
            <a:r>
              <a:rPr lang="es-ES" sz="1400" b="0" dirty="0" smtClean="0"/>
              <a:t>). Estos yacimientos se dan en formaciones de arenas compactas no porosas o en rocas carbónicas (menos común). Los yacimientos conocidos se encuentran en Rusia, China, Canadá y EE.UU., donde representan el 30% de la producción total de gas.</a:t>
            </a:r>
          </a:p>
          <a:p>
            <a:pPr lvl="1"/>
            <a:r>
              <a:rPr lang="es-ES" sz="1400" i="1" dirty="0" err="1" smtClean="0"/>
              <a:t>Shale</a:t>
            </a:r>
            <a:r>
              <a:rPr lang="es-ES" sz="1400" i="1" dirty="0" smtClean="0"/>
              <a:t> Gas </a:t>
            </a:r>
            <a:r>
              <a:rPr lang="es-ES" sz="1400" b="0" dirty="0" smtClean="0"/>
              <a:t>(gas de esquisto): es un tipo de gas natural extraído de yacimientos compuestos de esquistos de baja permeabilidad. Actualmente, en EE.UU., la producción de “</a:t>
            </a:r>
            <a:r>
              <a:rPr lang="es-ES" sz="1400" b="0" dirty="0" err="1" smtClean="0"/>
              <a:t>shale</a:t>
            </a:r>
            <a:r>
              <a:rPr lang="es-ES" sz="1400" b="0" dirty="0" smtClean="0"/>
              <a:t> gas” es la industria de mayor crecimiento dentro el sector energético, y representa el 10% de la producción total de gas.</a:t>
            </a:r>
          </a:p>
          <a:p>
            <a:pPr lvl="1"/>
            <a:r>
              <a:rPr lang="es-ES" sz="1400" i="1" dirty="0" smtClean="0"/>
              <a:t>Coal </a:t>
            </a:r>
            <a:r>
              <a:rPr lang="es-ES" sz="1400" i="1" dirty="0" err="1" smtClean="0"/>
              <a:t>Bed</a:t>
            </a:r>
            <a:r>
              <a:rPr lang="es-ES" sz="1400" i="1" dirty="0" smtClean="0"/>
              <a:t> </a:t>
            </a:r>
            <a:r>
              <a:rPr lang="es-ES" sz="1400" i="1" dirty="0" err="1" smtClean="0"/>
              <a:t>Methane</a:t>
            </a:r>
            <a:r>
              <a:rPr lang="es-ES" sz="1400" i="1" dirty="0" smtClean="0"/>
              <a:t> </a:t>
            </a:r>
            <a:r>
              <a:rPr lang="es-ES" sz="1400" b="0" dirty="0" smtClean="0"/>
              <a:t>(CBM, metano del manto de carbón): es un gas natural con un alto contenido de metano que se extrae de los yacimientos subterráneos de carbón (bituminoso o </a:t>
            </a:r>
            <a:r>
              <a:rPr lang="es-ES" sz="1400" b="0" dirty="0" err="1" smtClean="0"/>
              <a:t>subituminoso</a:t>
            </a:r>
            <a:r>
              <a:rPr lang="es-ES" sz="1400" b="0" dirty="0" smtClean="0"/>
              <a:t>). El manto de carbón tiene baja permeabilidad y un sistema de porosidad dual consistente en </a:t>
            </a:r>
            <a:r>
              <a:rPr lang="es-ES" sz="1400" b="0" dirty="0" err="1" smtClean="0"/>
              <a:t>microporos</a:t>
            </a:r>
            <a:r>
              <a:rPr lang="es-ES" sz="1400" b="0" dirty="0" smtClean="0"/>
              <a:t> y </a:t>
            </a:r>
            <a:r>
              <a:rPr lang="es-ES" sz="1400" b="0" dirty="0" err="1" smtClean="0"/>
              <a:t>macroporos</a:t>
            </a:r>
            <a:r>
              <a:rPr lang="es-ES" sz="1400" b="0" dirty="0" smtClean="0"/>
              <a:t> (fracturas naturales de la roca). Los principales yacimientos se encuentran en Australia, Colombia, Canadá y EE.UU., donde representa el 10% de la producción total de gas.</a:t>
            </a:r>
            <a:endParaRPr lang="es-ES" sz="1400" dirty="0" smtClean="0"/>
          </a:p>
        </p:txBody>
      </p:sp>
      <p:sp>
        <p:nvSpPr>
          <p:cNvPr id="4" name="3 Marcador de número de diapositiva"/>
          <p:cNvSpPr>
            <a:spLocks noGrp="1"/>
          </p:cNvSpPr>
          <p:nvPr>
            <p:ph type="sldNum" sz="quarter" idx="12"/>
          </p:nvPr>
        </p:nvSpPr>
        <p:spPr/>
        <p:txBody>
          <a:bodyPr/>
          <a:lstStyle/>
          <a:p>
            <a:pPr>
              <a:defRPr/>
            </a:pPr>
            <a:fld id="{039FABF1-059A-408F-98FD-9635A367EE11}" type="slidenum">
              <a:rPr lang="es-ES_tradnl" smtClean="0"/>
              <a:pPr>
                <a:defRPr/>
              </a:pPr>
              <a:t>29</a:t>
            </a:fld>
            <a:endParaRPr lang="es-ES_tradnl"/>
          </a:p>
        </p:txBody>
      </p:sp>
      <p:sp>
        <p:nvSpPr>
          <p:cNvPr id="5" name="Text Box 2055"/>
          <p:cNvSpPr txBox="1">
            <a:spLocks noChangeArrowheads="1"/>
          </p:cNvSpPr>
          <p:nvPr/>
        </p:nvSpPr>
        <p:spPr bwMode="auto">
          <a:xfrm>
            <a:off x="432217" y="999787"/>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Impacto del gas natural no convencional</a:t>
            </a:r>
            <a:endParaRPr lang="es-ES_tradnl" sz="2200" b="1" u="none" dirty="0">
              <a:solidFill>
                <a:schemeClr val="accent2"/>
              </a:solidFill>
              <a:latin typeface="Arial" pitchFamily="34" charset="0"/>
            </a:endParaRPr>
          </a:p>
        </p:txBody>
      </p:sp>
      <p:sp>
        <p:nvSpPr>
          <p:cNvPr id="8"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dirty="0" smtClean="0">
                <a:ln>
                  <a:noFill/>
                </a:ln>
                <a:solidFill>
                  <a:schemeClr val="tx2"/>
                </a:solidFill>
                <a:effectLst/>
                <a:uLnTx/>
                <a:uFillTx/>
                <a:latin typeface="+mj-lt"/>
                <a:ea typeface="+mj-ea"/>
                <a:cs typeface="+mj-cs"/>
              </a:rPr>
              <a:t>CTL y su Futuro</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Grp="1" noChangeArrowheads="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E988CF6C-C71E-4B93-8F1C-EA9256898E0D}" type="slidenum">
              <a:rPr lang="es-ES_tradnl" sz="800" u="none">
                <a:latin typeface="+mn-lt"/>
              </a:rPr>
              <a:pPr algn="r" eaLnBrk="0" hangingPunct="0">
                <a:defRPr/>
              </a:pPr>
              <a:t>3</a:t>
            </a:fld>
            <a:endParaRPr lang="es-ES_tradnl" sz="800" u="none">
              <a:latin typeface="+mn-lt"/>
            </a:endParaRPr>
          </a:p>
        </p:txBody>
      </p:sp>
      <p:sp>
        <p:nvSpPr>
          <p:cNvPr id="18434" name="Rectangle 4"/>
          <p:cNvSpPr>
            <a:spLocks noGrp="1" noChangeArrowheads="1"/>
          </p:cNvSpPr>
          <p:nvPr>
            <p:ph type="ctrTitle" idx="4294967295"/>
          </p:nvPr>
        </p:nvSpPr>
        <p:spPr>
          <a:xfrm>
            <a:off x="2806700" y="506413"/>
            <a:ext cx="4572000" cy="377796"/>
          </a:xfrm>
        </p:spPr>
        <p:txBody>
          <a:bodyPr/>
          <a:lstStyle/>
          <a:p>
            <a:pPr defTabSz="284163">
              <a:lnSpc>
                <a:spcPts val="3200"/>
              </a:lnSpc>
              <a:spcBef>
                <a:spcPts val="1600"/>
              </a:spcBef>
            </a:pPr>
            <a:r>
              <a:rPr lang="es-ES_tradnl" sz="2400" dirty="0" smtClean="0"/>
              <a:t>Índice</a:t>
            </a:r>
            <a:endParaRPr lang="es-ES_tradnl" sz="1900" dirty="0"/>
          </a:p>
        </p:txBody>
      </p:sp>
      <p:sp>
        <p:nvSpPr>
          <p:cNvPr id="18435" name="Text Box 6"/>
          <p:cNvSpPr txBox="1">
            <a:spLocks noChangeArrowheads="1"/>
          </p:cNvSpPr>
          <p:nvPr/>
        </p:nvSpPr>
        <p:spPr bwMode="auto">
          <a:xfrm>
            <a:off x="1297859" y="2296837"/>
            <a:ext cx="7536888" cy="1410643"/>
          </a:xfrm>
          <a:prstGeom prst="rect">
            <a:avLst/>
          </a:prstGeom>
          <a:noFill/>
          <a:ln w="9525">
            <a:noFill/>
            <a:miter lim="800000"/>
            <a:headEnd/>
            <a:tailEnd/>
          </a:ln>
        </p:spPr>
        <p:txBody>
          <a:bodyPr wrap="square" lIns="0" tIns="0" rIns="0" bIns="0">
            <a:spAutoFit/>
          </a:bodyPr>
          <a:lstStyle/>
          <a:p>
            <a:pPr marL="192088" indent="-192088" defTabSz="282575" eaLnBrk="0" hangingPunct="0">
              <a:lnSpc>
                <a:spcPts val="2200"/>
              </a:lnSpc>
              <a:buClr>
                <a:schemeClr val="accent1"/>
              </a:buClr>
              <a:buSzPct val="120000"/>
              <a:tabLst>
                <a:tab pos="385763" algn="l"/>
              </a:tabLst>
            </a:pPr>
            <a:r>
              <a:rPr lang="es-ES_tradnl" sz="1900" b="1" u="none" dirty="0" smtClean="0">
                <a:latin typeface="Arial" pitchFamily="34" charset="0"/>
              </a:rPr>
              <a:t>1.	Antecedentes</a:t>
            </a:r>
          </a:p>
          <a:p>
            <a:pPr marL="192088" indent="-192088" defTabSz="282575" eaLnBrk="0" hangingPunct="0">
              <a:lnSpc>
                <a:spcPts val="2200"/>
              </a:lnSpc>
              <a:buClr>
                <a:schemeClr val="accent1"/>
              </a:buClr>
              <a:buSzPct val="120000"/>
              <a:tabLst>
                <a:tab pos="385763" algn="l"/>
              </a:tabLst>
            </a:pPr>
            <a:endParaRPr lang="es-ES_tradnl" sz="1900" b="1" u="none" dirty="0" smtClean="0">
              <a:latin typeface="Arial" pitchFamily="34" charset="0"/>
            </a:endParaRPr>
          </a:p>
          <a:p>
            <a:pPr marL="192088" indent="-192088" defTabSz="282575" eaLnBrk="0" hangingPunct="0">
              <a:lnSpc>
                <a:spcPts val="2200"/>
              </a:lnSpc>
              <a:buClr>
                <a:schemeClr val="accent1"/>
              </a:buClr>
              <a:buSzPct val="120000"/>
              <a:tabLst>
                <a:tab pos="385763" algn="l"/>
              </a:tabLst>
            </a:pPr>
            <a:r>
              <a:rPr lang="es-ES_tradnl" sz="1900" b="1" u="none" dirty="0" smtClean="0">
                <a:latin typeface="Arial" pitchFamily="34" charset="0"/>
              </a:rPr>
              <a:t>2.	El Proceso de CTL</a:t>
            </a:r>
          </a:p>
          <a:p>
            <a:pPr marL="192088" indent="-192088" defTabSz="282575" eaLnBrk="0" hangingPunct="0">
              <a:lnSpc>
                <a:spcPts val="2200"/>
              </a:lnSpc>
              <a:buClr>
                <a:schemeClr val="accent1"/>
              </a:buClr>
              <a:buSzPct val="120000"/>
              <a:tabLst>
                <a:tab pos="385763" algn="l"/>
              </a:tabLst>
            </a:pPr>
            <a:endParaRPr lang="es-ES_tradnl" sz="1900" b="1" u="none" dirty="0" smtClean="0">
              <a:latin typeface="Arial" pitchFamily="34" charset="0"/>
            </a:endParaRPr>
          </a:p>
          <a:p>
            <a:pPr marL="457200" indent="-457200" defTabSz="282575" eaLnBrk="0" hangingPunct="0">
              <a:lnSpc>
                <a:spcPts val="2200"/>
              </a:lnSpc>
              <a:spcAft>
                <a:spcPts val="1100"/>
              </a:spcAft>
              <a:buClr>
                <a:schemeClr val="tx1"/>
              </a:buClr>
              <a:buSzPct val="110000"/>
              <a:buAutoNum type="arabicPeriod" startAt="3"/>
              <a:tabLst>
                <a:tab pos="385763" algn="l"/>
              </a:tabLst>
            </a:pPr>
            <a:r>
              <a:rPr lang="es-ES_tradnl" sz="1900" b="1" u="none" dirty="0" smtClean="0">
                <a:latin typeface="Arial" pitchFamily="34" charset="0"/>
              </a:rPr>
              <a:t>El Producto y Su Futuro</a:t>
            </a:r>
          </a:p>
        </p:txBody>
      </p:sp>
      <p:pic>
        <p:nvPicPr>
          <p:cNvPr id="18436" name="Imagen 5" descr="MarcaGN F.png"/>
          <p:cNvPicPr>
            <a:picLocks noChangeAspect="1"/>
          </p:cNvPicPr>
          <p:nvPr/>
        </p:nvPicPr>
        <p:blipFill>
          <a:blip r:embed="rId3"/>
          <a:srcRect/>
          <a:stretch>
            <a:fillRect/>
          </a:stretch>
        </p:blipFill>
        <p:spPr bwMode="auto">
          <a:xfrm>
            <a:off x="2808288" y="5219700"/>
            <a:ext cx="2430462" cy="108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3803" y="1040003"/>
            <a:ext cx="8301121" cy="382400"/>
          </a:xfrm>
        </p:spPr>
        <p:txBody>
          <a:bodyPr/>
          <a:lstStyle/>
          <a:p>
            <a:pPr>
              <a:lnSpc>
                <a:spcPts val="2400"/>
              </a:lnSpc>
              <a:buClr>
                <a:schemeClr val="accent1"/>
              </a:buClr>
              <a:buSzPct val="120000"/>
            </a:pPr>
            <a:r>
              <a:rPr lang="es-ES" sz="2200" kern="1200" dirty="0" smtClean="0">
                <a:solidFill>
                  <a:schemeClr val="accent2"/>
                </a:solidFill>
                <a:latin typeface="Arial" pitchFamily="34" charset="0"/>
                <a:ea typeface="+mn-ea"/>
                <a:cs typeface="+mn-cs"/>
              </a:rPr>
              <a:t>Tecnologías de extracción de gas no convencional</a:t>
            </a:r>
          </a:p>
        </p:txBody>
      </p:sp>
      <p:sp>
        <p:nvSpPr>
          <p:cNvPr id="5" name="2 Marcador de contenido"/>
          <p:cNvSpPr>
            <a:spLocks noGrp="1"/>
          </p:cNvSpPr>
          <p:nvPr>
            <p:ph idx="1"/>
          </p:nvPr>
        </p:nvSpPr>
        <p:spPr>
          <a:xfrm>
            <a:off x="441420" y="1390783"/>
            <a:ext cx="8451120" cy="2161426"/>
          </a:xfrm>
        </p:spPr>
        <p:txBody>
          <a:bodyPr/>
          <a:lstStyle/>
          <a:p>
            <a:pPr lvl="1"/>
            <a:r>
              <a:rPr lang="es-ES" sz="1400" i="1" dirty="0" err="1" smtClean="0"/>
              <a:t>Hydraulic</a:t>
            </a:r>
            <a:r>
              <a:rPr lang="es-ES" sz="1400" i="1" dirty="0" smtClean="0"/>
              <a:t> </a:t>
            </a:r>
            <a:r>
              <a:rPr lang="es-ES" sz="1400" i="1" dirty="0" err="1" smtClean="0"/>
              <a:t>Fracturing</a:t>
            </a:r>
            <a:r>
              <a:rPr lang="es-ES" sz="1400" i="1" dirty="0" smtClean="0"/>
              <a:t> </a:t>
            </a:r>
            <a:r>
              <a:rPr lang="es-ES" sz="1400" b="0" dirty="0" smtClean="0"/>
              <a:t>(</a:t>
            </a:r>
            <a:r>
              <a:rPr lang="es-ES" sz="1400" b="0" dirty="0" err="1" smtClean="0"/>
              <a:t>fracking</a:t>
            </a:r>
            <a:r>
              <a:rPr lang="es-ES" sz="1400" b="0" dirty="0" smtClean="0"/>
              <a:t>): consiste en crear fracturas que se extienden desde la línea vertical de perforación hacia el interior de la roca. A través de estas grietas se consigue transportar el gas encerrado en los poros de la roca hacia el pozo de extracción. Para crear estas grietas se bombea una mezcla de agua (90%), arenas (9%) y otros aditivos de alta viscosidad (1%).</a:t>
            </a:r>
          </a:p>
          <a:p>
            <a:pPr lvl="1"/>
            <a:r>
              <a:rPr lang="es-ES" sz="1400" i="1" dirty="0" smtClean="0"/>
              <a:t>Perforación horizontal/direccional: </a:t>
            </a:r>
            <a:r>
              <a:rPr lang="es-ES" sz="1400" b="0" dirty="0" smtClean="0"/>
              <a:t>con la perforación horizontal se consigue una mayor explotación de los yacimientos, pero es 3 veces más cara que la perforación vertical. En el yacimiento de </a:t>
            </a:r>
            <a:r>
              <a:rPr lang="es-ES" sz="1400" b="0" dirty="0" err="1" smtClean="0"/>
              <a:t>Barnett</a:t>
            </a:r>
            <a:r>
              <a:rPr lang="es-ES" sz="1400" b="0" dirty="0" smtClean="0"/>
              <a:t> (EE.UU.) se han alcanzado mas de 3.000m de perforación horizontal.</a:t>
            </a:r>
          </a:p>
        </p:txBody>
      </p:sp>
      <p:pic>
        <p:nvPicPr>
          <p:cNvPr id="1026" name="Picture 2"/>
          <p:cNvPicPr>
            <a:picLocks noChangeAspect="1" noChangeArrowheads="1"/>
          </p:cNvPicPr>
          <p:nvPr/>
        </p:nvPicPr>
        <p:blipFill>
          <a:blip r:embed="rId2"/>
          <a:srcRect l="1889" b="6878"/>
          <a:stretch>
            <a:fillRect/>
          </a:stretch>
        </p:blipFill>
        <p:spPr bwMode="auto">
          <a:xfrm>
            <a:off x="1608989" y="3576049"/>
            <a:ext cx="6175443" cy="2831932"/>
          </a:xfrm>
          <a:prstGeom prst="rect">
            <a:avLst/>
          </a:prstGeom>
          <a:noFill/>
          <a:ln w="9525">
            <a:noFill/>
            <a:miter lim="800000"/>
            <a:headEnd/>
            <a:tailEnd/>
          </a:ln>
          <a:effectLst/>
        </p:spPr>
      </p:pic>
      <p:sp>
        <p:nvSpPr>
          <p:cNvPr id="7"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dirty="0" smtClean="0">
                <a:ln>
                  <a:noFill/>
                </a:ln>
                <a:solidFill>
                  <a:schemeClr val="tx2"/>
                </a:solidFill>
                <a:effectLst/>
                <a:uLnTx/>
                <a:uFillTx/>
                <a:latin typeface="+mj-lt"/>
                <a:ea typeface="+mj-ea"/>
                <a:cs typeface="+mj-cs"/>
              </a:rPr>
              <a:t>CTL y su Futuro</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
        <p:nvSpPr>
          <p:cNvPr id="8" name="7 CuadroTexto"/>
          <p:cNvSpPr txBox="1"/>
          <p:nvPr/>
        </p:nvSpPr>
        <p:spPr>
          <a:xfrm>
            <a:off x="1672389" y="6334072"/>
            <a:ext cx="5270500" cy="223138"/>
          </a:xfrm>
          <a:prstGeom prst="rect">
            <a:avLst/>
          </a:prstGeom>
          <a:noFill/>
        </p:spPr>
        <p:txBody>
          <a:bodyPr wrap="square">
            <a:spAutoFit/>
          </a:bodyPr>
          <a:lstStyle/>
          <a:p>
            <a:pPr eaLnBrk="0" hangingPunct="0">
              <a:defRPr/>
            </a:pPr>
            <a:r>
              <a:rPr lang="es-ES_tradnl" sz="850" u="none" dirty="0">
                <a:latin typeface="Arial" charset="0"/>
              </a:rPr>
              <a:t>Fuente</a:t>
            </a:r>
            <a:r>
              <a:rPr lang="es-ES_tradnl" sz="850" u="none" dirty="0" smtClean="0">
                <a:latin typeface="Arial" charset="0"/>
              </a:rPr>
              <a:t>: Comisión Nacional de la Energía (CNE), España</a:t>
            </a:r>
            <a:endParaRPr lang="es-ES_tradnl" sz="850" u="none" dirty="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039FABF1-059A-408F-98FD-9635A367EE11}" type="slidenum">
              <a:rPr lang="es-ES_tradnl" smtClean="0"/>
              <a:pPr>
                <a:defRPr/>
              </a:pPr>
              <a:t>31</a:t>
            </a:fld>
            <a:endParaRPr lang="es-ES_tradnl"/>
          </a:p>
        </p:txBody>
      </p:sp>
      <p:sp>
        <p:nvSpPr>
          <p:cNvPr id="5" name="1 Título"/>
          <p:cNvSpPr>
            <a:spLocks noGrp="1"/>
          </p:cNvSpPr>
          <p:nvPr>
            <p:ph type="title"/>
          </p:nvPr>
        </p:nvSpPr>
        <p:spPr>
          <a:xfrm>
            <a:off x="433803" y="1169676"/>
            <a:ext cx="8505660" cy="418496"/>
          </a:xfrm>
        </p:spPr>
        <p:txBody>
          <a:bodyPr/>
          <a:lstStyle/>
          <a:p>
            <a:pPr>
              <a:lnSpc>
                <a:spcPts val="2400"/>
              </a:lnSpc>
              <a:buClr>
                <a:schemeClr val="accent1"/>
              </a:buClr>
              <a:buSzPct val="120000"/>
            </a:pPr>
            <a:r>
              <a:rPr lang="es-ES" sz="2200" kern="1200" dirty="0" smtClean="0">
                <a:solidFill>
                  <a:schemeClr val="accent2"/>
                </a:solidFill>
                <a:latin typeface="Arial" pitchFamily="34" charset="0"/>
                <a:ea typeface="+mn-ea"/>
                <a:cs typeface="+mn-cs"/>
              </a:rPr>
              <a:t>Perspectivas de producción y precios del gas no convencional</a:t>
            </a:r>
          </a:p>
        </p:txBody>
      </p:sp>
      <p:sp>
        <p:nvSpPr>
          <p:cNvPr id="6" name="2 Marcador de contenido"/>
          <p:cNvSpPr>
            <a:spLocks noGrp="1"/>
          </p:cNvSpPr>
          <p:nvPr>
            <p:ph idx="1"/>
          </p:nvPr>
        </p:nvSpPr>
        <p:spPr>
          <a:xfrm>
            <a:off x="441420" y="1513437"/>
            <a:ext cx="8305973" cy="923330"/>
          </a:xfrm>
        </p:spPr>
        <p:txBody>
          <a:bodyPr/>
          <a:lstStyle/>
          <a:p>
            <a:r>
              <a:rPr lang="es-ES" sz="1600" dirty="0" smtClean="0">
                <a:ea typeface="ＭＳ Ｐゴシック" pitchFamily="-110" charset="-128"/>
              </a:rPr>
              <a:t>En EE.UU, se prevé que la producción de gas natural no convencional alcance el 56% de la producción total de gas en 2030, siendo el “</a:t>
            </a:r>
            <a:r>
              <a:rPr lang="es-ES" sz="1600" dirty="0" err="1" smtClean="0">
                <a:ea typeface="ＭＳ Ｐゴシック" pitchFamily="-110" charset="-128"/>
              </a:rPr>
              <a:t>shale</a:t>
            </a:r>
            <a:r>
              <a:rPr lang="es-ES" sz="1600" dirty="0" smtClean="0">
                <a:ea typeface="ＭＳ Ｐゴシック" pitchFamily="-110" charset="-128"/>
              </a:rPr>
              <a:t> gas” el de mayor crecimiento</a:t>
            </a:r>
            <a:r>
              <a:rPr lang="es-ES" sz="1400" b="0" dirty="0" smtClean="0">
                <a:ea typeface="ＭＳ Ｐゴシック" pitchFamily="-110" charset="-128"/>
              </a:rPr>
              <a:t>.</a:t>
            </a:r>
            <a:endParaRPr lang="es-ES" sz="1400" b="0" dirty="0" smtClean="0"/>
          </a:p>
        </p:txBody>
      </p:sp>
      <p:pic>
        <p:nvPicPr>
          <p:cNvPr id="2050" name="Picture 2"/>
          <p:cNvPicPr>
            <a:picLocks noChangeAspect="1" noChangeArrowheads="1"/>
          </p:cNvPicPr>
          <p:nvPr/>
        </p:nvPicPr>
        <p:blipFill>
          <a:blip r:embed="rId2"/>
          <a:srcRect/>
          <a:stretch>
            <a:fillRect/>
          </a:stretch>
        </p:blipFill>
        <p:spPr bwMode="auto">
          <a:xfrm>
            <a:off x="567992" y="2392818"/>
            <a:ext cx="4079565" cy="2167150"/>
          </a:xfrm>
          <a:prstGeom prst="rect">
            <a:avLst/>
          </a:prstGeom>
          <a:noFill/>
          <a:ln w="9525">
            <a:noFill/>
            <a:miter lim="800000"/>
            <a:headEnd/>
            <a:tailEnd/>
          </a:ln>
          <a:effectLst/>
        </p:spPr>
      </p:pic>
      <p:sp>
        <p:nvSpPr>
          <p:cNvPr id="8" name="2 Marcador de contenido"/>
          <p:cNvSpPr txBox="1">
            <a:spLocks/>
          </p:cNvSpPr>
          <p:nvPr/>
        </p:nvSpPr>
        <p:spPr bwMode="auto">
          <a:xfrm>
            <a:off x="460790" y="4809082"/>
            <a:ext cx="8305973" cy="19328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marR="0" lvl="0" indent="-342900" algn="l" defTabSz="914400" rtl="0" eaLnBrk="0" fontAlgn="base" latinLnBrk="0" hangingPunct="0">
              <a:lnSpc>
                <a:spcPts val="2400"/>
              </a:lnSpc>
              <a:spcBef>
                <a:spcPct val="20000"/>
              </a:spcBef>
              <a:spcAft>
                <a:spcPct val="0"/>
              </a:spcAft>
              <a:buClrTx/>
              <a:buSzTx/>
              <a:buFontTx/>
              <a:buChar char="•"/>
              <a:tabLst/>
              <a:defRPr/>
            </a:pPr>
            <a:r>
              <a:rPr lang="es-ES" sz="1600" b="1" u="none" kern="0" dirty="0" smtClean="0">
                <a:latin typeface="+mn-lt"/>
                <a:ea typeface="ＭＳ Ｐゴシック" pitchFamily="-110" charset="-128"/>
              </a:rPr>
              <a:t>Desde el desarrollo masivo de la producción de gas no convencional el precio del gas natural  está rompiendo su paralelismo con el precio del petróleo.</a:t>
            </a: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lang="es-ES" sz="1600" b="1" u="none" kern="0" dirty="0" smtClean="0">
                <a:latin typeface="+mn-lt"/>
                <a:ea typeface="ＭＳ Ｐゴシック" pitchFamily="-110" charset="-128"/>
              </a:rPr>
              <a:t>En el resto del mundo, las principales reservas de gas no convencional se encuentran en  Canadá, Australia, China y Rusia. </a:t>
            </a: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lang="es-ES" sz="1600" b="1" u="none" kern="0" dirty="0" smtClean="0">
                <a:latin typeface="+mn-lt"/>
                <a:ea typeface="ＭＳ Ｐゴシック" pitchFamily="-110" charset="-128"/>
              </a:rPr>
              <a:t>En Europa no ha habido grandes exploraciones, aunque las zonas más propensas son Polonia, noroeste de Alemania, Reino Unido, Holanda, Suecia y Austria.</a:t>
            </a:r>
            <a:endParaRPr kumimoji="0" lang="es-ES" sz="1600" b="1" i="0" u="none" strike="noStrike" kern="0" cap="none" spc="0" normalizeH="0" baseline="0" noProof="0" dirty="0" smtClean="0">
              <a:ln>
                <a:noFill/>
              </a:ln>
              <a:solidFill>
                <a:schemeClr val="tx1"/>
              </a:solidFill>
              <a:effectLst/>
              <a:uLnTx/>
              <a:uFillTx/>
              <a:latin typeface="+mn-lt"/>
              <a:ea typeface="ＭＳ Ｐゴシック"/>
              <a:cs typeface="ＭＳ Ｐゴシック"/>
            </a:endParaRPr>
          </a:p>
        </p:txBody>
      </p:sp>
      <p:pic>
        <p:nvPicPr>
          <p:cNvPr id="2051" name="Picture 3"/>
          <p:cNvPicPr>
            <a:picLocks noChangeAspect="1" noChangeArrowheads="1"/>
          </p:cNvPicPr>
          <p:nvPr/>
        </p:nvPicPr>
        <p:blipFill>
          <a:blip r:embed="rId3"/>
          <a:srcRect/>
          <a:stretch>
            <a:fillRect/>
          </a:stretch>
        </p:blipFill>
        <p:spPr bwMode="auto">
          <a:xfrm>
            <a:off x="4823460" y="2583501"/>
            <a:ext cx="3817620" cy="2012561"/>
          </a:xfrm>
          <a:prstGeom prst="rect">
            <a:avLst/>
          </a:prstGeom>
          <a:noFill/>
          <a:ln w="9525">
            <a:noFill/>
            <a:miter lim="800000"/>
            <a:headEnd/>
            <a:tailEnd/>
          </a:ln>
          <a:effectLst/>
        </p:spPr>
      </p:pic>
      <p:sp>
        <p:nvSpPr>
          <p:cNvPr id="10" name="Rectangle 2050"/>
          <p:cNvSpPr txBox="1">
            <a:spLocks noChangeArrowheads="1"/>
          </p:cNvSpPr>
          <p:nvPr/>
        </p:nvSpPr>
        <p:spPr bwMode="auto">
          <a:xfrm>
            <a:off x="468313" y="590550"/>
            <a:ext cx="6281737" cy="3590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s-ES" sz="2500" b="1" i="0" u="none" strike="noStrike" kern="0" cap="none" spc="0" normalizeH="0" baseline="0" noProof="0" dirty="0" smtClean="0">
                <a:ln>
                  <a:noFill/>
                </a:ln>
                <a:solidFill>
                  <a:schemeClr val="tx2"/>
                </a:solidFill>
                <a:effectLst/>
                <a:uLnTx/>
                <a:uFillTx/>
                <a:latin typeface="+mj-lt"/>
                <a:ea typeface="+mj-ea"/>
                <a:cs typeface="+mj-cs"/>
              </a:rPr>
              <a:t>CTL y su Futuro</a:t>
            </a:r>
            <a:endParaRPr kumimoji="0" lang="es-ES" sz="2500" b="1" i="0" u="none" strike="noStrike" kern="0" cap="none" spc="0" normalizeH="0" baseline="0" noProof="0" dirty="0">
              <a:ln>
                <a:noFill/>
              </a:ln>
              <a:solidFill>
                <a:schemeClr val="tx2"/>
              </a:solidFill>
              <a:effectLst/>
              <a:uLnTx/>
              <a:uFillTx/>
              <a:latin typeface="+mj-lt"/>
              <a:ea typeface="+mj-ea"/>
              <a:cs typeface="+mj-cs"/>
            </a:endParaRPr>
          </a:p>
        </p:txBody>
      </p:sp>
      <p:sp>
        <p:nvSpPr>
          <p:cNvPr id="11" name="10 CuadroTexto"/>
          <p:cNvSpPr txBox="1"/>
          <p:nvPr/>
        </p:nvSpPr>
        <p:spPr>
          <a:xfrm>
            <a:off x="866304" y="4588754"/>
            <a:ext cx="5270500" cy="223138"/>
          </a:xfrm>
          <a:prstGeom prst="rect">
            <a:avLst/>
          </a:prstGeom>
          <a:noFill/>
        </p:spPr>
        <p:txBody>
          <a:bodyPr wrap="square">
            <a:spAutoFit/>
          </a:bodyPr>
          <a:lstStyle/>
          <a:p>
            <a:pPr eaLnBrk="0" hangingPunct="0">
              <a:defRPr/>
            </a:pPr>
            <a:r>
              <a:rPr lang="es-ES_tradnl" sz="850" u="none" dirty="0" smtClean="0">
                <a:latin typeface="Arial" charset="0"/>
              </a:rPr>
              <a:t>Fuente: Comisión Nacional de la Energía (CNE), España</a:t>
            </a:r>
            <a:endParaRPr lang="es-ES_tradnl" sz="850" u="none" dirty="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32</a:t>
            </a:fld>
            <a:endParaRPr lang="es-ES_tradnl" sz="800" u="none">
              <a:latin typeface="+mn-lt"/>
            </a:endParaRPr>
          </a:p>
        </p:txBody>
      </p:sp>
      <p:sp>
        <p:nvSpPr>
          <p:cNvPr id="29698" name="Rectangle 2050"/>
          <p:cNvSpPr>
            <a:spLocks noGrp="1" noChangeArrowheads="1"/>
          </p:cNvSpPr>
          <p:nvPr>
            <p:ph type="title" idx="4294967295"/>
          </p:nvPr>
        </p:nvSpPr>
        <p:spPr>
          <a:xfrm>
            <a:off x="468313" y="590550"/>
            <a:ext cx="6281737" cy="359073"/>
          </a:xfrm>
        </p:spPr>
        <p:txBody>
          <a:bodyPr/>
          <a:lstStyle/>
          <a:p>
            <a:r>
              <a:rPr lang="es-ES" dirty="0" smtClean="0"/>
              <a:t>Coal </a:t>
            </a:r>
            <a:r>
              <a:rPr lang="es-ES" dirty="0" err="1" smtClean="0"/>
              <a:t>to</a:t>
            </a:r>
            <a:r>
              <a:rPr lang="es-ES" dirty="0" smtClean="0"/>
              <a:t> </a:t>
            </a:r>
            <a:r>
              <a:rPr lang="es-ES" dirty="0" err="1" smtClean="0"/>
              <a:t>Liquids</a:t>
            </a:r>
            <a:endParaRPr lang="es-ES" dirty="0"/>
          </a:p>
        </p:txBody>
      </p:sp>
      <p:sp>
        <p:nvSpPr>
          <p:cNvPr id="29700" name="Text Box 2055"/>
          <p:cNvSpPr txBox="1">
            <a:spLocks noChangeArrowheads="1"/>
          </p:cNvSpPr>
          <p:nvPr/>
        </p:nvSpPr>
        <p:spPr bwMode="auto">
          <a:xfrm>
            <a:off x="468313" y="10953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Reflexiones</a:t>
            </a:r>
            <a:endParaRPr lang="es-ES_tradnl" sz="2200" b="1" u="none" dirty="0">
              <a:solidFill>
                <a:schemeClr val="accent2"/>
              </a:solidFill>
              <a:latin typeface="Arial" pitchFamily="34" charset="0"/>
            </a:endParaRPr>
          </a:p>
        </p:txBody>
      </p:sp>
      <p:sp>
        <p:nvSpPr>
          <p:cNvPr id="7" name="Rectangle 2056"/>
          <p:cNvSpPr txBox="1">
            <a:spLocks noChangeArrowheads="1"/>
          </p:cNvSpPr>
          <p:nvPr/>
        </p:nvSpPr>
        <p:spPr bwMode="auto">
          <a:xfrm>
            <a:off x="279401" y="2089208"/>
            <a:ext cx="3213100" cy="33239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Existen procesos de escala comercial</a:t>
            </a:r>
          </a:p>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Reservas de Carbón</a:t>
            </a:r>
          </a:p>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Intensivo en Capital</a:t>
            </a:r>
          </a:p>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Altas emisiones de CO</a:t>
            </a:r>
            <a:r>
              <a:rPr lang="es-ES" sz="1600" b="1" u="none" baseline="-10000" dirty="0" smtClean="0">
                <a:latin typeface="+mn-lt"/>
                <a:ea typeface="ＭＳ Ｐゴシック"/>
                <a:cs typeface="ＭＳ Ｐゴシック"/>
              </a:rPr>
              <a:t>2</a:t>
            </a:r>
            <a:r>
              <a:rPr lang="es-ES" sz="1600" b="1" u="none" kern="0" dirty="0" smtClean="0">
                <a:latin typeface="+mn-lt"/>
                <a:ea typeface="ＭＳ Ｐゴシック"/>
                <a:cs typeface="ＭＳ Ｐゴシック"/>
              </a:rPr>
              <a:t> </a:t>
            </a:r>
          </a:p>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Importante consumo de agua</a:t>
            </a:r>
          </a:p>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Va a seguir creciendo en países en desarrollo como China</a:t>
            </a:r>
          </a:p>
        </p:txBody>
      </p:sp>
      <p:sp>
        <p:nvSpPr>
          <p:cNvPr id="8" name="7 CuadroTexto"/>
          <p:cNvSpPr txBox="1"/>
          <p:nvPr/>
        </p:nvSpPr>
        <p:spPr>
          <a:xfrm>
            <a:off x="0" y="66221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smtClean="0">
                <a:latin typeface="Arial" charset="0"/>
              </a:rPr>
              <a:t>JGC Yokohama</a:t>
            </a:r>
            <a:endParaRPr lang="es-ES_tradnl" sz="850" u="none" dirty="0">
              <a:latin typeface="Arial" charset="0"/>
            </a:endParaRPr>
          </a:p>
        </p:txBody>
      </p:sp>
      <p:pic>
        <p:nvPicPr>
          <p:cNvPr id="9" name="Picture 1"/>
          <p:cNvPicPr>
            <a:picLocks noChangeAspect="1" noChangeArrowheads="1"/>
          </p:cNvPicPr>
          <p:nvPr/>
        </p:nvPicPr>
        <p:blipFill>
          <a:blip r:embed="rId4"/>
          <a:srcRect/>
          <a:stretch>
            <a:fillRect/>
          </a:stretch>
        </p:blipFill>
        <p:spPr bwMode="auto">
          <a:xfrm>
            <a:off x="3632200" y="2044699"/>
            <a:ext cx="5156200" cy="3546146"/>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Grp="1" noChangeArrowheads="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C22E5006-BEAD-4E01-9793-6087F86AE6C9}" type="slidenum">
              <a:rPr lang="es-ES_tradnl" sz="800" u="none">
                <a:latin typeface="+mn-lt"/>
              </a:rPr>
              <a:pPr algn="r" eaLnBrk="0" hangingPunct="0">
                <a:defRPr/>
              </a:pPr>
              <a:t>33</a:t>
            </a:fld>
            <a:endParaRPr lang="es-ES_tradnl" sz="800" u="none">
              <a:latin typeface="+mn-lt"/>
            </a:endParaRPr>
          </a:p>
        </p:txBody>
      </p:sp>
      <p:sp>
        <p:nvSpPr>
          <p:cNvPr id="64514" name="Rectangle 5"/>
          <p:cNvSpPr>
            <a:spLocks noChangeArrowheads="1"/>
          </p:cNvSpPr>
          <p:nvPr/>
        </p:nvSpPr>
        <p:spPr bwMode="auto">
          <a:xfrm>
            <a:off x="3375025" y="2540000"/>
            <a:ext cx="2693988" cy="328613"/>
          </a:xfrm>
          <a:prstGeom prst="rect">
            <a:avLst/>
          </a:prstGeom>
          <a:noFill/>
          <a:ln w="9525">
            <a:noFill/>
            <a:miter lim="800000"/>
            <a:headEnd/>
            <a:tailEnd/>
          </a:ln>
        </p:spPr>
        <p:txBody>
          <a:bodyPr wrap="none" lIns="0" tIns="0" rIns="0" bIns="0">
            <a:spAutoFit/>
          </a:bodyPr>
          <a:lstStyle/>
          <a:p>
            <a:pPr eaLnBrk="0" hangingPunct="0">
              <a:lnSpc>
                <a:spcPts val="2400"/>
              </a:lnSpc>
            </a:pPr>
            <a:r>
              <a:rPr lang="es-ES_tradnl" sz="2800" b="1" u="none">
                <a:solidFill>
                  <a:srgbClr val="004165"/>
                </a:solidFill>
                <a:latin typeface="Arial" pitchFamily="34" charset="0"/>
              </a:rPr>
              <a:t>Muchas gracias</a:t>
            </a:r>
          </a:p>
        </p:txBody>
      </p:sp>
      <p:sp>
        <p:nvSpPr>
          <p:cNvPr id="64515" name="Line 6"/>
          <p:cNvSpPr>
            <a:spLocks noChangeShapeType="1"/>
          </p:cNvSpPr>
          <p:nvPr/>
        </p:nvSpPr>
        <p:spPr bwMode="auto">
          <a:xfrm>
            <a:off x="3400425" y="1203325"/>
            <a:ext cx="5738813" cy="0"/>
          </a:xfrm>
          <a:prstGeom prst="line">
            <a:avLst/>
          </a:prstGeom>
          <a:noFill/>
          <a:ln w="25400">
            <a:solidFill>
              <a:srgbClr val="EE0052"/>
            </a:solidFill>
            <a:round/>
            <a:headEnd/>
            <a:tailEnd/>
          </a:ln>
        </p:spPr>
        <p:txBody>
          <a:bodyPr wrap="none" anchor="ctr"/>
          <a:lstStyle/>
          <a:p>
            <a:endParaRPr lang="es-ES"/>
          </a:p>
        </p:txBody>
      </p:sp>
      <p:pic>
        <p:nvPicPr>
          <p:cNvPr id="64516" name="Imagen 6" descr="MarcaGN F.png"/>
          <p:cNvPicPr>
            <a:picLocks noChangeAspect="1"/>
          </p:cNvPicPr>
          <p:nvPr/>
        </p:nvPicPr>
        <p:blipFill>
          <a:blip r:embed="rId3"/>
          <a:srcRect/>
          <a:stretch>
            <a:fillRect/>
          </a:stretch>
        </p:blipFill>
        <p:spPr bwMode="auto">
          <a:xfrm>
            <a:off x="2808288" y="5219700"/>
            <a:ext cx="2430462" cy="1081088"/>
          </a:xfrm>
          <a:prstGeom prst="rect">
            <a:avLst/>
          </a:prstGeom>
          <a:noFill/>
          <a:ln w="9525">
            <a:noFill/>
            <a:miter lim="800000"/>
            <a:headEnd/>
            <a:tailEnd/>
          </a:ln>
        </p:spPr>
      </p:pic>
      <p:sp>
        <p:nvSpPr>
          <p:cNvPr id="6" name="Rectangle 3"/>
          <p:cNvSpPr>
            <a:spLocks noChangeArrowheads="1"/>
          </p:cNvSpPr>
          <p:nvPr/>
        </p:nvSpPr>
        <p:spPr bwMode="auto">
          <a:xfrm>
            <a:off x="3375025" y="3411952"/>
            <a:ext cx="4757738" cy="1154113"/>
          </a:xfrm>
          <a:prstGeom prst="rect">
            <a:avLst/>
          </a:prstGeom>
          <a:noFill/>
          <a:ln w="9525">
            <a:noFill/>
            <a:miter lim="800000"/>
            <a:headEnd/>
            <a:tailEnd/>
          </a:ln>
        </p:spPr>
        <p:txBody>
          <a:bodyPr lIns="0" tIns="0" rIns="0" bIns="0">
            <a:spAutoFit/>
          </a:bodyPr>
          <a:lstStyle/>
          <a:p>
            <a:pPr eaLnBrk="0" hangingPunct="0"/>
            <a:r>
              <a:rPr lang="es-ES_tradnl" sz="1200" b="1" u="none" dirty="0">
                <a:latin typeface="Arial" pitchFamily="34" charset="0"/>
              </a:rPr>
              <a:t>Esta presentación es propiedad del Gas Natural Fenosa. Tanto su contenido temático como diseño gráfico es para uso exclusivo de su personal.</a:t>
            </a:r>
          </a:p>
          <a:p>
            <a:pPr eaLnBrk="0" hangingPunct="0"/>
            <a:endParaRPr lang="es-ES_tradnl" sz="1200" b="1" u="none" dirty="0">
              <a:latin typeface="Arial" pitchFamily="34" charset="0"/>
            </a:endParaRPr>
          </a:p>
          <a:p>
            <a:pPr eaLnBrk="0" hangingPunct="0"/>
            <a:endParaRPr lang="es-ES_tradnl" sz="1200" b="1" u="none" dirty="0">
              <a:latin typeface="Arial" pitchFamily="34" charset="0"/>
            </a:endParaRPr>
          </a:p>
          <a:p>
            <a:pPr eaLnBrk="0" hangingPunct="0">
              <a:spcBef>
                <a:spcPct val="50000"/>
              </a:spcBef>
            </a:pPr>
            <a:r>
              <a:rPr lang="es-ES_tradnl" sz="1200" b="1" u="none" baseline="30000" dirty="0">
                <a:latin typeface="Arial" pitchFamily="34" charset="0"/>
              </a:rPr>
              <a:t>©</a:t>
            </a:r>
            <a:r>
              <a:rPr lang="es-ES_tradnl" sz="1000" b="1" u="none" dirty="0">
                <a:latin typeface="Arial" pitchFamily="34" charset="0"/>
              </a:rPr>
              <a:t>Copyright Gas Natural SDG, S.A.</a:t>
            </a:r>
            <a:endParaRPr lang="es-ES_tradnl" sz="1000" dirty="0">
              <a:latin typeface="Arial" pitchFamily="34" charset="0"/>
            </a:endParaRPr>
          </a:p>
          <a:p>
            <a:pPr eaLnBrk="0" hangingPunct="0"/>
            <a:endParaRPr lang="es-ES_tradnl" sz="1200" b="1" u="none" dirty="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6B7C8D8E-76DE-425B-B0E8-E79E08C54BA3}" type="slidenum">
              <a:rPr lang="es-ES_tradnl" sz="800" u="none">
                <a:latin typeface="+mn-lt"/>
              </a:rPr>
              <a:pPr algn="r" eaLnBrk="0" hangingPunct="0">
                <a:defRPr/>
              </a:pPr>
              <a:t>4</a:t>
            </a:fld>
            <a:endParaRPr lang="es-ES_tradnl" sz="800" u="none">
              <a:latin typeface="+mn-lt"/>
            </a:endParaRPr>
          </a:p>
        </p:txBody>
      </p:sp>
      <p:sp>
        <p:nvSpPr>
          <p:cNvPr id="19458" name="Freeform 2"/>
          <p:cNvSpPr>
            <a:spLocks/>
          </p:cNvSpPr>
          <p:nvPr/>
        </p:nvSpPr>
        <p:spPr bwMode="auto">
          <a:xfrm>
            <a:off x="1527175" y="1150938"/>
            <a:ext cx="2235200" cy="5110162"/>
          </a:xfrm>
          <a:custGeom>
            <a:avLst/>
            <a:gdLst>
              <a:gd name="T0" fmla="*/ 1760 w 1760"/>
              <a:gd name="T1" fmla="*/ 4023 h 4023"/>
              <a:gd name="T2" fmla="*/ 992 w 1760"/>
              <a:gd name="T3" fmla="*/ 4023 h 4023"/>
              <a:gd name="T4" fmla="*/ 992 w 1760"/>
              <a:gd name="T5" fmla="*/ 1128 h 4023"/>
              <a:gd name="T6" fmla="*/ 884 w 1760"/>
              <a:gd name="T7" fmla="*/ 1224 h 4023"/>
              <a:gd name="T8" fmla="*/ 772 w 1760"/>
              <a:gd name="T9" fmla="*/ 1312 h 4023"/>
              <a:gd name="T10" fmla="*/ 532 w 1760"/>
              <a:gd name="T11" fmla="*/ 1472 h 4023"/>
              <a:gd name="T12" fmla="*/ 404 w 1760"/>
              <a:gd name="T13" fmla="*/ 1540 h 4023"/>
              <a:gd name="T14" fmla="*/ 276 w 1760"/>
              <a:gd name="T15" fmla="*/ 1604 h 4023"/>
              <a:gd name="T16" fmla="*/ 140 w 1760"/>
              <a:gd name="T17" fmla="*/ 1660 h 4023"/>
              <a:gd name="T18" fmla="*/ 0 w 1760"/>
              <a:gd name="T19" fmla="*/ 1712 h 4023"/>
              <a:gd name="T20" fmla="*/ 0 w 1760"/>
              <a:gd name="T21" fmla="*/ 1012 h 4023"/>
              <a:gd name="T22" fmla="*/ 152 w 1760"/>
              <a:gd name="T23" fmla="*/ 952 h 4023"/>
              <a:gd name="T24" fmla="*/ 312 w 1760"/>
              <a:gd name="T25" fmla="*/ 872 h 4023"/>
              <a:gd name="T26" fmla="*/ 396 w 1760"/>
              <a:gd name="T27" fmla="*/ 824 h 4023"/>
              <a:gd name="T28" fmla="*/ 480 w 1760"/>
              <a:gd name="T29" fmla="*/ 768 h 4023"/>
              <a:gd name="T30" fmla="*/ 652 w 1760"/>
              <a:gd name="T31" fmla="*/ 644 h 4023"/>
              <a:gd name="T32" fmla="*/ 736 w 1760"/>
              <a:gd name="T33" fmla="*/ 572 h 4023"/>
              <a:gd name="T34" fmla="*/ 816 w 1760"/>
              <a:gd name="T35" fmla="*/ 500 h 4023"/>
              <a:gd name="T36" fmla="*/ 884 w 1760"/>
              <a:gd name="T37" fmla="*/ 424 h 4023"/>
              <a:gd name="T38" fmla="*/ 948 w 1760"/>
              <a:gd name="T39" fmla="*/ 344 h 4023"/>
              <a:gd name="T40" fmla="*/ 1008 w 1760"/>
              <a:gd name="T41" fmla="*/ 260 h 4023"/>
              <a:gd name="T42" fmla="*/ 1056 w 1760"/>
              <a:gd name="T43" fmla="*/ 176 h 4023"/>
              <a:gd name="T44" fmla="*/ 1100 w 1760"/>
              <a:gd name="T45" fmla="*/ 88 h 4023"/>
              <a:gd name="T46" fmla="*/ 1136 w 1760"/>
              <a:gd name="T47" fmla="*/ 0 h 4023"/>
              <a:gd name="T48" fmla="*/ 1760 w 1760"/>
              <a:gd name="T49" fmla="*/ 0 h 4023"/>
              <a:gd name="T50" fmla="*/ 1760 w 1760"/>
              <a:gd name="T51" fmla="*/ 4023 h 40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60"/>
              <a:gd name="T79" fmla="*/ 0 h 4023"/>
              <a:gd name="T80" fmla="*/ 1760 w 1760"/>
              <a:gd name="T81" fmla="*/ 4023 h 40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60" h="4023">
                <a:moveTo>
                  <a:pt x="1760" y="4023"/>
                </a:moveTo>
                <a:lnTo>
                  <a:pt x="992" y="4023"/>
                </a:lnTo>
                <a:lnTo>
                  <a:pt x="992" y="1128"/>
                </a:lnTo>
                <a:lnTo>
                  <a:pt x="884" y="1224"/>
                </a:lnTo>
                <a:lnTo>
                  <a:pt x="772" y="1312"/>
                </a:lnTo>
                <a:lnTo>
                  <a:pt x="532" y="1472"/>
                </a:lnTo>
                <a:lnTo>
                  <a:pt x="404" y="1540"/>
                </a:lnTo>
                <a:lnTo>
                  <a:pt x="276" y="1604"/>
                </a:lnTo>
                <a:lnTo>
                  <a:pt x="140" y="1660"/>
                </a:lnTo>
                <a:lnTo>
                  <a:pt x="0" y="1712"/>
                </a:lnTo>
                <a:lnTo>
                  <a:pt x="0" y="1012"/>
                </a:lnTo>
                <a:lnTo>
                  <a:pt x="152" y="952"/>
                </a:lnTo>
                <a:lnTo>
                  <a:pt x="312" y="872"/>
                </a:lnTo>
                <a:lnTo>
                  <a:pt x="396" y="824"/>
                </a:lnTo>
                <a:lnTo>
                  <a:pt x="480" y="768"/>
                </a:lnTo>
                <a:lnTo>
                  <a:pt x="652" y="644"/>
                </a:lnTo>
                <a:lnTo>
                  <a:pt x="736" y="572"/>
                </a:lnTo>
                <a:lnTo>
                  <a:pt x="816" y="500"/>
                </a:lnTo>
                <a:lnTo>
                  <a:pt x="884" y="424"/>
                </a:lnTo>
                <a:lnTo>
                  <a:pt x="948" y="344"/>
                </a:lnTo>
                <a:lnTo>
                  <a:pt x="1008" y="260"/>
                </a:lnTo>
                <a:lnTo>
                  <a:pt x="1056" y="176"/>
                </a:lnTo>
                <a:lnTo>
                  <a:pt x="1100" y="88"/>
                </a:lnTo>
                <a:lnTo>
                  <a:pt x="1136" y="0"/>
                </a:lnTo>
                <a:lnTo>
                  <a:pt x="1760" y="0"/>
                </a:lnTo>
                <a:lnTo>
                  <a:pt x="1760" y="4023"/>
                </a:lnTo>
                <a:close/>
              </a:path>
            </a:pathLst>
          </a:custGeom>
          <a:solidFill>
            <a:srgbClr val="ADC1CE"/>
          </a:solidFill>
          <a:ln w="9525">
            <a:noFill/>
            <a:round/>
            <a:headEnd/>
            <a:tailEnd/>
          </a:ln>
        </p:spPr>
        <p:txBody>
          <a:bodyPr/>
          <a:lstStyle/>
          <a:p>
            <a:pPr eaLnBrk="0" hangingPunct="0"/>
            <a:endParaRPr lang="es-ES"/>
          </a:p>
        </p:txBody>
      </p:sp>
      <p:sp>
        <p:nvSpPr>
          <p:cNvPr id="19459" name="Text Box 3"/>
          <p:cNvSpPr txBox="1">
            <a:spLocks noChangeArrowheads="1"/>
          </p:cNvSpPr>
          <p:nvPr/>
        </p:nvSpPr>
        <p:spPr bwMode="auto">
          <a:xfrm>
            <a:off x="3484564" y="3286125"/>
            <a:ext cx="4922018" cy="397545"/>
          </a:xfrm>
          <a:prstGeom prst="rect">
            <a:avLst/>
          </a:prstGeom>
          <a:noFill/>
          <a:ln w="9525">
            <a:noFill/>
            <a:miter lim="800000"/>
            <a:headEnd/>
            <a:tailEnd/>
          </a:ln>
        </p:spPr>
        <p:txBody>
          <a:bodyPr wrap="square" lIns="0" tIns="0" rIns="0" bIns="0">
            <a:spAutoFit/>
          </a:bodyPr>
          <a:lstStyle/>
          <a:p>
            <a:pPr eaLnBrk="0" hangingPunct="0">
              <a:lnSpc>
                <a:spcPts val="3100"/>
              </a:lnSpc>
              <a:spcAft>
                <a:spcPts val="1500"/>
              </a:spcAft>
            </a:pPr>
            <a:r>
              <a:rPr lang="es-ES" sz="2800" b="1" u="none" dirty="0" smtClean="0">
                <a:latin typeface="Arial" pitchFamily="34" charset="0"/>
              </a:rPr>
              <a:t>Antecedentes</a:t>
            </a:r>
            <a:endParaRPr lang="es-ES_tradnl" sz="2800" b="1" u="none" dirty="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5</a:t>
            </a:fld>
            <a:endParaRPr lang="es-ES_tradnl" sz="800" u="none">
              <a:latin typeface="+mn-lt"/>
            </a:endParaRPr>
          </a:p>
        </p:txBody>
      </p:sp>
      <p:sp>
        <p:nvSpPr>
          <p:cNvPr id="29698" name="Rectangle 2050"/>
          <p:cNvSpPr>
            <a:spLocks noGrp="1" noChangeArrowheads="1"/>
          </p:cNvSpPr>
          <p:nvPr>
            <p:ph type="title" idx="4294967295"/>
          </p:nvPr>
        </p:nvSpPr>
        <p:spPr>
          <a:xfrm>
            <a:off x="468313" y="590550"/>
            <a:ext cx="6281737" cy="359073"/>
          </a:xfrm>
        </p:spPr>
        <p:txBody>
          <a:bodyPr/>
          <a:lstStyle/>
          <a:p>
            <a:r>
              <a:rPr lang="es-ES" dirty="0" smtClean="0"/>
              <a:t>Coal </a:t>
            </a:r>
            <a:r>
              <a:rPr lang="es-ES" dirty="0" err="1" smtClean="0"/>
              <a:t>to</a:t>
            </a:r>
            <a:r>
              <a:rPr lang="es-ES" dirty="0" smtClean="0"/>
              <a:t> </a:t>
            </a:r>
            <a:r>
              <a:rPr lang="es-ES" dirty="0" err="1" smtClean="0"/>
              <a:t>Liquids</a:t>
            </a:r>
            <a:endParaRPr lang="es-ES" dirty="0"/>
          </a:p>
        </p:txBody>
      </p:sp>
      <p:sp>
        <p:nvSpPr>
          <p:cNvPr id="29700" name="Text Box 2055"/>
          <p:cNvSpPr txBox="1">
            <a:spLocks noChangeArrowheads="1"/>
          </p:cNvSpPr>
          <p:nvPr/>
        </p:nvSpPr>
        <p:spPr bwMode="auto">
          <a:xfrm>
            <a:off x="468313" y="12731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Antecedentes</a:t>
            </a:r>
            <a:endParaRPr lang="es-ES_tradnl" sz="2200" b="1" u="none" dirty="0">
              <a:solidFill>
                <a:schemeClr val="accent2"/>
              </a:solidFill>
              <a:latin typeface="Arial" pitchFamily="34" charset="0"/>
            </a:endParaRPr>
          </a:p>
        </p:txBody>
      </p:sp>
      <p:sp>
        <p:nvSpPr>
          <p:cNvPr id="29701" name="Rectangle 2056"/>
          <p:cNvSpPr>
            <a:spLocks noGrp="1" noChangeArrowheads="1"/>
          </p:cNvSpPr>
          <p:nvPr>
            <p:ph type="body" idx="4294967295"/>
          </p:nvPr>
        </p:nvSpPr>
        <p:spPr>
          <a:xfrm>
            <a:off x="457200" y="1695508"/>
            <a:ext cx="8211035" cy="3582519"/>
          </a:xfrm>
        </p:spPr>
        <p:txBody>
          <a:bodyPr/>
          <a:lstStyle/>
          <a:p>
            <a:pPr lvl="1"/>
            <a:r>
              <a:rPr lang="es-ES" sz="1600" dirty="0" smtClean="0"/>
              <a:t>Esta tecnología no es nueva</a:t>
            </a:r>
            <a:endParaRPr lang="es-ES" sz="1600" b="0" dirty="0" smtClean="0"/>
          </a:p>
          <a:p>
            <a:pPr lvl="1"/>
            <a:r>
              <a:rPr lang="es-ES" sz="1600" b="0" dirty="0" smtClean="0"/>
              <a:t>En  1913, </a:t>
            </a:r>
            <a:r>
              <a:rPr lang="es-ES" sz="1600" dirty="0" err="1" smtClean="0"/>
              <a:t>Friedrich</a:t>
            </a:r>
            <a:r>
              <a:rPr lang="es-ES" sz="1600" dirty="0" smtClean="0"/>
              <a:t> </a:t>
            </a:r>
            <a:r>
              <a:rPr lang="es-ES" sz="1600" dirty="0" err="1" smtClean="0"/>
              <a:t>Bergius</a:t>
            </a:r>
            <a:r>
              <a:rPr lang="es-ES" sz="1600" dirty="0" smtClean="0"/>
              <a:t> </a:t>
            </a:r>
            <a:r>
              <a:rPr lang="es-ES" sz="1600" b="0" dirty="0" smtClean="0"/>
              <a:t>desarrolló el proceso para licuefacción directa mediante “</a:t>
            </a:r>
            <a:r>
              <a:rPr lang="es-ES" sz="1600" b="0" dirty="0" err="1" smtClean="0"/>
              <a:t>hydrocracking</a:t>
            </a:r>
            <a:r>
              <a:rPr lang="es-ES" sz="1600" b="0" dirty="0" smtClean="0"/>
              <a:t>” – reacción de carbón con H</a:t>
            </a:r>
            <a:r>
              <a:rPr lang="es-ES" sz="1600" b="0" baseline="-10000" dirty="0" smtClean="0"/>
              <a:t>2</a:t>
            </a:r>
            <a:r>
              <a:rPr lang="es-ES" sz="1600" b="0" dirty="0" smtClean="0"/>
              <a:t> a una presura alta</a:t>
            </a:r>
          </a:p>
          <a:p>
            <a:pPr lvl="1"/>
            <a:r>
              <a:rPr lang="es-ES" sz="1600" b="0" dirty="0" smtClean="0"/>
              <a:t>Tras la Primera Guerra Mundial primera algunas países empezaron a investigar el CTL con el objeto de mejorar la eficiencia de proceso</a:t>
            </a:r>
          </a:p>
          <a:p>
            <a:pPr lvl="1"/>
            <a:r>
              <a:rPr lang="es-ES" sz="1600" b="0" dirty="0" smtClean="0"/>
              <a:t>A final de los 20s, Franz Fischer and Hans </a:t>
            </a:r>
            <a:r>
              <a:rPr lang="es-ES" sz="1600" b="0" dirty="0" err="1" smtClean="0"/>
              <a:t>Tropsch</a:t>
            </a:r>
            <a:r>
              <a:rPr lang="es-ES" sz="1600" b="0" dirty="0" smtClean="0"/>
              <a:t> del “</a:t>
            </a:r>
            <a:r>
              <a:rPr lang="es-ES" sz="1600" b="0" dirty="0" err="1" smtClean="0"/>
              <a:t>Kaiser</a:t>
            </a:r>
            <a:r>
              <a:rPr lang="es-ES" sz="1600" b="0" dirty="0" smtClean="0"/>
              <a:t> </a:t>
            </a:r>
            <a:r>
              <a:rPr lang="es-ES" sz="1600" b="0" dirty="0" err="1" smtClean="0"/>
              <a:t>Wilhelm</a:t>
            </a:r>
            <a:r>
              <a:rPr lang="es-ES" sz="1600" b="0" dirty="0" smtClean="0"/>
              <a:t> </a:t>
            </a:r>
            <a:r>
              <a:rPr lang="es-ES" sz="1600" b="0" dirty="0" err="1" smtClean="0"/>
              <a:t>Institute</a:t>
            </a:r>
            <a:r>
              <a:rPr lang="es-ES" sz="1600" b="0" dirty="0" smtClean="0"/>
              <a:t> </a:t>
            </a:r>
            <a:r>
              <a:rPr lang="es-ES" sz="1600" b="0" dirty="0" err="1" smtClean="0"/>
              <a:t>for</a:t>
            </a:r>
            <a:r>
              <a:rPr lang="es-ES" sz="1600" b="0" dirty="0" smtClean="0"/>
              <a:t> Coal </a:t>
            </a:r>
            <a:r>
              <a:rPr lang="es-ES" sz="1600" b="0" dirty="0" err="1" smtClean="0"/>
              <a:t>Research</a:t>
            </a:r>
            <a:r>
              <a:rPr lang="es-ES" sz="1600" b="0" dirty="0" smtClean="0"/>
              <a:t> in </a:t>
            </a:r>
            <a:r>
              <a:rPr lang="es-ES" sz="1600" b="0" dirty="0" err="1" smtClean="0"/>
              <a:t>Germany</a:t>
            </a:r>
            <a:r>
              <a:rPr lang="es-ES" sz="1600" b="0" dirty="0" smtClean="0"/>
              <a:t>” desarrollaron otro proceso para la transformación de carbón a combustible líquido –</a:t>
            </a:r>
            <a:r>
              <a:rPr lang="es-ES" sz="1600" dirty="0" smtClean="0"/>
              <a:t>Síntesis de Fischer </a:t>
            </a:r>
            <a:r>
              <a:rPr lang="es-ES" sz="1600" dirty="0" err="1" smtClean="0"/>
              <a:t>Tropsch</a:t>
            </a:r>
            <a:r>
              <a:rPr lang="es-ES" sz="1600" dirty="0" smtClean="0"/>
              <a:t>. </a:t>
            </a:r>
            <a:r>
              <a:rPr lang="es-ES" sz="1600" b="0" dirty="0" smtClean="0"/>
              <a:t>Descubrieron que un </a:t>
            </a:r>
            <a:r>
              <a:rPr lang="es-ES" sz="1600" dirty="0" smtClean="0"/>
              <a:t>catalizador de acero-cobre a la temperatura y presión adecuadas </a:t>
            </a:r>
            <a:r>
              <a:rPr lang="es-ES" sz="1600" b="0" dirty="0" smtClean="0"/>
              <a:t>podía convertir  un compuesto de gases de hidrogeno y monóxido de carbono en un combustible líquido</a:t>
            </a:r>
            <a:endParaRPr lang="es-ES" sz="1600" b="0" dirty="0"/>
          </a:p>
        </p:txBody>
      </p:sp>
      <p:sp>
        <p:nvSpPr>
          <p:cNvPr id="77829" name="Rectangle 5"/>
          <p:cNvSpPr>
            <a:spLocks noChangeArrowheads="1"/>
          </p:cNvSpPr>
          <p:nvPr/>
        </p:nvSpPr>
        <p:spPr bwMode="auto">
          <a:xfrm>
            <a:off x="1701800" y="5616935"/>
            <a:ext cx="6210300" cy="523220"/>
          </a:xfrm>
          <a:prstGeom prst="rect">
            <a:avLst/>
          </a:prstGeom>
          <a:solidFill>
            <a:schemeClr val="accent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2800" b="1" i="0" u="none" strike="noStrike" cap="none" normalizeH="0" baseline="0" dirty="0" smtClean="0">
                <a:ln>
                  <a:noFill/>
                </a:ln>
                <a:solidFill>
                  <a:schemeClr val="bg1"/>
                </a:solidFill>
                <a:effectLst/>
                <a:latin typeface="Arial" pitchFamily="34" charset="0"/>
                <a:ea typeface="SimSun" pitchFamily="2" charset="-122"/>
                <a:cs typeface="Arial" pitchFamily="34" charset="0"/>
              </a:rPr>
              <a:t>(2n+1)</a:t>
            </a:r>
            <a:r>
              <a:rPr kumimoji="0" lang="es-ES" altLang="zh-CN" sz="2800" b="1" i="0" u="none" strike="noStrike" cap="none" normalizeH="0" baseline="0" dirty="0" smtClean="0">
                <a:ln>
                  <a:noFill/>
                </a:ln>
                <a:solidFill>
                  <a:schemeClr val="bg1"/>
                </a:solidFill>
                <a:effectLst/>
                <a:latin typeface="Arial" pitchFamily="34" charset="0"/>
                <a:ea typeface="SimSun" pitchFamily="2" charset="-122"/>
                <a:cs typeface="Arial" pitchFamily="34" charset="0"/>
                <a:hlinkClick r:id="rId4" tooltip="Hydrogen"/>
              </a:rPr>
              <a:t>H</a:t>
            </a:r>
            <a:r>
              <a:rPr kumimoji="0" lang="es-ES" altLang="zh-CN" sz="2800" b="1" i="0" u="none" strike="noStrike" cap="none" normalizeH="0" baseline="-30000" dirty="0" smtClean="0">
                <a:ln>
                  <a:noFill/>
                </a:ln>
                <a:solidFill>
                  <a:schemeClr val="bg1"/>
                </a:solidFill>
                <a:effectLst/>
                <a:latin typeface="Arial" pitchFamily="34" charset="0"/>
                <a:ea typeface="SimSun" pitchFamily="2" charset="-122"/>
                <a:cs typeface="Arial" pitchFamily="34" charset="0"/>
                <a:hlinkClick r:id="rId4" tooltip="Hydrogen"/>
              </a:rPr>
              <a:t>2</a:t>
            </a:r>
            <a:r>
              <a:rPr kumimoji="0" lang="es-ES" altLang="zh-CN" sz="2800" b="1" i="0" u="none" strike="noStrike" cap="none" normalizeH="0" baseline="0" dirty="0" smtClean="0">
                <a:ln>
                  <a:noFill/>
                </a:ln>
                <a:solidFill>
                  <a:schemeClr val="bg1"/>
                </a:solidFill>
                <a:effectLst/>
                <a:latin typeface="Arial" pitchFamily="34" charset="0"/>
                <a:ea typeface="SimSun" pitchFamily="2" charset="-122"/>
                <a:cs typeface="Arial" pitchFamily="34" charset="0"/>
              </a:rPr>
              <a:t> + </a:t>
            </a:r>
            <a:r>
              <a:rPr kumimoji="0" lang="es-ES" altLang="zh-CN" sz="2800" b="1" i="0" u="none" strike="noStrike" cap="none" normalizeH="0" baseline="0" dirty="0" err="1" smtClean="0">
                <a:ln>
                  <a:noFill/>
                </a:ln>
                <a:solidFill>
                  <a:schemeClr val="bg1"/>
                </a:solidFill>
                <a:effectLst/>
                <a:latin typeface="Arial" pitchFamily="34" charset="0"/>
                <a:ea typeface="SimSun" pitchFamily="2" charset="-122"/>
                <a:cs typeface="Arial" pitchFamily="34" charset="0"/>
              </a:rPr>
              <a:t>n</a:t>
            </a:r>
            <a:r>
              <a:rPr kumimoji="0" lang="es-ES" altLang="zh-CN" sz="2800" b="1" i="0" u="none" strike="noStrike" cap="none" normalizeH="0" baseline="0" dirty="0" err="1" smtClean="0">
                <a:ln>
                  <a:noFill/>
                </a:ln>
                <a:solidFill>
                  <a:schemeClr val="bg1"/>
                </a:solidFill>
                <a:effectLst/>
                <a:latin typeface="Arial" pitchFamily="34" charset="0"/>
                <a:ea typeface="SimSun" pitchFamily="2" charset="-122"/>
                <a:cs typeface="Arial" pitchFamily="34" charset="0"/>
                <a:hlinkClick r:id="rId5" tooltip="Carbon monoxide"/>
              </a:rPr>
              <a:t>CO</a:t>
            </a:r>
            <a:r>
              <a:rPr kumimoji="0" lang="es-ES" altLang="zh-CN" sz="2800" b="1" i="0" u="none" strike="noStrike" cap="none" normalizeH="0" baseline="0" dirty="0" smtClean="0">
                <a:ln>
                  <a:noFill/>
                </a:ln>
                <a:solidFill>
                  <a:schemeClr val="bg1"/>
                </a:solidFill>
                <a:effectLst/>
                <a:latin typeface="Arial" pitchFamily="34" charset="0"/>
                <a:ea typeface="SimSun" pitchFamily="2" charset="-122"/>
                <a:cs typeface="Arial" pitchFamily="34" charset="0"/>
              </a:rPr>
              <a:t> → </a:t>
            </a:r>
            <a:r>
              <a:rPr kumimoji="0" lang="es-ES" altLang="zh-CN" sz="2800" b="1" i="0" u="none" strike="noStrike" cap="none" normalizeH="0" baseline="0" dirty="0" err="1" smtClean="0">
                <a:ln>
                  <a:noFill/>
                </a:ln>
                <a:solidFill>
                  <a:schemeClr val="bg1"/>
                </a:solidFill>
                <a:effectLst/>
                <a:latin typeface="Arial" pitchFamily="34" charset="0"/>
                <a:ea typeface="SimSun" pitchFamily="2" charset="-122"/>
                <a:cs typeface="Arial" pitchFamily="34" charset="0"/>
                <a:hlinkClick r:id="rId6" tooltip="Alkane"/>
              </a:rPr>
              <a:t>C</a:t>
            </a:r>
            <a:r>
              <a:rPr kumimoji="0" lang="es-ES" altLang="zh-CN" sz="2800" b="1" i="0" u="none" strike="noStrike" cap="none" normalizeH="0" baseline="-30000" dirty="0" err="1" smtClean="0">
                <a:ln>
                  <a:noFill/>
                </a:ln>
                <a:solidFill>
                  <a:schemeClr val="bg1"/>
                </a:solidFill>
                <a:effectLst/>
                <a:latin typeface="Arial" pitchFamily="34" charset="0"/>
                <a:ea typeface="SimSun" pitchFamily="2" charset="-122"/>
                <a:cs typeface="Arial" pitchFamily="34" charset="0"/>
                <a:hlinkClick r:id="rId6" tooltip="Alkane"/>
              </a:rPr>
              <a:t>n</a:t>
            </a:r>
            <a:r>
              <a:rPr kumimoji="0" lang="es-ES" altLang="zh-CN" sz="2800" b="1" i="0" u="none" strike="noStrike" cap="none" normalizeH="0" baseline="0" dirty="0" err="1" smtClean="0">
                <a:ln>
                  <a:noFill/>
                </a:ln>
                <a:solidFill>
                  <a:schemeClr val="bg1"/>
                </a:solidFill>
                <a:effectLst/>
                <a:latin typeface="Arial" pitchFamily="34" charset="0"/>
                <a:ea typeface="SimSun" pitchFamily="2" charset="-122"/>
                <a:cs typeface="Arial" pitchFamily="34" charset="0"/>
                <a:hlinkClick r:id="rId6" tooltip="Alkane"/>
              </a:rPr>
              <a:t>H</a:t>
            </a:r>
            <a:r>
              <a:rPr kumimoji="0" lang="es-ES" altLang="zh-CN" sz="2800" b="1" i="0" u="none" strike="noStrike" cap="none" normalizeH="0" baseline="-30000" dirty="0" smtClean="0">
                <a:ln>
                  <a:noFill/>
                </a:ln>
                <a:solidFill>
                  <a:schemeClr val="bg1"/>
                </a:solidFill>
                <a:effectLst/>
                <a:latin typeface="Arial" pitchFamily="34" charset="0"/>
                <a:ea typeface="SimSun" pitchFamily="2" charset="-122"/>
                <a:cs typeface="Arial" pitchFamily="34" charset="0"/>
                <a:hlinkClick r:id="rId6" tooltip="Alkane"/>
              </a:rPr>
              <a:t>(2n+2)</a:t>
            </a:r>
            <a:r>
              <a:rPr kumimoji="0" lang="es-ES" altLang="zh-CN" sz="2800" b="1" i="0" u="none" strike="noStrike" cap="none" normalizeH="0" baseline="0" dirty="0" smtClean="0">
                <a:ln>
                  <a:noFill/>
                </a:ln>
                <a:solidFill>
                  <a:schemeClr val="bg1"/>
                </a:solidFill>
                <a:effectLst/>
                <a:latin typeface="Arial" pitchFamily="34" charset="0"/>
                <a:ea typeface="SimSun" pitchFamily="2" charset="-122"/>
                <a:cs typeface="Arial" pitchFamily="34" charset="0"/>
              </a:rPr>
              <a:t> + n</a:t>
            </a:r>
            <a:r>
              <a:rPr kumimoji="0" lang="es-ES" altLang="zh-CN" sz="2800" b="1" i="0" u="none" strike="noStrike" cap="none" normalizeH="0" baseline="0" dirty="0" smtClean="0">
                <a:ln>
                  <a:noFill/>
                </a:ln>
                <a:solidFill>
                  <a:schemeClr val="bg1"/>
                </a:solidFill>
                <a:effectLst/>
                <a:latin typeface="Arial" pitchFamily="34" charset="0"/>
                <a:ea typeface="SimSun" pitchFamily="2" charset="-122"/>
                <a:cs typeface="Arial" pitchFamily="34" charset="0"/>
                <a:hlinkClick r:id="rId7" tooltip="Water (molecule)"/>
              </a:rPr>
              <a:t>H</a:t>
            </a:r>
            <a:r>
              <a:rPr kumimoji="0" lang="es-ES" altLang="zh-CN" sz="2800" b="1" i="0" u="none" strike="noStrike" cap="none" normalizeH="0" baseline="-30000" dirty="0" smtClean="0">
                <a:ln>
                  <a:noFill/>
                </a:ln>
                <a:solidFill>
                  <a:schemeClr val="bg1"/>
                </a:solidFill>
                <a:effectLst/>
                <a:latin typeface="Arial" pitchFamily="34" charset="0"/>
                <a:ea typeface="SimSun" pitchFamily="2" charset="-122"/>
                <a:cs typeface="Arial" pitchFamily="34" charset="0"/>
                <a:hlinkClick r:id="rId7" tooltip="Water (molecule)"/>
              </a:rPr>
              <a:t>2</a:t>
            </a:r>
            <a:r>
              <a:rPr kumimoji="0" lang="es-ES" altLang="zh-CN" sz="2800" b="1" i="0" u="none" strike="noStrike" cap="none" normalizeH="0" baseline="0" dirty="0" smtClean="0">
                <a:ln>
                  <a:noFill/>
                </a:ln>
                <a:solidFill>
                  <a:schemeClr val="bg1"/>
                </a:solidFill>
                <a:effectLst/>
                <a:latin typeface="Arial" pitchFamily="34" charset="0"/>
                <a:ea typeface="SimSun" pitchFamily="2" charset="-122"/>
                <a:cs typeface="Arial" pitchFamily="34" charset="0"/>
                <a:hlinkClick r:id="rId7" tooltip="Water (molecule)"/>
              </a:rPr>
              <a:t>O</a:t>
            </a:r>
            <a:r>
              <a:rPr kumimoji="0" lang="es-ES" altLang="zh-CN" sz="2800" b="1" i="0" u="none" strike="noStrike" cap="none" normalizeH="0" baseline="0" dirty="0" smtClean="0">
                <a:ln>
                  <a:noFill/>
                </a:ln>
                <a:solidFill>
                  <a:schemeClr val="bg1"/>
                </a:solidFill>
                <a:effectLst/>
                <a:latin typeface="Arial" pitchFamily="34" charset="0"/>
                <a:ea typeface="SimSun" pitchFamily="2" charset="-122"/>
                <a:cs typeface="Arial" pitchFamily="34" charset="0"/>
              </a:rPr>
              <a:t> </a:t>
            </a:r>
            <a:endParaRPr kumimoji="0" lang="es-ES" altLang="zh-CN"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6</a:t>
            </a:fld>
            <a:endParaRPr lang="es-ES_tradnl" sz="800" u="none">
              <a:latin typeface="+mn-lt"/>
            </a:endParaRPr>
          </a:p>
        </p:txBody>
      </p:sp>
      <p:sp>
        <p:nvSpPr>
          <p:cNvPr id="29698" name="Rectangle 2050"/>
          <p:cNvSpPr>
            <a:spLocks noGrp="1" noChangeArrowheads="1"/>
          </p:cNvSpPr>
          <p:nvPr>
            <p:ph type="title" idx="4294967295"/>
          </p:nvPr>
        </p:nvSpPr>
        <p:spPr>
          <a:xfrm>
            <a:off x="468313" y="590550"/>
            <a:ext cx="6281737" cy="359073"/>
          </a:xfrm>
        </p:spPr>
        <p:txBody>
          <a:bodyPr/>
          <a:lstStyle/>
          <a:p>
            <a:r>
              <a:rPr lang="es-ES" dirty="0" smtClean="0"/>
              <a:t>Coal </a:t>
            </a:r>
            <a:r>
              <a:rPr lang="es-ES" dirty="0" err="1" smtClean="0"/>
              <a:t>to</a:t>
            </a:r>
            <a:r>
              <a:rPr lang="es-ES" dirty="0" smtClean="0"/>
              <a:t> </a:t>
            </a:r>
            <a:r>
              <a:rPr lang="es-ES" dirty="0" err="1" smtClean="0"/>
              <a:t>Liquids</a:t>
            </a:r>
            <a:endParaRPr lang="es-ES" dirty="0"/>
          </a:p>
        </p:txBody>
      </p:sp>
      <p:sp>
        <p:nvSpPr>
          <p:cNvPr id="29700" name="Text Box 2055"/>
          <p:cNvSpPr txBox="1">
            <a:spLocks noChangeArrowheads="1"/>
          </p:cNvSpPr>
          <p:nvPr/>
        </p:nvSpPr>
        <p:spPr bwMode="auto">
          <a:xfrm>
            <a:off x="468313" y="12731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Antecedentes</a:t>
            </a:r>
            <a:endParaRPr lang="es-ES_tradnl" sz="2200" b="1" u="none" dirty="0">
              <a:solidFill>
                <a:schemeClr val="accent2"/>
              </a:solidFill>
              <a:latin typeface="Arial" pitchFamily="34" charset="0"/>
            </a:endParaRPr>
          </a:p>
        </p:txBody>
      </p:sp>
      <p:sp>
        <p:nvSpPr>
          <p:cNvPr id="29701" name="Rectangle 2056"/>
          <p:cNvSpPr>
            <a:spLocks noGrp="1" noChangeArrowheads="1"/>
          </p:cNvSpPr>
          <p:nvPr>
            <p:ph type="body" idx="4294967295"/>
          </p:nvPr>
        </p:nvSpPr>
        <p:spPr>
          <a:xfrm>
            <a:off x="457200" y="1568508"/>
            <a:ext cx="8420100" cy="4345805"/>
          </a:xfrm>
          <a:noFill/>
          <a:ln w="9525">
            <a:noFill/>
            <a:miter lim="800000"/>
            <a:headEnd/>
            <a:tailEnd/>
          </a:ln>
        </p:spPr>
        <p:txBody>
          <a:bodyPr vert="horz" wrap="square" lIns="0" tIns="0" rIns="0" bIns="0" numCol="1" anchor="t" anchorCtr="0" compatLnSpc="1">
            <a:prstTxWarp prst="textNoShape">
              <a:avLst/>
            </a:prstTxWarp>
            <a:spAutoFit/>
          </a:bodyPr>
          <a:lstStyle/>
          <a:p>
            <a:pPr lvl="1"/>
            <a:r>
              <a:rPr lang="es-ES" sz="1600" dirty="0" smtClean="0"/>
              <a:t>1930 – 1945: Alemania promovió el desarrollo de la industria de CTL </a:t>
            </a:r>
          </a:p>
          <a:p>
            <a:pPr lvl="2"/>
            <a:r>
              <a:rPr lang="es-ES" sz="1600" b="0" dirty="0" smtClean="0"/>
              <a:t>En 1939 – 12 plantas de CTL directo y 9 de FT</a:t>
            </a:r>
          </a:p>
          <a:p>
            <a:pPr lvl="2"/>
            <a:r>
              <a:rPr lang="es-ES" sz="1600" b="0" dirty="0" smtClean="0"/>
              <a:t>A final de la Segunda Guerra Mundial Alemania produjo 100.000bd</a:t>
            </a:r>
          </a:p>
          <a:p>
            <a:pPr lvl="1"/>
            <a:r>
              <a:rPr lang="es-ES" sz="1600" dirty="0" smtClean="0"/>
              <a:t>1945 -1955 : Tras la guerra actividad en EEUU y en Inglaterra,</a:t>
            </a:r>
          </a:p>
          <a:p>
            <a:pPr lvl="2"/>
            <a:r>
              <a:rPr lang="es-ES" sz="1600" b="0" dirty="0" smtClean="0"/>
              <a:t>EEUU:  Aprobó la  legislación “</a:t>
            </a:r>
            <a:r>
              <a:rPr lang="es-ES" sz="1600" b="0" dirty="0" err="1" smtClean="0"/>
              <a:t>The</a:t>
            </a:r>
            <a:r>
              <a:rPr lang="es-ES" sz="1600" b="0" dirty="0" smtClean="0"/>
              <a:t> US </a:t>
            </a:r>
            <a:r>
              <a:rPr lang="es-ES" sz="1600" b="0" dirty="0" err="1" smtClean="0"/>
              <a:t>Synthetic</a:t>
            </a:r>
            <a:r>
              <a:rPr lang="es-ES" sz="1600" b="0" dirty="0" smtClean="0"/>
              <a:t> </a:t>
            </a:r>
            <a:r>
              <a:rPr lang="es-ES" sz="1600" b="0" dirty="0" err="1" smtClean="0"/>
              <a:t>Fuels</a:t>
            </a:r>
            <a:r>
              <a:rPr lang="es-ES" sz="1600" b="0" dirty="0" smtClean="0"/>
              <a:t> </a:t>
            </a:r>
            <a:r>
              <a:rPr lang="es-ES" sz="1600" b="0" dirty="0" err="1" smtClean="0"/>
              <a:t>Act</a:t>
            </a:r>
            <a:r>
              <a:rPr lang="es-ES" sz="1600" b="0" dirty="0" smtClean="0"/>
              <a:t>” y construyeron  dos plantas en 1947/48 (financiado por el estado produciendo 300 – 350 </a:t>
            </a:r>
            <a:r>
              <a:rPr lang="es-ES" sz="1600" b="0" dirty="0" err="1" smtClean="0"/>
              <a:t>bd</a:t>
            </a:r>
            <a:r>
              <a:rPr lang="es-ES" sz="1600" b="0" dirty="0" smtClean="0"/>
              <a:t> productos </a:t>
            </a:r>
          </a:p>
          <a:p>
            <a:pPr lvl="2"/>
            <a:r>
              <a:rPr lang="es-ES" sz="1600" b="0" dirty="0" smtClean="0"/>
              <a:t>Sin embargo no podía competir con petróleo convencional y se cerró las plantas en 1953.</a:t>
            </a:r>
          </a:p>
          <a:p>
            <a:pPr lvl="1"/>
            <a:r>
              <a:rPr lang="es-ES" sz="1600" dirty="0" smtClean="0"/>
              <a:t>1955s: Nueva iniciativa en </a:t>
            </a:r>
            <a:r>
              <a:rPr lang="es-ES" sz="1600" dirty="0" err="1" smtClean="0"/>
              <a:t>Surafrica</a:t>
            </a:r>
            <a:r>
              <a:rPr lang="es-ES" sz="1600" dirty="0" smtClean="0"/>
              <a:t>,</a:t>
            </a:r>
          </a:p>
          <a:p>
            <a:pPr lvl="2"/>
            <a:r>
              <a:rPr lang="es-ES" sz="1600" b="0" dirty="0" smtClean="0"/>
              <a:t>South </a:t>
            </a:r>
            <a:r>
              <a:rPr lang="es-ES" sz="1600" b="0" dirty="0" err="1" smtClean="0"/>
              <a:t>African</a:t>
            </a:r>
            <a:r>
              <a:rPr lang="es-ES" sz="1600" b="0" dirty="0" smtClean="0"/>
              <a:t> Coal </a:t>
            </a:r>
            <a:r>
              <a:rPr lang="es-ES" sz="1600" b="0" dirty="0" err="1" smtClean="0"/>
              <a:t>Oil</a:t>
            </a:r>
            <a:r>
              <a:rPr lang="es-ES" sz="1600" b="0" dirty="0" smtClean="0"/>
              <a:t> and Gas </a:t>
            </a:r>
            <a:r>
              <a:rPr lang="es-ES" sz="1600" b="0" dirty="0" err="1" smtClean="0"/>
              <a:t>Corporation</a:t>
            </a:r>
            <a:r>
              <a:rPr lang="es-ES" sz="1600" b="0" dirty="0" smtClean="0"/>
              <a:t> </a:t>
            </a:r>
            <a:r>
              <a:rPr lang="es-ES" sz="1600" b="0" dirty="0" err="1" smtClean="0"/>
              <a:t>Limited</a:t>
            </a:r>
            <a:r>
              <a:rPr lang="es-ES" sz="1600" b="0" dirty="0" smtClean="0"/>
              <a:t> (</a:t>
            </a:r>
            <a:r>
              <a:rPr lang="es-ES" sz="1600" b="0" dirty="0" err="1" smtClean="0"/>
              <a:t>Sasol</a:t>
            </a:r>
            <a:r>
              <a:rPr lang="es-ES" sz="1600" b="0" dirty="0" smtClean="0"/>
              <a:t> empresa de estado) empezó a operar plantas de FT de gran escala con el objetivo de tener seguridad de suministro. Otras plantas abiertas en 1980 y en 1982, y </a:t>
            </a:r>
            <a:r>
              <a:rPr lang="es-ES" sz="1600" dirty="0" smtClean="0"/>
              <a:t>en 2006 </a:t>
            </a:r>
            <a:r>
              <a:rPr lang="es-ES" sz="1600" dirty="0" err="1" smtClean="0"/>
              <a:t>Sasol</a:t>
            </a:r>
            <a:r>
              <a:rPr lang="es-ES" sz="1600" dirty="0" smtClean="0"/>
              <a:t> produjo 160,000 </a:t>
            </a:r>
            <a:r>
              <a:rPr lang="es-ES" sz="1600" dirty="0" err="1" smtClean="0"/>
              <a:t>bd</a:t>
            </a:r>
            <a:endParaRPr lang="es-ES" sz="1600" dirty="0"/>
          </a:p>
        </p:txBody>
      </p:sp>
      <p:sp>
        <p:nvSpPr>
          <p:cNvPr id="7" name="Text Box 60"/>
          <p:cNvSpPr txBox="1">
            <a:spLocks noChangeArrowheads="1"/>
          </p:cNvSpPr>
          <p:nvPr/>
        </p:nvSpPr>
        <p:spPr bwMode="auto">
          <a:xfrm>
            <a:off x="1155700" y="6026980"/>
            <a:ext cx="7442200" cy="677621"/>
          </a:xfrm>
          <a:prstGeom prst="rect">
            <a:avLst/>
          </a:prstGeom>
          <a:solidFill>
            <a:schemeClr val="accent2"/>
          </a:solidFill>
          <a:ln w="25400">
            <a:noFill/>
            <a:miter lim="800000"/>
            <a:headEnd/>
            <a:tailEnd/>
          </a:ln>
          <a:effectLst>
            <a:prstShdw prst="shdw17" dist="17961" dir="2700000">
              <a:srgbClr val="5C7A99"/>
            </a:prstShdw>
          </a:effectLst>
        </p:spPr>
        <p:txBody>
          <a:bodyPr wrap="square" lIns="18000" rIns="18000" anchor="ctr">
            <a:spAutoFit/>
          </a:bodyPr>
          <a:lstStyle/>
          <a:p>
            <a:pPr marL="177800" lvl="1" algn="ctr" eaLnBrk="0" hangingPunct="0">
              <a:lnSpc>
                <a:spcPts val="2400"/>
              </a:lnSpc>
              <a:spcBef>
                <a:spcPct val="20000"/>
              </a:spcBef>
              <a:buClr>
                <a:schemeClr val="accent2"/>
              </a:buClr>
              <a:defRPr/>
            </a:pPr>
            <a:r>
              <a:rPr lang="es-ES_tradnl" altLang="es-ES_tradnl" sz="1600" b="1" u="none" kern="0" dirty="0" smtClean="0">
                <a:solidFill>
                  <a:schemeClr val="bg1"/>
                </a:solidFill>
                <a:latin typeface="+mn-lt"/>
                <a:ea typeface="ＭＳ Ｐゴシック"/>
                <a:cs typeface="ＭＳ Ｐゴシック"/>
              </a:rPr>
              <a:t>En el 2008 surgió de nuevo el interés sobre el CTL, un producto que aparentemente no puede competir con el petróleo convencional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7</a:t>
            </a:fld>
            <a:endParaRPr lang="es-ES_tradnl" sz="800" u="none">
              <a:latin typeface="+mn-lt"/>
            </a:endParaRPr>
          </a:p>
        </p:txBody>
      </p:sp>
      <p:sp>
        <p:nvSpPr>
          <p:cNvPr id="29698" name="Rectangle 2050"/>
          <p:cNvSpPr>
            <a:spLocks noGrp="1" noChangeArrowheads="1"/>
          </p:cNvSpPr>
          <p:nvPr>
            <p:ph type="title" idx="4294967295"/>
          </p:nvPr>
        </p:nvSpPr>
        <p:spPr>
          <a:xfrm>
            <a:off x="468313" y="590550"/>
            <a:ext cx="6281737" cy="359073"/>
          </a:xfrm>
        </p:spPr>
        <p:txBody>
          <a:bodyPr/>
          <a:lstStyle/>
          <a:p>
            <a:r>
              <a:rPr lang="es-ES" dirty="0" smtClean="0"/>
              <a:t>Coal </a:t>
            </a:r>
            <a:r>
              <a:rPr lang="es-ES" dirty="0" err="1" smtClean="0"/>
              <a:t>to</a:t>
            </a:r>
            <a:r>
              <a:rPr lang="es-ES" dirty="0" smtClean="0"/>
              <a:t> </a:t>
            </a:r>
            <a:r>
              <a:rPr lang="es-ES" dirty="0" err="1" smtClean="0"/>
              <a:t>Liquids</a:t>
            </a:r>
            <a:endParaRPr lang="es-ES" dirty="0"/>
          </a:p>
        </p:txBody>
      </p:sp>
      <p:sp>
        <p:nvSpPr>
          <p:cNvPr id="29700" name="Text Box 2055"/>
          <p:cNvSpPr txBox="1">
            <a:spLocks noChangeArrowheads="1"/>
          </p:cNvSpPr>
          <p:nvPr/>
        </p:nvSpPr>
        <p:spPr bwMode="auto">
          <a:xfrm>
            <a:off x="455613" y="11842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Antecedentes</a:t>
            </a:r>
          </a:p>
        </p:txBody>
      </p:sp>
      <p:sp>
        <p:nvSpPr>
          <p:cNvPr id="29701" name="Rectangle 2056"/>
          <p:cNvSpPr>
            <a:spLocks noGrp="1" noChangeArrowheads="1"/>
          </p:cNvSpPr>
          <p:nvPr>
            <p:ph type="body" idx="4294967295"/>
          </p:nvPr>
        </p:nvSpPr>
        <p:spPr>
          <a:xfrm>
            <a:off x="6731000" y="2025708"/>
            <a:ext cx="2292835" cy="4296561"/>
          </a:xfrm>
          <a:noFill/>
          <a:ln w="9525">
            <a:noFill/>
            <a:miter lim="800000"/>
            <a:headEnd/>
            <a:tailEnd/>
          </a:ln>
        </p:spPr>
        <p:txBody>
          <a:bodyPr vert="horz" wrap="square" lIns="0" tIns="0" rIns="0" bIns="0" numCol="1" anchor="t" anchorCtr="0" compatLnSpc="1">
            <a:prstTxWarp prst="textNoShape">
              <a:avLst/>
            </a:prstTxWarp>
            <a:spAutoFit/>
          </a:bodyPr>
          <a:lstStyle/>
          <a:p>
            <a:pPr lvl="1"/>
            <a:r>
              <a:rPr lang="es-ES" sz="1600" dirty="0" smtClean="0"/>
              <a:t>Seguridad de Suministro</a:t>
            </a:r>
          </a:p>
          <a:p>
            <a:pPr lvl="1"/>
            <a:endParaRPr lang="es-ES" sz="1600" dirty="0" smtClean="0"/>
          </a:p>
          <a:p>
            <a:pPr lvl="1"/>
            <a:r>
              <a:rPr lang="es-ES" sz="1600" dirty="0" smtClean="0"/>
              <a:t>Interés de países en desarrollo – China e India</a:t>
            </a:r>
          </a:p>
          <a:p>
            <a:pPr lvl="1"/>
            <a:endParaRPr lang="es-ES" sz="1600" dirty="0" smtClean="0"/>
          </a:p>
          <a:p>
            <a:pPr lvl="1"/>
            <a:r>
              <a:rPr lang="es-ES" sz="1600" dirty="0" smtClean="0"/>
              <a:t>Diferencia en Costes de petróleo y carbón</a:t>
            </a:r>
          </a:p>
          <a:p>
            <a:pPr lvl="1"/>
            <a:endParaRPr lang="es-ES" sz="1600" dirty="0" smtClean="0"/>
          </a:p>
          <a:p>
            <a:pPr lvl="1"/>
            <a:r>
              <a:rPr lang="es-ES" sz="1600" dirty="0" smtClean="0"/>
              <a:t>Reservas de Carbón</a:t>
            </a:r>
            <a:endParaRPr lang="es-ES" sz="1600" dirty="0"/>
          </a:p>
        </p:txBody>
      </p:sp>
      <p:pic>
        <p:nvPicPr>
          <p:cNvPr id="148484" name="Picture 4"/>
          <p:cNvPicPr>
            <a:picLocks noChangeAspect="1" noChangeArrowheads="1"/>
          </p:cNvPicPr>
          <p:nvPr/>
        </p:nvPicPr>
        <p:blipFill>
          <a:blip r:embed="rId4"/>
          <a:srcRect/>
          <a:stretch>
            <a:fillRect/>
          </a:stretch>
        </p:blipFill>
        <p:spPr bwMode="auto">
          <a:xfrm>
            <a:off x="459488" y="2095500"/>
            <a:ext cx="2837750" cy="1511300"/>
          </a:xfrm>
          <a:prstGeom prst="rect">
            <a:avLst/>
          </a:prstGeom>
          <a:noFill/>
          <a:ln w="9525">
            <a:noFill/>
            <a:miter lim="800000"/>
            <a:headEnd/>
            <a:tailEnd/>
          </a:ln>
          <a:effectLst/>
        </p:spPr>
      </p:pic>
      <p:pic>
        <p:nvPicPr>
          <p:cNvPr id="148485" name="Picture 5"/>
          <p:cNvPicPr>
            <a:picLocks noChangeAspect="1" noChangeArrowheads="1"/>
          </p:cNvPicPr>
          <p:nvPr/>
        </p:nvPicPr>
        <p:blipFill>
          <a:blip r:embed="rId5"/>
          <a:srcRect/>
          <a:stretch>
            <a:fillRect/>
          </a:stretch>
        </p:blipFill>
        <p:spPr bwMode="auto">
          <a:xfrm>
            <a:off x="3570030" y="1498599"/>
            <a:ext cx="3122870" cy="2262775"/>
          </a:xfrm>
          <a:prstGeom prst="rect">
            <a:avLst/>
          </a:prstGeom>
          <a:noFill/>
          <a:ln w="9525">
            <a:noFill/>
            <a:miter lim="800000"/>
            <a:headEnd/>
            <a:tailEnd/>
          </a:ln>
          <a:effectLst/>
        </p:spPr>
      </p:pic>
      <p:pic>
        <p:nvPicPr>
          <p:cNvPr id="148486" name="Picture 6"/>
          <p:cNvPicPr>
            <a:picLocks noChangeAspect="1" noChangeArrowheads="1"/>
          </p:cNvPicPr>
          <p:nvPr/>
        </p:nvPicPr>
        <p:blipFill>
          <a:blip r:embed="rId6"/>
          <a:srcRect/>
          <a:stretch>
            <a:fillRect/>
          </a:stretch>
        </p:blipFill>
        <p:spPr bwMode="auto">
          <a:xfrm>
            <a:off x="3704154" y="3898900"/>
            <a:ext cx="3077646" cy="2882900"/>
          </a:xfrm>
          <a:prstGeom prst="rect">
            <a:avLst/>
          </a:prstGeom>
          <a:noFill/>
          <a:ln w="9525">
            <a:noFill/>
            <a:miter lim="800000"/>
            <a:headEnd/>
            <a:tailEnd/>
          </a:ln>
          <a:effectLst/>
        </p:spPr>
      </p:pic>
      <p:pic>
        <p:nvPicPr>
          <p:cNvPr id="148487" name="Picture 7"/>
          <p:cNvPicPr>
            <a:picLocks noChangeAspect="1" noChangeArrowheads="1"/>
          </p:cNvPicPr>
          <p:nvPr/>
        </p:nvPicPr>
        <p:blipFill>
          <a:blip r:embed="rId7"/>
          <a:srcRect/>
          <a:stretch>
            <a:fillRect/>
          </a:stretch>
        </p:blipFill>
        <p:spPr bwMode="auto">
          <a:xfrm>
            <a:off x="624027" y="3606800"/>
            <a:ext cx="2436673" cy="1689099"/>
          </a:xfrm>
          <a:prstGeom prst="rect">
            <a:avLst/>
          </a:prstGeom>
          <a:noFill/>
          <a:ln w="9525">
            <a:noFill/>
            <a:miter lim="800000"/>
            <a:headEnd/>
            <a:tailEnd/>
          </a:ln>
          <a:effectLst/>
        </p:spPr>
      </p:pic>
      <p:pic>
        <p:nvPicPr>
          <p:cNvPr id="148488" name="Picture 8"/>
          <p:cNvPicPr>
            <a:picLocks noChangeAspect="1" noChangeArrowheads="1"/>
          </p:cNvPicPr>
          <p:nvPr/>
        </p:nvPicPr>
        <p:blipFill>
          <a:blip r:embed="rId8"/>
          <a:srcRect/>
          <a:stretch>
            <a:fillRect/>
          </a:stretch>
        </p:blipFill>
        <p:spPr bwMode="auto">
          <a:xfrm>
            <a:off x="302948" y="5322887"/>
            <a:ext cx="3019689" cy="1306513"/>
          </a:xfrm>
          <a:prstGeom prst="rect">
            <a:avLst/>
          </a:prstGeom>
          <a:noFill/>
          <a:ln w="9525">
            <a:noFill/>
            <a:miter lim="800000"/>
            <a:headEnd/>
            <a:tailEnd/>
          </a:ln>
          <a:effectLst/>
        </p:spPr>
      </p:pic>
      <p:sp>
        <p:nvSpPr>
          <p:cNvPr id="11" name="10 CuadroTexto"/>
          <p:cNvSpPr txBox="1"/>
          <p:nvPr/>
        </p:nvSpPr>
        <p:spPr>
          <a:xfrm>
            <a:off x="0" y="6634862"/>
            <a:ext cx="5270500" cy="223138"/>
          </a:xfrm>
          <a:prstGeom prst="rect">
            <a:avLst/>
          </a:prstGeom>
          <a:noFill/>
        </p:spPr>
        <p:txBody>
          <a:bodyPr wrap="square">
            <a:spAutoFit/>
          </a:bodyPr>
          <a:lstStyle/>
          <a:p>
            <a:pPr eaLnBrk="0" hangingPunct="0">
              <a:defRPr/>
            </a:pPr>
            <a:r>
              <a:rPr lang="es-ES_tradnl" sz="850" u="none" dirty="0">
                <a:latin typeface="Arial" charset="0"/>
              </a:rPr>
              <a:t>Fuente: </a:t>
            </a:r>
            <a:r>
              <a:rPr lang="es-ES_tradnl" sz="850" u="none" dirty="0" smtClean="0">
                <a:latin typeface="Arial" charset="0"/>
              </a:rPr>
              <a:t>Cera, IEA  y </a:t>
            </a:r>
            <a:r>
              <a:rPr lang="es-ES_tradnl" sz="850" u="none" dirty="0" err="1" smtClean="0">
                <a:latin typeface="Arial" charset="0"/>
              </a:rPr>
              <a:t>World</a:t>
            </a:r>
            <a:r>
              <a:rPr lang="es-ES_tradnl" sz="850" u="none" dirty="0" smtClean="0">
                <a:latin typeface="Arial" charset="0"/>
              </a:rPr>
              <a:t> Coal </a:t>
            </a:r>
            <a:r>
              <a:rPr lang="es-ES_tradnl" sz="850" u="none" dirty="0" err="1" smtClean="0">
                <a:latin typeface="Arial" charset="0"/>
              </a:rPr>
              <a:t>Institute</a:t>
            </a:r>
            <a:endParaRPr lang="es-ES_tradnl" sz="850" u="none" dirty="0">
              <a:latin typeface="Arial" charset="0"/>
            </a:endParaRPr>
          </a:p>
        </p:txBody>
      </p:sp>
      <p:sp>
        <p:nvSpPr>
          <p:cNvPr id="12" name="Rectangle 2056"/>
          <p:cNvSpPr txBox="1">
            <a:spLocks noChangeArrowheads="1"/>
          </p:cNvSpPr>
          <p:nvPr/>
        </p:nvSpPr>
        <p:spPr bwMode="auto">
          <a:xfrm>
            <a:off x="279400" y="1593908"/>
            <a:ext cx="8211035" cy="2775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lvl="1" indent="-282575" eaLnBrk="0" hangingPunct="0">
              <a:lnSpc>
                <a:spcPts val="2400"/>
              </a:lnSpc>
              <a:spcBef>
                <a:spcPct val="20000"/>
              </a:spcBef>
              <a:buClr>
                <a:schemeClr val="accent2"/>
              </a:buClr>
              <a:buFont typeface="Wingdings" pitchFamily="2" charset="2"/>
              <a:buChar char="l"/>
            </a:pPr>
            <a:r>
              <a:rPr lang="es-ES" sz="1600" b="1" u="none" kern="0" dirty="0" smtClean="0">
                <a:latin typeface="+mn-lt"/>
                <a:ea typeface="ＭＳ Ｐゴシック"/>
                <a:cs typeface="ＭＳ Ｐゴシック"/>
              </a:rPr>
              <a:t>Nuevo Interés: 2006-08</a:t>
            </a:r>
            <a:endParaRPr kumimoji="0" lang="es-ES" sz="1600" b="1" i="0" u="none" strike="noStrike" kern="0" cap="none" spc="0" normalizeH="0" baseline="0" noProof="0" dirty="0">
              <a:ln>
                <a:noFill/>
              </a:ln>
              <a:solidFill>
                <a:schemeClr val="tx1"/>
              </a:solidFill>
              <a:effectLst/>
              <a:uLnTx/>
              <a:uFillTx/>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2C2B3417-5EA1-4E74-AD26-9333504FA85D}" type="slidenum">
              <a:rPr lang="es-ES_tradnl" sz="800" u="none">
                <a:latin typeface="+mn-lt"/>
              </a:rPr>
              <a:pPr algn="r" eaLnBrk="0" hangingPunct="0">
                <a:defRPr/>
              </a:pPr>
              <a:t>8</a:t>
            </a:fld>
            <a:endParaRPr lang="es-ES_tradnl" sz="800" u="none">
              <a:latin typeface="+mn-lt"/>
            </a:endParaRPr>
          </a:p>
        </p:txBody>
      </p:sp>
      <p:sp>
        <p:nvSpPr>
          <p:cNvPr id="20482" name="Freeform 2"/>
          <p:cNvSpPr>
            <a:spLocks/>
          </p:cNvSpPr>
          <p:nvPr/>
        </p:nvSpPr>
        <p:spPr bwMode="auto">
          <a:xfrm>
            <a:off x="1150938" y="1150938"/>
            <a:ext cx="3414712" cy="5103812"/>
          </a:xfrm>
          <a:custGeom>
            <a:avLst/>
            <a:gdLst>
              <a:gd name="T0" fmla="*/ 2689 w 2689"/>
              <a:gd name="T1" fmla="*/ 4019 h 4019"/>
              <a:gd name="T2" fmla="*/ 32 w 2689"/>
              <a:gd name="T3" fmla="*/ 3819 h 4019"/>
              <a:gd name="T4" fmla="*/ 88 w 2689"/>
              <a:gd name="T5" fmla="*/ 3627 h 4019"/>
              <a:gd name="T6" fmla="*/ 164 w 2689"/>
              <a:gd name="T7" fmla="*/ 3436 h 4019"/>
              <a:gd name="T8" fmla="*/ 264 w 2689"/>
              <a:gd name="T9" fmla="*/ 3256 h 4019"/>
              <a:gd name="T10" fmla="*/ 400 w 2689"/>
              <a:gd name="T11" fmla="*/ 3056 h 4019"/>
              <a:gd name="T12" fmla="*/ 831 w 2689"/>
              <a:gd name="T13" fmla="*/ 2577 h 4019"/>
              <a:gd name="T14" fmla="*/ 1127 w 2689"/>
              <a:gd name="T15" fmla="*/ 2293 h 4019"/>
              <a:gd name="T16" fmla="*/ 1542 w 2689"/>
              <a:gd name="T17" fmla="*/ 1886 h 4019"/>
              <a:gd name="T18" fmla="*/ 1762 w 2689"/>
              <a:gd name="T19" fmla="*/ 1638 h 4019"/>
              <a:gd name="T20" fmla="*/ 1830 w 2689"/>
              <a:gd name="T21" fmla="*/ 1518 h 4019"/>
              <a:gd name="T22" fmla="*/ 1898 w 2689"/>
              <a:gd name="T23" fmla="*/ 1342 h 4019"/>
              <a:gd name="T24" fmla="*/ 1918 w 2689"/>
              <a:gd name="T25" fmla="*/ 1226 h 4019"/>
              <a:gd name="T26" fmla="*/ 1910 w 2689"/>
              <a:gd name="T27" fmla="*/ 1047 h 4019"/>
              <a:gd name="T28" fmla="*/ 1886 w 2689"/>
              <a:gd name="T29" fmla="*/ 943 h 4019"/>
              <a:gd name="T30" fmla="*/ 1814 w 2689"/>
              <a:gd name="T31" fmla="*/ 811 h 4019"/>
              <a:gd name="T32" fmla="*/ 1746 w 2689"/>
              <a:gd name="T33" fmla="*/ 743 h 4019"/>
              <a:gd name="T34" fmla="*/ 1618 w 2689"/>
              <a:gd name="T35" fmla="*/ 671 h 4019"/>
              <a:gd name="T36" fmla="*/ 1402 w 2689"/>
              <a:gd name="T37" fmla="*/ 635 h 4019"/>
              <a:gd name="T38" fmla="*/ 1187 w 2689"/>
              <a:gd name="T39" fmla="*/ 671 h 4019"/>
              <a:gd name="T40" fmla="*/ 1019 w 2689"/>
              <a:gd name="T41" fmla="*/ 779 h 4019"/>
              <a:gd name="T42" fmla="*/ 955 w 2689"/>
              <a:gd name="T43" fmla="*/ 863 h 4019"/>
              <a:gd name="T44" fmla="*/ 907 w 2689"/>
              <a:gd name="T45" fmla="*/ 971 h 4019"/>
              <a:gd name="T46" fmla="*/ 855 w 2689"/>
              <a:gd name="T47" fmla="*/ 1262 h 4019"/>
              <a:gd name="T48" fmla="*/ 112 w 2689"/>
              <a:gd name="T49" fmla="*/ 1031 h 4019"/>
              <a:gd name="T50" fmla="*/ 184 w 2689"/>
              <a:gd name="T51" fmla="*/ 759 h 4019"/>
              <a:gd name="T52" fmla="*/ 260 w 2689"/>
              <a:gd name="T53" fmla="*/ 583 h 4019"/>
              <a:gd name="T54" fmla="*/ 324 w 2689"/>
              <a:gd name="T55" fmla="*/ 483 h 4019"/>
              <a:gd name="T56" fmla="*/ 396 w 2689"/>
              <a:gd name="T57" fmla="*/ 392 h 4019"/>
              <a:gd name="T58" fmla="*/ 519 w 2689"/>
              <a:gd name="T59" fmla="*/ 276 h 4019"/>
              <a:gd name="T60" fmla="*/ 711 w 2689"/>
              <a:gd name="T61" fmla="*/ 156 h 4019"/>
              <a:gd name="T62" fmla="*/ 923 w 2689"/>
              <a:gd name="T63" fmla="*/ 68 h 4019"/>
              <a:gd name="T64" fmla="*/ 1163 w 2689"/>
              <a:gd name="T65" fmla="*/ 16 h 4019"/>
              <a:gd name="T66" fmla="*/ 1422 w 2689"/>
              <a:gd name="T67" fmla="*/ 0 h 4019"/>
              <a:gd name="T68" fmla="*/ 1702 w 2689"/>
              <a:gd name="T69" fmla="*/ 20 h 4019"/>
              <a:gd name="T70" fmla="*/ 1950 w 2689"/>
              <a:gd name="T71" fmla="*/ 80 h 4019"/>
              <a:gd name="T72" fmla="*/ 2166 w 2689"/>
              <a:gd name="T73" fmla="*/ 180 h 4019"/>
              <a:gd name="T74" fmla="*/ 2353 w 2689"/>
              <a:gd name="T75" fmla="*/ 320 h 4019"/>
              <a:gd name="T76" fmla="*/ 2501 w 2689"/>
              <a:gd name="T77" fmla="*/ 487 h 4019"/>
              <a:gd name="T78" fmla="*/ 2605 w 2689"/>
              <a:gd name="T79" fmla="*/ 675 h 4019"/>
              <a:gd name="T80" fmla="*/ 2669 w 2689"/>
              <a:gd name="T81" fmla="*/ 887 h 4019"/>
              <a:gd name="T82" fmla="*/ 2689 w 2689"/>
              <a:gd name="T83" fmla="*/ 1115 h 4019"/>
              <a:gd name="T84" fmla="*/ 2665 w 2689"/>
              <a:gd name="T85" fmla="*/ 1378 h 4019"/>
              <a:gd name="T86" fmla="*/ 2593 w 2689"/>
              <a:gd name="T87" fmla="*/ 1630 h 4019"/>
              <a:gd name="T88" fmla="*/ 2469 w 2689"/>
              <a:gd name="T89" fmla="*/ 1878 h 4019"/>
              <a:gd name="T90" fmla="*/ 2285 w 2689"/>
              <a:gd name="T91" fmla="*/ 2141 h 4019"/>
              <a:gd name="T92" fmla="*/ 2090 w 2689"/>
              <a:gd name="T93" fmla="*/ 2357 h 4019"/>
              <a:gd name="T94" fmla="*/ 1486 w 2689"/>
              <a:gd name="T95" fmla="*/ 2928 h 4019"/>
              <a:gd name="T96" fmla="*/ 1235 w 2689"/>
              <a:gd name="T97" fmla="*/ 3200 h 4019"/>
              <a:gd name="T98" fmla="*/ 2689 w 2689"/>
              <a:gd name="T99" fmla="*/ 3308 h 40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89"/>
              <a:gd name="T151" fmla="*/ 0 h 4019"/>
              <a:gd name="T152" fmla="*/ 2689 w 2689"/>
              <a:gd name="T153" fmla="*/ 4019 h 40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89" h="4019">
                <a:moveTo>
                  <a:pt x="2689" y="3308"/>
                </a:moveTo>
                <a:lnTo>
                  <a:pt x="2689" y="4019"/>
                </a:lnTo>
                <a:lnTo>
                  <a:pt x="0" y="4019"/>
                </a:lnTo>
                <a:lnTo>
                  <a:pt x="32" y="3819"/>
                </a:lnTo>
                <a:lnTo>
                  <a:pt x="56" y="3723"/>
                </a:lnTo>
                <a:lnTo>
                  <a:pt x="88" y="3627"/>
                </a:lnTo>
                <a:lnTo>
                  <a:pt x="124" y="3532"/>
                </a:lnTo>
                <a:lnTo>
                  <a:pt x="164" y="3436"/>
                </a:lnTo>
                <a:lnTo>
                  <a:pt x="212" y="3344"/>
                </a:lnTo>
                <a:lnTo>
                  <a:pt x="264" y="3256"/>
                </a:lnTo>
                <a:lnTo>
                  <a:pt x="324" y="3160"/>
                </a:lnTo>
                <a:lnTo>
                  <a:pt x="400" y="3056"/>
                </a:lnTo>
                <a:lnTo>
                  <a:pt x="587" y="2832"/>
                </a:lnTo>
                <a:lnTo>
                  <a:pt x="831" y="2577"/>
                </a:lnTo>
                <a:lnTo>
                  <a:pt x="971" y="2437"/>
                </a:lnTo>
                <a:lnTo>
                  <a:pt x="1127" y="2293"/>
                </a:lnTo>
                <a:lnTo>
                  <a:pt x="1358" y="2069"/>
                </a:lnTo>
                <a:lnTo>
                  <a:pt x="1542" y="1886"/>
                </a:lnTo>
                <a:lnTo>
                  <a:pt x="1678" y="1742"/>
                </a:lnTo>
                <a:lnTo>
                  <a:pt x="1762" y="1638"/>
                </a:lnTo>
                <a:lnTo>
                  <a:pt x="1798" y="1578"/>
                </a:lnTo>
                <a:lnTo>
                  <a:pt x="1830" y="1518"/>
                </a:lnTo>
                <a:lnTo>
                  <a:pt x="1882" y="1402"/>
                </a:lnTo>
                <a:lnTo>
                  <a:pt x="1898" y="1342"/>
                </a:lnTo>
                <a:lnTo>
                  <a:pt x="1910" y="1282"/>
                </a:lnTo>
                <a:lnTo>
                  <a:pt x="1918" y="1226"/>
                </a:lnTo>
                <a:lnTo>
                  <a:pt x="1922" y="1167"/>
                </a:lnTo>
                <a:lnTo>
                  <a:pt x="1910" y="1047"/>
                </a:lnTo>
                <a:lnTo>
                  <a:pt x="1902" y="991"/>
                </a:lnTo>
                <a:lnTo>
                  <a:pt x="1886" y="943"/>
                </a:lnTo>
                <a:lnTo>
                  <a:pt x="1842" y="851"/>
                </a:lnTo>
                <a:lnTo>
                  <a:pt x="1814" y="811"/>
                </a:lnTo>
                <a:lnTo>
                  <a:pt x="1782" y="775"/>
                </a:lnTo>
                <a:lnTo>
                  <a:pt x="1746" y="743"/>
                </a:lnTo>
                <a:lnTo>
                  <a:pt x="1706" y="715"/>
                </a:lnTo>
                <a:lnTo>
                  <a:pt x="1618" y="671"/>
                </a:lnTo>
                <a:lnTo>
                  <a:pt x="1518" y="643"/>
                </a:lnTo>
                <a:lnTo>
                  <a:pt x="1402" y="635"/>
                </a:lnTo>
                <a:lnTo>
                  <a:pt x="1287" y="643"/>
                </a:lnTo>
                <a:lnTo>
                  <a:pt x="1187" y="671"/>
                </a:lnTo>
                <a:lnTo>
                  <a:pt x="1095" y="715"/>
                </a:lnTo>
                <a:lnTo>
                  <a:pt x="1019" y="779"/>
                </a:lnTo>
                <a:lnTo>
                  <a:pt x="987" y="819"/>
                </a:lnTo>
                <a:lnTo>
                  <a:pt x="955" y="863"/>
                </a:lnTo>
                <a:lnTo>
                  <a:pt x="931" y="915"/>
                </a:lnTo>
                <a:lnTo>
                  <a:pt x="907" y="971"/>
                </a:lnTo>
                <a:lnTo>
                  <a:pt x="875" y="1107"/>
                </a:lnTo>
                <a:lnTo>
                  <a:pt x="855" y="1262"/>
                </a:lnTo>
                <a:lnTo>
                  <a:pt x="92" y="1183"/>
                </a:lnTo>
                <a:lnTo>
                  <a:pt x="112" y="1031"/>
                </a:lnTo>
                <a:lnTo>
                  <a:pt x="144" y="891"/>
                </a:lnTo>
                <a:lnTo>
                  <a:pt x="184" y="759"/>
                </a:lnTo>
                <a:lnTo>
                  <a:pt x="232" y="639"/>
                </a:lnTo>
                <a:lnTo>
                  <a:pt x="260" y="583"/>
                </a:lnTo>
                <a:lnTo>
                  <a:pt x="292" y="531"/>
                </a:lnTo>
                <a:lnTo>
                  <a:pt x="324" y="483"/>
                </a:lnTo>
                <a:lnTo>
                  <a:pt x="356" y="435"/>
                </a:lnTo>
                <a:lnTo>
                  <a:pt x="396" y="392"/>
                </a:lnTo>
                <a:lnTo>
                  <a:pt x="436" y="348"/>
                </a:lnTo>
                <a:lnTo>
                  <a:pt x="519" y="276"/>
                </a:lnTo>
                <a:lnTo>
                  <a:pt x="611" y="212"/>
                </a:lnTo>
                <a:lnTo>
                  <a:pt x="711" y="156"/>
                </a:lnTo>
                <a:lnTo>
                  <a:pt x="815" y="108"/>
                </a:lnTo>
                <a:lnTo>
                  <a:pt x="923" y="68"/>
                </a:lnTo>
                <a:lnTo>
                  <a:pt x="1039" y="36"/>
                </a:lnTo>
                <a:lnTo>
                  <a:pt x="1163" y="16"/>
                </a:lnTo>
                <a:lnTo>
                  <a:pt x="1287" y="4"/>
                </a:lnTo>
                <a:lnTo>
                  <a:pt x="1422" y="0"/>
                </a:lnTo>
                <a:lnTo>
                  <a:pt x="1566" y="4"/>
                </a:lnTo>
                <a:lnTo>
                  <a:pt x="1702" y="20"/>
                </a:lnTo>
                <a:lnTo>
                  <a:pt x="1830" y="44"/>
                </a:lnTo>
                <a:lnTo>
                  <a:pt x="1950" y="80"/>
                </a:lnTo>
                <a:lnTo>
                  <a:pt x="2062" y="124"/>
                </a:lnTo>
                <a:lnTo>
                  <a:pt x="2166" y="180"/>
                </a:lnTo>
                <a:lnTo>
                  <a:pt x="2261" y="244"/>
                </a:lnTo>
                <a:lnTo>
                  <a:pt x="2353" y="320"/>
                </a:lnTo>
                <a:lnTo>
                  <a:pt x="2433" y="399"/>
                </a:lnTo>
                <a:lnTo>
                  <a:pt x="2501" y="487"/>
                </a:lnTo>
                <a:lnTo>
                  <a:pt x="2557" y="579"/>
                </a:lnTo>
                <a:lnTo>
                  <a:pt x="2605" y="675"/>
                </a:lnTo>
                <a:lnTo>
                  <a:pt x="2641" y="779"/>
                </a:lnTo>
                <a:lnTo>
                  <a:pt x="2669" y="887"/>
                </a:lnTo>
                <a:lnTo>
                  <a:pt x="2685" y="999"/>
                </a:lnTo>
                <a:lnTo>
                  <a:pt x="2689" y="1115"/>
                </a:lnTo>
                <a:lnTo>
                  <a:pt x="2685" y="1246"/>
                </a:lnTo>
                <a:lnTo>
                  <a:pt x="2665" y="1378"/>
                </a:lnTo>
                <a:lnTo>
                  <a:pt x="2637" y="1506"/>
                </a:lnTo>
                <a:lnTo>
                  <a:pt x="2593" y="1630"/>
                </a:lnTo>
                <a:lnTo>
                  <a:pt x="2537" y="1754"/>
                </a:lnTo>
                <a:lnTo>
                  <a:pt x="2469" y="1878"/>
                </a:lnTo>
                <a:lnTo>
                  <a:pt x="2385" y="2009"/>
                </a:lnTo>
                <a:lnTo>
                  <a:pt x="2285" y="2141"/>
                </a:lnTo>
                <a:lnTo>
                  <a:pt x="2202" y="2237"/>
                </a:lnTo>
                <a:lnTo>
                  <a:pt x="2090" y="2357"/>
                </a:lnTo>
                <a:lnTo>
                  <a:pt x="1782" y="2653"/>
                </a:lnTo>
                <a:lnTo>
                  <a:pt x="1486" y="2928"/>
                </a:lnTo>
                <a:lnTo>
                  <a:pt x="1323" y="3092"/>
                </a:lnTo>
                <a:lnTo>
                  <a:pt x="1235" y="3200"/>
                </a:lnTo>
                <a:lnTo>
                  <a:pt x="1167" y="3308"/>
                </a:lnTo>
                <a:lnTo>
                  <a:pt x="2689" y="3308"/>
                </a:lnTo>
                <a:close/>
              </a:path>
            </a:pathLst>
          </a:custGeom>
          <a:solidFill>
            <a:srgbClr val="ADC1CE"/>
          </a:solidFill>
          <a:ln w="9525">
            <a:noFill/>
            <a:round/>
            <a:headEnd/>
            <a:tailEnd/>
          </a:ln>
        </p:spPr>
        <p:txBody>
          <a:bodyPr/>
          <a:lstStyle/>
          <a:p>
            <a:pPr eaLnBrk="0" hangingPunct="0"/>
            <a:endParaRPr lang="es-ES"/>
          </a:p>
        </p:txBody>
      </p:sp>
      <p:sp>
        <p:nvSpPr>
          <p:cNvPr id="20483" name="Text Box 3"/>
          <p:cNvSpPr txBox="1">
            <a:spLocks noChangeArrowheads="1"/>
          </p:cNvSpPr>
          <p:nvPr/>
        </p:nvSpPr>
        <p:spPr bwMode="auto">
          <a:xfrm>
            <a:off x="3484563" y="3286125"/>
            <a:ext cx="4244975" cy="397545"/>
          </a:xfrm>
          <a:prstGeom prst="rect">
            <a:avLst/>
          </a:prstGeom>
          <a:noFill/>
          <a:ln w="9525">
            <a:noFill/>
            <a:miter lim="800000"/>
            <a:headEnd/>
            <a:tailEnd/>
          </a:ln>
        </p:spPr>
        <p:txBody>
          <a:bodyPr lIns="0" tIns="0" rIns="0" bIns="0">
            <a:spAutoFit/>
          </a:bodyPr>
          <a:lstStyle/>
          <a:p>
            <a:pPr eaLnBrk="0" hangingPunct="0">
              <a:lnSpc>
                <a:spcPts val="3100"/>
              </a:lnSpc>
              <a:spcAft>
                <a:spcPts val="1500"/>
              </a:spcAft>
            </a:pPr>
            <a:r>
              <a:rPr lang="es-ES" sz="2800" b="1" u="none" dirty="0" smtClean="0">
                <a:latin typeface="Arial" pitchFamily="34" charset="0"/>
              </a:rPr>
              <a:t>El proceso de CTL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txBox="1">
            <a:spLocks noGrp="1"/>
          </p:cNvSpPr>
          <p:nvPr/>
        </p:nvSpPr>
        <p:spPr bwMode="auto">
          <a:xfrm>
            <a:off x="7085013" y="6613525"/>
            <a:ext cx="1905000" cy="122238"/>
          </a:xfrm>
          <a:prstGeom prst="rect">
            <a:avLst/>
          </a:prstGeom>
          <a:noFill/>
          <a:ln>
            <a:miter lim="800000"/>
            <a:headEnd/>
            <a:tailEnd/>
          </a:ln>
        </p:spPr>
        <p:txBody>
          <a:bodyPr lIns="0" tIns="0" rIns="0" bIns="0">
            <a:spAutoFit/>
          </a:bodyPr>
          <a:lstStyle/>
          <a:p>
            <a:pPr algn="r" eaLnBrk="0" hangingPunct="0">
              <a:defRPr/>
            </a:pPr>
            <a:fld id="{F5B23EAB-9B8E-42C5-BF0C-CDA4B30D0503}" type="slidenum">
              <a:rPr lang="es-ES_tradnl" sz="800" u="none">
                <a:latin typeface="+mn-lt"/>
              </a:rPr>
              <a:pPr algn="r" eaLnBrk="0" hangingPunct="0">
                <a:defRPr/>
              </a:pPr>
              <a:t>9</a:t>
            </a:fld>
            <a:endParaRPr lang="es-ES_tradnl" sz="800" u="none">
              <a:latin typeface="+mn-lt"/>
            </a:endParaRPr>
          </a:p>
        </p:txBody>
      </p:sp>
      <p:sp>
        <p:nvSpPr>
          <p:cNvPr id="29698" name="Rectangle 2050"/>
          <p:cNvSpPr>
            <a:spLocks noGrp="1" noChangeArrowheads="1"/>
          </p:cNvSpPr>
          <p:nvPr>
            <p:ph type="title" idx="4294967295"/>
          </p:nvPr>
        </p:nvSpPr>
        <p:spPr>
          <a:xfrm>
            <a:off x="468313" y="590550"/>
            <a:ext cx="6281737" cy="359073"/>
          </a:xfrm>
        </p:spPr>
        <p:txBody>
          <a:bodyPr/>
          <a:lstStyle/>
          <a:p>
            <a:r>
              <a:rPr lang="es-ES" dirty="0" smtClean="0"/>
              <a:t>El Proceso de Coal </a:t>
            </a:r>
            <a:r>
              <a:rPr lang="es-ES" dirty="0" err="1" smtClean="0"/>
              <a:t>to</a:t>
            </a:r>
            <a:r>
              <a:rPr lang="es-ES" dirty="0" smtClean="0"/>
              <a:t> </a:t>
            </a:r>
            <a:r>
              <a:rPr lang="es-ES" dirty="0" err="1" smtClean="0"/>
              <a:t>Liquids</a:t>
            </a:r>
            <a:endParaRPr lang="es-ES" dirty="0"/>
          </a:p>
        </p:txBody>
      </p:sp>
      <p:sp>
        <p:nvSpPr>
          <p:cNvPr id="29700" name="Text Box 2055"/>
          <p:cNvSpPr txBox="1">
            <a:spLocks noChangeArrowheads="1"/>
          </p:cNvSpPr>
          <p:nvPr/>
        </p:nvSpPr>
        <p:spPr bwMode="auto">
          <a:xfrm>
            <a:off x="468313" y="1019175"/>
            <a:ext cx="8051800" cy="307777"/>
          </a:xfrm>
          <a:prstGeom prst="rect">
            <a:avLst/>
          </a:prstGeom>
          <a:noFill/>
          <a:ln w="9525">
            <a:noFill/>
            <a:miter lim="800000"/>
            <a:headEnd/>
            <a:tailEnd/>
          </a:ln>
        </p:spPr>
        <p:txBody>
          <a:bodyPr lIns="0" tIns="0" rIns="0" bIns="0">
            <a:spAutoFit/>
          </a:bodyPr>
          <a:lstStyle/>
          <a:p>
            <a:pPr eaLnBrk="0" hangingPunct="0">
              <a:lnSpc>
                <a:spcPts val="2400"/>
              </a:lnSpc>
              <a:buClr>
                <a:schemeClr val="accent1"/>
              </a:buClr>
              <a:buSzPct val="120000"/>
            </a:pPr>
            <a:r>
              <a:rPr lang="es-ES" sz="2200" b="1" u="none" dirty="0" smtClean="0">
                <a:solidFill>
                  <a:schemeClr val="accent2"/>
                </a:solidFill>
                <a:latin typeface="Arial" pitchFamily="34" charset="0"/>
              </a:rPr>
              <a:t>Opciones para CTL</a:t>
            </a:r>
            <a:endParaRPr lang="es-ES_tradnl" sz="2200" b="1" u="none" dirty="0">
              <a:solidFill>
                <a:schemeClr val="accent2"/>
              </a:solidFill>
              <a:latin typeface="Arial" pitchFamily="34" charset="0"/>
            </a:endParaRPr>
          </a:p>
        </p:txBody>
      </p:sp>
      <p:sp>
        <p:nvSpPr>
          <p:cNvPr id="15" name="14 CuadroTexto"/>
          <p:cNvSpPr txBox="1"/>
          <p:nvPr/>
        </p:nvSpPr>
        <p:spPr>
          <a:xfrm>
            <a:off x="0" y="6634862"/>
            <a:ext cx="5270500" cy="223138"/>
          </a:xfrm>
          <a:prstGeom prst="rect">
            <a:avLst/>
          </a:prstGeom>
          <a:noFill/>
        </p:spPr>
        <p:txBody>
          <a:bodyPr wrap="square">
            <a:spAutoFit/>
          </a:bodyPr>
          <a:lstStyle/>
          <a:p>
            <a:pPr eaLnBrk="0" hangingPunct="0">
              <a:defRPr/>
            </a:pPr>
            <a:r>
              <a:rPr lang="es-ES_tradnl" sz="850" u="none" dirty="0" smtClean="0">
                <a:latin typeface="Arial" charset="0"/>
              </a:rPr>
              <a:t>Fuentes: Cera y COMPS</a:t>
            </a:r>
            <a:endParaRPr lang="es-ES_tradnl" sz="850" u="none" dirty="0">
              <a:latin typeface="Arial" charset="0"/>
            </a:endParaRPr>
          </a:p>
        </p:txBody>
      </p:sp>
      <p:pic>
        <p:nvPicPr>
          <p:cNvPr id="148490" name="Picture 10"/>
          <p:cNvPicPr>
            <a:picLocks noChangeAspect="1" noChangeArrowheads="1"/>
          </p:cNvPicPr>
          <p:nvPr/>
        </p:nvPicPr>
        <p:blipFill>
          <a:blip r:embed="rId4"/>
          <a:srcRect/>
          <a:stretch>
            <a:fillRect/>
          </a:stretch>
        </p:blipFill>
        <p:spPr bwMode="auto">
          <a:xfrm>
            <a:off x="127000" y="3527724"/>
            <a:ext cx="4254500" cy="2657175"/>
          </a:xfrm>
          <a:prstGeom prst="rect">
            <a:avLst/>
          </a:prstGeom>
          <a:noFill/>
          <a:ln w="9525">
            <a:noFill/>
            <a:miter lim="800000"/>
            <a:headEnd/>
            <a:tailEnd/>
          </a:ln>
          <a:effectLst/>
        </p:spPr>
      </p:pic>
      <p:pic>
        <p:nvPicPr>
          <p:cNvPr id="148492" name="Picture 12"/>
          <p:cNvPicPr>
            <a:picLocks noChangeAspect="1" noChangeArrowheads="1"/>
          </p:cNvPicPr>
          <p:nvPr/>
        </p:nvPicPr>
        <p:blipFill>
          <a:blip r:embed="rId5"/>
          <a:srcRect/>
          <a:stretch>
            <a:fillRect/>
          </a:stretch>
        </p:blipFill>
        <p:spPr bwMode="auto">
          <a:xfrm>
            <a:off x="4368800" y="3493874"/>
            <a:ext cx="4610100" cy="2589425"/>
          </a:xfrm>
          <a:prstGeom prst="rect">
            <a:avLst/>
          </a:prstGeom>
          <a:noFill/>
          <a:ln w="9525">
            <a:noFill/>
            <a:miter lim="800000"/>
            <a:headEnd/>
            <a:tailEnd/>
          </a:ln>
          <a:effectLst/>
        </p:spPr>
      </p:pic>
      <p:sp>
        <p:nvSpPr>
          <p:cNvPr id="9" name="Rectangle 2056"/>
          <p:cNvSpPr txBox="1">
            <a:spLocks noChangeArrowheads="1"/>
          </p:cNvSpPr>
          <p:nvPr/>
        </p:nvSpPr>
        <p:spPr bwMode="auto">
          <a:xfrm>
            <a:off x="593110" y="6181688"/>
            <a:ext cx="8461989" cy="2775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marR="0" lvl="1" indent="-282575" algn="ctr" defTabSz="914400" eaLnBrk="0" latinLnBrk="0" hangingPunct="0">
              <a:lnSpc>
                <a:spcPts val="2400"/>
              </a:lnSpc>
              <a:spcBef>
                <a:spcPct val="20000"/>
              </a:spcBef>
              <a:buClr>
                <a:schemeClr val="accent2"/>
              </a:buClr>
              <a:buSzTx/>
              <a:tabLst/>
              <a:defRPr/>
            </a:pPr>
            <a:r>
              <a:rPr lang="es-ES" sz="1600" b="1" u="none" dirty="0" smtClean="0">
                <a:latin typeface="+mn-lt"/>
                <a:ea typeface="ＭＳ Ｐゴシック"/>
                <a:cs typeface="ＭＳ Ｐゴシック"/>
              </a:rPr>
              <a:t>Los productos obtenidos dependen de la ruta seguida</a:t>
            </a:r>
          </a:p>
        </p:txBody>
      </p:sp>
      <p:pic>
        <p:nvPicPr>
          <p:cNvPr id="1027" name="Picture 3"/>
          <p:cNvPicPr>
            <a:picLocks noChangeAspect="1" noChangeArrowheads="1"/>
          </p:cNvPicPr>
          <p:nvPr/>
        </p:nvPicPr>
        <p:blipFill>
          <a:blip r:embed="rId6"/>
          <a:srcRect/>
          <a:stretch>
            <a:fillRect/>
          </a:stretch>
        </p:blipFill>
        <p:spPr bwMode="auto">
          <a:xfrm>
            <a:off x="1193800" y="1416751"/>
            <a:ext cx="2316163" cy="1851912"/>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5994400" y="1375635"/>
            <a:ext cx="2408238" cy="1897790"/>
          </a:xfrm>
          <a:prstGeom prst="rect">
            <a:avLst/>
          </a:prstGeom>
          <a:noFill/>
          <a:ln w="9525">
            <a:noFill/>
            <a:miter lim="800000"/>
            <a:headEnd/>
            <a:tailEnd/>
          </a:ln>
          <a:effectLst/>
        </p:spPr>
      </p:pic>
      <p:sp>
        <p:nvSpPr>
          <p:cNvPr id="17" name="Rectangle 2056"/>
          <p:cNvSpPr txBox="1">
            <a:spLocks noChangeArrowheads="1"/>
          </p:cNvSpPr>
          <p:nvPr/>
        </p:nvSpPr>
        <p:spPr bwMode="auto">
          <a:xfrm>
            <a:off x="2425699" y="3451188"/>
            <a:ext cx="4343401"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73075" marR="0" lvl="1" indent="-282575" algn="ctr" defTabSz="914400" rtl="0" eaLnBrk="0" fontAlgn="base" latinLnBrk="0" hangingPunct="0">
              <a:lnSpc>
                <a:spcPts val="2400"/>
              </a:lnSpc>
              <a:spcBef>
                <a:spcPct val="20000"/>
              </a:spcBef>
              <a:spcAft>
                <a:spcPct val="0"/>
              </a:spcAft>
              <a:buClr>
                <a:schemeClr val="accent2"/>
              </a:buClr>
              <a:buSzTx/>
              <a:tabLst/>
              <a:defRPr/>
            </a:pPr>
            <a:r>
              <a:rPr kumimoji="0" lang="es-ES" sz="1600" b="1" i="0" u="none" strike="noStrike" kern="0" cap="none" spc="0" normalizeH="0" baseline="0" noProof="0" dirty="0" smtClean="0">
                <a:ln>
                  <a:noFill/>
                </a:ln>
                <a:solidFill>
                  <a:schemeClr val="tx1"/>
                </a:solidFill>
                <a:effectLst/>
                <a:uLnTx/>
                <a:uFillTx/>
                <a:latin typeface="+mn-lt"/>
                <a:ea typeface="ＭＳ Ｐゴシック"/>
                <a:cs typeface="ＭＳ Ｐゴシック"/>
              </a:rPr>
              <a:t>Rutas Indirecta o directa</a:t>
            </a:r>
            <a:endParaRPr lang="es-ES" sz="1600" b="1" u="none" kern="0" dirty="0" smtClean="0">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e Office">
  <a:themeElements>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400" b="0" i="0" u="sng"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400" b="0" i="0" u="sng" strike="noStrike" cap="none" normalizeH="0" baseline="0" smtClean="0">
            <a:ln>
              <a:noFill/>
            </a:ln>
            <a:solidFill>
              <a:schemeClr val="tx1"/>
            </a:solidFill>
            <a:effectLst/>
            <a:latin typeface="Times"/>
          </a:defRPr>
        </a:defPPr>
      </a:lstStyle>
    </a:lnDef>
  </a:objectDefaults>
  <a:extraClrSchemeLst>
    <a:extraClrScheme>
      <a:clrScheme name="Tema de Office 1">
        <a:dk1>
          <a:srgbClr val="40637A"/>
        </a:dk1>
        <a:lt1>
          <a:srgbClr val="FFFFFF"/>
        </a:lt1>
        <a:dk2>
          <a:srgbClr val="40637A"/>
        </a:dk2>
        <a:lt2>
          <a:srgbClr val="CAD9E2"/>
        </a:lt2>
        <a:accent1>
          <a:srgbClr val="B50027"/>
        </a:accent1>
        <a:accent2>
          <a:srgbClr val="EFBC03"/>
        </a:accent2>
        <a:accent3>
          <a:srgbClr val="FFFFFF"/>
        </a:accent3>
        <a:accent4>
          <a:srgbClr val="355367"/>
        </a:accent4>
        <a:accent5>
          <a:srgbClr val="D7AAAC"/>
        </a:accent5>
        <a:accent6>
          <a:srgbClr val="D9AA02"/>
        </a:accent6>
        <a:hlink>
          <a:srgbClr val="40637A"/>
        </a:hlink>
        <a:folHlink>
          <a:srgbClr val="FFCC99"/>
        </a:folHlink>
      </a:clrScheme>
      <a:clrMap bg1="lt1" tx1="dk1" bg2="lt2" tx2="dk2" accent1="accent1" accent2="accent2" accent3="accent3" accent4="accent4" accent5="accent5" accent6="accent6" hlink="hlink" folHlink="folHlink"/>
    </a:extraClrScheme>
    <a:extraClrScheme>
      <a:clrScheme name="Tema de Office 2">
        <a:dk1>
          <a:srgbClr val="40637A"/>
        </a:dk1>
        <a:lt1>
          <a:srgbClr val="FFFFFF"/>
        </a:lt1>
        <a:dk2>
          <a:srgbClr val="40637A"/>
        </a:dk2>
        <a:lt2>
          <a:srgbClr val="CAD9E2"/>
        </a:lt2>
        <a:accent1>
          <a:srgbClr val="40637A"/>
        </a:accent1>
        <a:accent2>
          <a:srgbClr val="B50027"/>
        </a:accent2>
        <a:accent3>
          <a:srgbClr val="FFFFFF"/>
        </a:accent3>
        <a:accent4>
          <a:srgbClr val="355367"/>
        </a:accent4>
        <a:accent5>
          <a:srgbClr val="AFB7BE"/>
        </a:accent5>
        <a:accent6>
          <a:srgbClr val="A40022"/>
        </a:accent6>
        <a:hlink>
          <a:srgbClr val="EFBC03"/>
        </a:hlink>
        <a:folHlink>
          <a:srgbClr val="FFCC99"/>
        </a:folHlink>
      </a:clrScheme>
      <a:clrMap bg1="lt1" tx1="dk1" bg2="lt2" tx2="dk2" accent1="accent1" accent2="accent2" accent3="accent3" accent4="accent4" accent5="accent5" accent6="accent6" hlink="hlink" folHlink="folHlink"/>
    </a:extraClrScheme>
    <a:extraClrScheme>
      <a:clrScheme name="Tema de Office 3">
        <a:dk1>
          <a:srgbClr val="40637A"/>
        </a:dk1>
        <a:lt1>
          <a:srgbClr val="FFFFFF"/>
        </a:lt1>
        <a:dk2>
          <a:srgbClr val="40637A"/>
        </a:dk2>
        <a:lt2>
          <a:srgbClr val="CAD9E2"/>
        </a:lt2>
        <a:accent1>
          <a:srgbClr val="B50027"/>
        </a:accent1>
        <a:accent2>
          <a:srgbClr val="40637A"/>
        </a:accent2>
        <a:accent3>
          <a:srgbClr val="FFFFFF"/>
        </a:accent3>
        <a:accent4>
          <a:srgbClr val="355367"/>
        </a:accent4>
        <a:accent5>
          <a:srgbClr val="D7AAAC"/>
        </a:accent5>
        <a:accent6>
          <a:srgbClr val="39596E"/>
        </a:accent6>
        <a:hlink>
          <a:srgbClr val="EFBC03"/>
        </a:hlink>
        <a:folHlink>
          <a:srgbClr val="FFCC99"/>
        </a:folHlink>
      </a:clrScheme>
      <a:clrMap bg1="lt1" tx1="dk1" bg2="lt2" tx2="dk2" accent1="accent1" accent2="accent2" accent3="accent3" accent4="accent4" accent5="accent5" accent6="accent6" hlink="hlink" folHlink="folHlink"/>
    </a:extraClrScheme>
    <a:extraClrScheme>
      <a:clrScheme name="Tema de Office 4">
        <a:dk1>
          <a:srgbClr val="40637A"/>
        </a:dk1>
        <a:lt1>
          <a:srgbClr val="FFFFFF"/>
        </a:lt1>
        <a:dk2>
          <a:srgbClr val="40637A"/>
        </a:dk2>
        <a:lt2>
          <a:srgbClr val="CAD9E2"/>
        </a:lt2>
        <a:accent1>
          <a:srgbClr val="EFBC03"/>
        </a:accent1>
        <a:accent2>
          <a:srgbClr val="B50027"/>
        </a:accent2>
        <a:accent3>
          <a:srgbClr val="FFFFFF"/>
        </a:accent3>
        <a:accent4>
          <a:srgbClr val="355367"/>
        </a:accent4>
        <a:accent5>
          <a:srgbClr val="F6DAAA"/>
        </a:accent5>
        <a:accent6>
          <a:srgbClr val="A40022"/>
        </a:accent6>
        <a:hlink>
          <a:srgbClr val="CAD9E2"/>
        </a:hlink>
        <a:folHlink>
          <a:srgbClr val="FFCC99"/>
        </a:folHlink>
      </a:clrScheme>
      <a:clrMap bg1="lt1" tx1="dk1" bg2="lt2" tx2="dk2" accent1="accent1" accent2="accent2" accent3="accent3" accent4="accent4" accent5="accent5" accent6="accent6" hlink="hlink" folHlink="folHlink"/>
    </a:extraClrScheme>
    <a:extraClrScheme>
      <a:clrScheme name="Tema de Office 5">
        <a:dk1>
          <a:srgbClr val="40637A"/>
        </a:dk1>
        <a:lt1>
          <a:srgbClr val="FFFFFF"/>
        </a:lt1>
        <a:dk2>
          <a:srgbClr val="40637A"/>
        </a:dk2>
        <a:lt2>
          <a:srgbClr val="CAD9E2"/>
        </a:lt2>
        <a:accent1>
          <a:srgbClr val="B50027"/>
        </a:accent1>
        <a:accent2>
          <a:srgbClr val="89A2B3"/>
        </a:accent2>
        <a:accent3>
          <a:srgbClr val="FFFFFF"/>
        </a:accent3>
        <a:accent4>
          <a:srgbClr val="355367"/>
        </a:accent4>
        <a:accent5>
          <a:srgbClr val="D7AAAC"/>
        </a:accent5>
        <a:accent6>
          <a:srgbClr val="7C92A2"/>
        </a:accent6>
        <a:hlink>
          <a:srgbClr val="628297"/>
        </a:hlink>
        <a:folHlink>
          <a:srgbClr val="FFCC99"/>
        </a:folHlink>
      </a:clrScheme>
      <a:clrMap bg1="lt1" tx1="dk1" bg2="lt2" tx2="dk2" accent1="accent1" accent2="accent2" accent3="accent3" accent4="accent4" accent5="accent5" accent6="accent6" hlink="hlink" folHlink="folHlink"/>
    </a:extraClrScheme>
    <a:extraClrScheme>
      <a:clrScheme name="Tema de Office 6">
        <a:dk1>
          <a:srgbClr val="40637A"/>
        </a:dk1>
        <a:lt1>
          <a:srgbClr val="FFFFFF"/>
        </a:lt1>
        <a:dk2>
          <a:srgbClr val="40637A"/>
        </a:dk2>
        <a:lt2>
          <a:srgbClr val="CAD9E2"/>
        </a:lt2>
        <a:accent1>
          <a:srgbClr val="B50027"/>
        </a:accent1>
        <a:accent2>
          <a:srgbClr val="40637A"/>
        </a:accent2>
        <a:accent3>
          <a:srgbClr val="FFFFFF"/>
        </a:accent3>
        <a:accent4>
          <a:srgbClr val="355367"/>
        </a:accent4>
        <a:accent5>
          <a:srgbClr val="D7AAAC"/>
        </a:accent5>
        <a:accent6>
          <a:srgbClr val="39596E"/>
        </a:accent6>
        <a:hlink>
          <a:srgbClr val="FF6600"/>
        </a:hlink>
        <a:folHlink>
          <a:srgbClr val="FFCC99"/>
        </a:folHlink>
      </a:clrScheme>
      <a:clrMap bg1="lt1" tx1="dk1" bg2="lt2" tx2="dk2" accent1="accent1" accent2="accent2" accent3="accent3" accent4="accent4" accent5="accent5" accent6="accent6" hlink="hlink" folHlink="folHlink"/>
    </a:extraClrScheme>
    <a:extraClrScheme>
      <a:clrScheme name="Tema de Office 7">
        <a:dk1>
          <a:srgbClr val="40637A"/>
        </a:dk1>
        <a:lt1>
          <a:srgbClr val="FFFFFF"/>
        </a:lt1>
        <a:dk2>
          <a:srgbClr val="40637A"/>
        </a:dk2>
        <a:lt2>
          <a:srgbClr val="CAD9E2"/>
        </a:lt2>
        <a:accent1>
          <a:srgbClr val="B50027"/>
        </a:accent1>
        <a:accent2>
          <a:srgbClr val="FF6600"/>
        </a:accent2>
        <a:accent3>
          <a:srgbClr val="FFFFFF"/>
        </a:accent3>
        <a:accent4>
          <a:srgbClr val="355367"/>
        </a:accent4>
        <a:accent5>
          <a:srgbClr val="D7AAAC"/>
        </a:accent5>
        <a:accent6>
          <a:srgbClr val="E75C00"/>
        </a:accent6>
        <a:hlink>
          <a:srgbClr val="40637A"/>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400" b="0" i="0" u="sng"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400" b="0" i="0" u="sng" strike="noStrike" cap="none" normalizeH="0" baseline="0" smtClean="0">
            <a:ln>
              <a:noFill/>
            </a:ln>
            <a:solidFill>
              <a:schemeClr val="tx1"/>
            </a:solidFill>
            <a:effectLst/>
            <a:latin typeface="Times"/>
          </a:defRPr>
        </a:defPPr>
      </a:lstStyle>
    </a:lnDef>
  </a:objectDefaults>
  <a:extraClrSchemeLst>
    <a:extraClrScheme>
      <a:clrScheme name="Tema de Office 1">
        <a:dk1>
          <a:srgbClr val="40637A"/>
        </a:dk1>
        <a:lt1>
          <a:srgbClr val="FFFFFF"/>
        </a:lt1>
        <a:dk2>
          <a:srgbClr val="40637A"/>
        </a:dk2>
        <a:lt2>
          <a:srgbClr val="CAD9E2"/>
        </a:lt2>
        <a:accent1>
          <a:srgbClr val="B50027"/>
        </a:accent1>
        <a:accent2>
          <a:srgbClr val="EFBC03"/>
        </a:accent2>
        <a:accent3>
          <a:srgbClr val="FFFFFF"/>
        </a:accent3>
        <a:accent4>
          <a:srgbClr val="355367"/>
        </a:accent4>
        <a:accent5>
          <a:srgbClr val="D7AAAC"/>
        </a:accent5>
        <a:accent6>
          <a:srgbClr val="D9AA02"/>
        </a:accent6>
        <a:hlink>
          <a:srgbClr val="40637A"/>
        </a:hlink>
        <a:folHlink>
          <a:srgbClr val="FFCC99"/>
        </a:folHlink>
      </a:clrScheme>
      <a:clrMap bg1="lt1" tx1="dk1" bg2="lt2" tx2="dk2" accent1="accent1" accent2="accent2" accent3="accent3" accent4="accent4" accent5="accent5" accent6="accent6" hlink="hlink" folHlink="folHlink"/>
    </a:extraClrScheme>
    <a:extraClrScheme>
      <a:clrScheme name="Tema de Office 2">
        <a:dk1>
          <a:srgbClr val="40637A"/>
        </a:dk1>
        <a:lt1>
          <a:srgbClr val="FFFFFF"/>
        </a:lt1>
        <a:dk2>
          <a:srgbClr val="40637A"/>
        </a:dk2>
        <a:lt2>
          <a:srgbClr val="CAD9E2"/>
        </a:lt2>
        <a:accent1>
          <a:srgbClr val="40637A"/>
        </a:accent1>
        <a:accent2>
          <a:srgbClr val="B50027"/>
        </a:accent2>
        <a:accent3>
          <a:srgbClr val="FFFFFF"/>
        </a:accent3>
        <a:accent4>
          <a:srgbClr val="355367"/>
        </a:accent4>
        <a:accent5>
          <a:srgbClr val="AFB7BE"/>
        </a:accent5>
        <a:accent6>
          <a:srgbClr val="A40022"/>
        </a:accent6>
        <a:hlink>
          <a:srgbClr val="EFBC03"/>
        </a:hlink>
        <a:folHlink>
          <a:srgbClr val="FFCC99"/>
        </a:folHlink>
      </a:clrScheme>
      <a:clrMap bg1="lt1" tx1="dk1" bg2="lt2" tx2="dk2" accent1="accent1" accent2="accent2" accent3="accent3" accent4="accent4" accent5="accent5" accent6="accent6" hlink="hlink" folHlink="folHlink"/>
    </a:extraClrScheme>
    <a:extraClrScheme>
      <a:clrScheme name="Tema de Office 3">
        <a:dk1>
          <a:srgbClr val="40637A"/>
        </a:dk1>
        <a:lt1>
          <a:srgbClr val="FFFFFF"/>
        </a:lt1>
        <a:dk2>
          <a:srgbClr val="40637A"/>
        </a:dk2>
        <a:lt2>
          <a:srgbClr val="CAD9E2"/>
        </a:lt2>
        <a:accent1>
          <a:srgbClr val="B50027"/>
        </a:accent1>
        <a:accent2>
          <a:srgbClr val="40637A"/>
        </a:accent2>
        <a:accent3>
          <a:srgbClr val="FFFFFF"/>
        </a:accent3>
        <a:accent4>
          <a:srgbClr val="355367"/>
        </a:accent4>
        <a:accent5>
          <a:srgbClr val="D7AAAC"/>
        </a:accent5>
        <a:accent6>
          <a:srgbClr val="39596E"/>
        </a:accent6>
        <a:hlink>
          <a:srgbClr val="EFBC03"/>
        </a:hlink>
        <a:folHlink>
          <a:srgbClr val="FFCC99"/>
        </a:folHlink>
      </a:clrScheme>
      <a:clrMap bg1="lt1" tx1="dk1" bg2="lt2" tx2="dk2" accent1="accent1" accent2="accent2" accent3="accent3" accent4="accent4" accent5="accent5" accent6="accent6" hlink="hlink" folHlink="folHlink"/>
    </a:extraClrScheme>
    <a:extraClrScheme>
      <a:clrScheme name="Tema de Office 4">
        <a:dk1>
          <a:srgbClr val="40637A"/>
        </a:dk1>
        <a:lt1>
          <a:srgbClr val="FFFFFF"/>
        </a:lt1>
        <a:dk2>
          <a:srgbClr val="40637A"/>
        </a:dk2>
        <a:lt2>
          <a:srgbClr val="CAD9E2"/>
        </a:lt2>
        <a:accent1>
          <a:srgbClr val="EFBC03"/>
        </a:accent1>
        <a:accent2>
          <a:srgbClr val="B50027"/>
        </a:accent2>
        <a:accent3>
          <a:srgbClr val="FFFFFF"/>
        </a:accent3>
        <a:accent4>
          <a:srgbClr val="355367"/>
        </a:accent4>
        <a:accent5>
          <a:srgbClr val="F6DAAA"/>
        </a:accent5>
        <a:accent6>
          <a:srgbClr val="A40022"/>
        </a:accent6>
        <a:hlink>
          <a:srgbClr val="CAD9E2"/>
        </a:hlink>
        <a:folHlink>
          <a:srgbClr val="FFCC99"/>
        </a:folHlink>
      </a:clrScheme>
      <a:clrMap bg1="lt1" tx1="dk1" bg2="lt2" tx2="dk2" accent1="accent1" accent2="accent2" accent3="accent3" accent4="accent4" accent5="accent5" accent6="accent6" hlink="hlink" folHlink="folHlink"/>
    </a:extraClrScheme>
    <a:extraClrScheme>
      <a:clrScheme name="Tema de Office 5">
        <a:dk1>
          <a:srgbClr val="40637A"/>
        </a:dk1>
        <a:lt1>
          <a:srgbClr val="FFFFFF"/>
        </a:lt1>
        <a:dk2>
          <a:srgbClr val="40637A"/>
        </a:dk2>
        <a:lt2>
          <a:srgbClr val="CAD9E2"/>
        </a:lt2>
        <a:accent1>
          <a:srgbClr val="B50027"/>
        </a:accent1>
        <a:accent2>
          <a:srgbClr val="89A2B3"/>
        </a:accent2>
        <a:accent3>
          <a:srgbClr val="FFFFFF"/>
        </a:accent3>
        <a:accent4>
          <a:srgbClr val="355367"/>
        </a:accent4>
        <a:accent5>
          <a:srgbClr val="D7AAAC"/>
        </a:accent5>
        <a:accent6>
          <a:srgbClr val="7C92A2"/>
        </a:accent6>
        <a:hlink>
          <a:srgbClr val="628297"/>
        </a:hlink>
        <a:folHlink>
          <a:srgbClr val="FFCC99"/>
        </a:folHlink>
      </a:clrScheme>
      <a:clrMap bg1="lt1" tx1="dk1" bg2="lt2" tx2="dk2" accent1="accent1" accent2="accent2" accent3="accent3" accent4="accent4" accent5="accent5" accent6="accent6" hlink="hlink" folHlink="folHlink"/>
    </a:extraClrScheme>
    <a:extraClrScheme>
      <a:clrScheme name="Tema de Office 6">
        <a:dk1>
          <a:srgbClr val="40637A"/>
        </a:dk1>
        <a:lt1>
          <a:srgbClr val="FFFFFF"/>
        </a:lt1>
        <a:dk2>
          <a:srgbClr val="40637A"/>
        </a:dk2>
        <a:lt2>
          <a:srgbClr val="CAD9E2"/>
        </a:lt2>
        <a:accent1>
          <a:srgbClr val="B50027"/>
        </a:accent1>
        <a:accent2>
          <a:srgbClr val="40637A"/>
        </a:accent2>
        <a:accent3>
          <a:srgbClr val="FFFFFF"/>
        </a:accent3>
        <a:accent4>
          <a:srgbClr val="355367"/>
        </a:accent4>
        <a:accent5>
          <a:srgbClr val="D7AAAC"/>
        </a:accent5>
        <a:accent6>
          <a:srgbClr val="39596E"/>
        </a:accent6>
        <a:hlink>
          <a:srgbClr val="FF6600"/>
        </a:hlink>
        <a:folHlink>
          <a:srgbClr val="FFCC99"/>
        </a:folHlink>
      </a:clrScheme>
      <a:clrMap bg1="lt1" tx1="dk1" bg2="lt2" tx2="dk2" accent1="accent1" accent2="accent2" accent3="accent3" accent4="accent4" accent5="accent5" accent6="accent6" hlink="hlink" folHlink="folHlink"/>
    </a:extraClrScheme>
    <a:extraClrScheme>
      <a:clrScheme name="Tema de Office 7">
        <a:dk1>
          <a:srgbClr val="40637A"/>
        </a:dk1>
        <a:lt1>
          <a:srgbClr val="FFFFFF"/>
        </a:lt1>
        <a:dk2>
          <a:srgbClr val="40637A"/>
        </a:dk2>
        <a:lt2>
          <a:srgbClr val="CAD9E2"/>
        </a:lt2>
        <a:accent1>
          <a:srgbClr val="B50027"/>
        </a:accent1>
        <a:accent2>
          <a:srgbClr val="FF6600"/>
        </a:accent2>
        <a:accent3>
          <a:srgbClr val="FFFFFF"/>
        </a:accent3>
        <a:accent4>
          <a:srgbClr val="355367"/>
        </a:accent4>
        <a:accent5>
          <a:srgbClr val="D7AAAC"/>
        </a:accent5>
        <a:accent6>
          <a:srgbClr val="E75C00"/>
        </a:accent6>
        <a:hlink>
          <a:srgbClr val="40637A"/>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10.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11.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12.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13.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14.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15.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16.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17.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18.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19.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2.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20.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21.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22.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23.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3.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4.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5.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6.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7.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8.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ppt/theme/themeOverride9.xml><?xml version="1.0" encoding="utf-8"?>
<a:themeOverride xmlns:a="http://schemas.openxmlformats.org/drawingml/2006/main">
  <a:clrScheme name="">
    <a:dk1>
      <a:srgbClr val="004165"/>
    </a:dk1>
    <a:lt1>
      <a:srgbClr val="FFFFFF"/>
    </a:lt1>
    <a:dk2>
      <a:srgbClr val="004165"/>
    </a:dk2>
    <a:lt2>
      <a:srgbClr val="CAD9E2"/>
    </a:lt2>
    <a:accent1>
      <a:srgbClr val="EFBC03"/>
    </a:accent1>
    <a:accent2>
      <a:srgbClr val="B50027"/>
    </a:accent2>
    <a:accent3>
      <a:srgbClr val="FFFFFF"/>
    </a:accent3>
    <a:accent4>
      <a:srgbClr val="003655"/>
    </a:accent4>
    <a:accent5>
      <a:srgbClr val="F6DAAA"/>
    </a:accent5>
    <a:accent6>
      <a:srgbClr val="A40022"/>
    </a:accent6>
    <a:hlink>
      <a:srgbClr val="CAD9E2"/>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4683</TotalTime>
  <Words>2370</Words>
  <Application>Microsoft Office PowerPoint</Application>
  <PresentationFormat>Presentación en pantalla (4:3)</PresentationFormat>
  <Paragraphs>284</Paragraphs>
  <Slides>33</Slides>
  <Notes>30</Notes>
  <HiddenSlides>0</HiddenSlides>
  <MMClips>0</MMClips>
  <ScaleCrop>false</ScaleCrop>
  <HeadingPairs>
    <vt:vector size="4" baseType="variant">
      <vt:variant>
        <vt:lpstr>Tema</vt:lpstr>
      </vt:variant>
      <vt:variant>
        <vt:i4>2</vt:i4>
      </vt:variant>
      <vt:variant>
        <vt:lpstr>Títulos de diapositiva</vt:lpstr>
      </vt:variant>
      <vt:variant>
        <vt:i4>33</vt:i4>
      </vt:variant>
    </vt:vector>
  </HeadingPairs>
  <TitlesOfParts>
    <vt:vector size="35" baseType="lpstr">
      <vt:lpstr>Tema de Office</vt:lpstr>
      <vt:lpstr>Tema de Office</vt:lpstr>
      <vt:lpstr>Diapositiva 1</vt:lpstr>
      <vt:lpstr>CTL (Coal to Liquids)</vt:lpstr>
      <vt:lpstr>Índice</vt:lpstr>
      <vt:lpstr>Diapositiva 4</vt:lpstr>
      <vt:lpstr>Coal to Liquids</vt:lpstr>
      <vt:lpstr>Coal to Liquids</vt:lpstr>
      <vt:lpstr>Coal to Liquids</vt:lpstr>
      <vt:lpstr>Diapositiva 8</vt:lpstr>
      <vt:lpstr>El Proceso de Coal to Liquids</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CTL y su Futuro</vt:lpstr>
      <vt:lpstr>Diapositiva 26</vt:lpstr>
      <vt:lpstr>Diapositiva 27</vt:lpstr>
      <vt:lpstr>Diapositiva 28</vt:lpstr>
      <vt:lpstr>Diapositiva 29</vt:lpstr>
      <vt:lpstr>Tecnologías de extracción de gas no convencional</vt:lpstr>
      <vt:lpstr>Perspectivas de producción y precios del gas no convencional</vt:lpstr>
      <vt:lpstr>Coal to Liquids</vt:lpstr>
      <vt:lpstr>Diapositiva 33</vt:lpstr>
    </vt:vector>
  </TitlesOfParts>
  <Company>G.T.ECHEVERRIA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María Jesus</dc:creator>
  <cp:lastModifiedBy>GAS NATURAL SDG, S.A.</cp:lastModifiedBy>
  <cp:revision>415</cp:revision>
  <cp:lastPrinted>2001-11-15T11:12:07Z</cp:lastPrinted>
  <dcterms:created xsi:type="dcterms:W3CDTF">2010-04-20T09:40:01Z</dcterms:created>
  <dcterms:modified xsi:type="dcterms:W3CDTF">2011-01-20T08:16:58Z</dcterms:modified>
</cp:coreProperties>
</file>