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embeddings/oleObject1.bin" ContentType="application/vnd.openxmlformats-officedocument.oleObjec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bin" ContentType="application/vnd.ms-office.legacyDiagramTex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83" r:id="rId2"/>
    <p:sldMasterId id="2147483694" r:id="rId3"/>
  </p:sldMasterIdLst>
  <p:notesMasterIdLst>
    <p:notesMasterId r:id="rId27"/>
  </p:notesMasterIdLst>
  <p:handoutMasterIdLst>
    <p:handoutMasterId r:id="rId28"/>
  </p:handoutMasterIdLst>
  <p:sldIdLst>
    <p:sldId id="333" r:id="rId4"/>
    <p:sldId id="320" r:id="rId5"/>
    <p:sldId id="319" r:id="rId6"/>
    <p:sldId id="315" r:id="rId7"/>
    <p:sldId id="322" r:id="rId8"/>
    <p:sldId id="331" r:id="rId9"/>
    <p:sldId id="321" r:id="rId10"/>
    <p:sldId id="316" r:id="rId11"/>
    <p:sldId id="330" r:id="rId12"/>
    <p:sldId id="266" r:id="rId13"/>
    <p:sldId id="292" r:id="rId14"/>
    <p:sldId id="272" r:id="rId15"/>
    <p:sldId id="327" r:id="rId16"/>
    <p:sldId id="299" r:id="rId17"/>
    <p:sldId id="301" r:id="rId18"/>
    <p:sldId id="302" r:id="rId19"/>
    <p:sldId id="329" r:id="rId20"/>
    <p:sldId id="311" r:id="rId21"/>
    <p:sldId id="326" r:id="rId22"/>
    <p:sldId id="312" r:id="rId23"/>
    <p:sldId id="328" r:id="rId24"/>
    <p:sldId id="317" r:id="rId25"/>
    <p:sldId id="325" r:id="rId26"/>
  </p:sldIdLst>
  <p:sldSz cx="9144000" cy="6858000" type="screen4x3"/>
  <p:notesSz cx="9144000" cy="6858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3366FF"/>
    <a:srgbClr val="339933"/>
    <a:srgbClr val="CCECFF"/>
    <a:srgbClr val="FFCC66"/>
    <a:srgbClr val="FF9900"/>
    <a:srgbClr val="FFFF00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7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1" d="100"/>
          <a:sy n="111" d="100"/>
        </p:scale>
        <p:origin x="-1248" y="-78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microsoft.com/office/2006/relationships/legacyDocTextInfo" Target="legacyDocTextInfo.bin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0F3A115-18AA-4999-AFCB-B48DC1DF6F2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30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DD866D4-80A1-434A-B840-4271FAF660B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81AC11-F175-4F1B-B36F-1907EFBA4124}" type="slidenum">
              <a:rPr lang="es-ES" smtClean="0"/>
              <a:pPr/>
              <a:t>1</a:t>
            </a:fld>
            <a:endParaRPr lang="es-ES" smtClean="0"/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3B6283-6990-4448-A5C1-129B126069B3}" type="slidenum">
              <a:rPr lang="es-ES" smtClean="0"/>
              <a:pPr/>
              <a:t>15</a:t>
            </a:fld>
            <a:endParaRPr lang="es-ES" smtClean="0"/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2855913" y="514350"/>
            <a:ext cx="3429000" cy="2571750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7613" y="3257550"/>
            <a:ext cx="6708775" cy="30861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F4A80B-4455-47B6-8225-A48E930A6200}" type="slidenum">
              <a:rPr lang="es-ES" smtClean="0"/>
              <a:pPr/>
              <a:t>16</a:t>
            </a:fld>
            <a:endParaRPr lang="es-ES" smtClean="0"/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2863850" y="514350"/>
            <a:ext cx="3430588" cy="2573338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20788" y="3257550"/>
            <a:ext cx="6702425" cy="30861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331821-1A99-4BCA-9EC2-F03723A9E08F}" type="slidenum">
              <a:rPr lang="es-ES" smtClean="0"/>
              <a:pPr/>
              <a:t>19</a:t>
            </a:fld>
            <a:endParaRPr lang="es-ES" smtClean="0"/>
          </a:p>
        </p:txBody>
      </p:sp>
      <p:sp>
        <p:nvSpPr>
          <p:cNvPr id="5734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2863850" y="515938"/>
            <a:ext cx="3429000" cy="2571750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9138"/>
            <a:ext cx="6705600" cy="30829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AB31BC-8F13-44A8-BF83-AD18447B079D}" type="slidenum">
              <a:rPr lang="es-ES" smtClean="0"/>
              <a:pPr/>
              <a:t>22</a:t>
            </a:fld>
            <a:endParaRPr lang="es-ES" smtClean="0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2863850" y="514350"/>
            <a:ext cx="3430588" cy="2573338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20788" y="3257550"/>
            <a:ext cx="6702425" cy="30861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4B2183-583B-4AD5-9478-0407156E4B70}" type="slidenum">
              <a:rPr lang="es-ES" smtClean="0"/>
              <a:pPr/>
              <a:t>23</a:t>
            </a:fld>
            <a:endParaRPr lang="es-ES" smtClean="0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2863850" y="514350"/>
            <a:ext cx="3430588" cy="2573338"/>
          </a:xfrm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20788" y="3257550"/>
            <a:ext cx="6702425" cy="30861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FF0AFB-164B-4BEF-B977-21D6CEFBBBEC}" type="slidenum">
              <a:rPr lang="es-ES" smtClean="0"/>
              <a:pPr/>
              <a:t>2</a:t>
            </a:fld>
            <a:endParaRPr lang="es-ES" smtClean="0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2863850" y="514350"/>
            <a:ext cx="3430588" cy="2573338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20788" y="3257550"/>
            <a:ext cx="6702425" cy="3086100"/>
          </a:xfrm>
          <a:noFill/>
          <a:ln/>
        </p:spPr>
        <p:txBody>
          <a:bodyPr lIns="89927" tIns="44964" rIns="89927" bIns="44964"/>
          <a:lstStyle/>
          <a:p>
            <a:pPr eaLnBrk="1" hangingPunct="1">
              <a:buFontTx/>
              <a:buChar char="•"/>
            </a:pPr>
            <a:r>
              <a:rPr lang="es-ES" smtClean="0"/>
              <a:t>Puntos 1 y 2 corresponden a P.E.</a:t>
            </a:r>
          </a:p>
          <a:p>
            <a:pPr eaLnBrk="1" hangingPunct="1">
              <a:buFontTx/>
              <a:buChar char="•"/>
            </a:pPr>
            <a:endParaRPr lang="es-ES" smtClean="0"/>
          </a:p>
          <a:p>
            <a:pPr eaLnBrk="1" hangingPunct="1">
              <a:buFontTx/>
              <a:buChar char="•"/>
            </a:pPr>
            <a:r>
              <a:rPr lang="es-ES" smtClean="0"/>
              <a:t>En el punto 3 se destacan una serie de hitos relevantes (17) alcanzados durante los últimos 10-11 meses en que estamos operativos en el CTR y veremos cómo en varios casos las nuevas posibilidades que abre el nuevo centro han sido instrumentales para conseguir los resultados.</a:t>
            </a:r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E0F62B-40EE-4742-8B38-5F98B9CA3030}" type="slidenum">
              <a:rPr lang="es-ES" smtClean="0"/>
              <a:pPr/>
              <a:t>4</a:t>
            </a:fld>
            <a:endParaRPr lang="es-ES" smtClean="0"/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2863850" y="514350"/>
            <a:ext cx="3430588" cy="2573338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20788" y="3257550"/>
            <a:ext cx="6702425" cy="30861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A183B1-99C1-4260-8AFC-0673264F1F88}" type="slidenum">
              <a:rPr lang="es-ES" smtClean="0"/>
              <a:pPr/>
              <a:t>5</a:t>
            </a:fld>
            <a:endParaRPr lang="es-ES" smtClean="0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2863850" y="514350"/>
            <a:ext cx="3430588" cy="2573338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20788" y="3257550"/>
            <a:ext cx="6702425" cy="30861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EDBF78-4622-45D6-A7FD-3B3D20A193DA}" type="slidenum">
              <a:rPr lang="es-ES" smtClean="0"/>
              <a:pPr/>
              <a:t>6</a:t>
            </a:fld>
            <a:endParaRPr lang="es-ES" smtClean="0"/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2862263" y="514350"/>
            <a:ext cx="3430587" cy="257333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20788" y="3259138"/>
            <a:ext cx="6702425" cy="3084512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F85C98-F14D-4B6C-9C9B-834B9C7346A7}" type="slidenum">
              <a:rPr lang="es-ES" smtClean="0"/>
              <a:pPr/>
              <a:t>7</a:t>
            </a:fld>
            <a:endParaRPr lang="es-ES" smtClean="0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2865438" y="514350"/>
            <a:ext cx="3429000" cy="2571750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20788" y="3257550"/>
            <a:ext cx="6702425" cy="3086100"/>
          </a:xfrm>
          <a:noFill/>
          <a:ln/>
        </p:spPr>
        <p:txBody>
          <a:bodyPr/>
          <a:lstStyle/>
          <a:p>
            <a:pPr marL="85725" indent="-85725" eaLnBrk="1" hangingPunct="1"/>
            <a:r>
              <a:rPr lang="es-ES" smtClean="0"/>
              <a:t>El GTL se compara habitualmente con el GNL, ya que su nicho típico consiste en la monetización de reservas de gas alejadas de los mercados.</a:t>
            </a:r>
          </a:p>
          <a:p>
            <a:pPr marL="85725" indent="-85725" eaLnBrk="1" hangingPunct="1"/>
            <a:endParaRPr lang="es-ES" smtClean="0"/>
          </a:p>
          <a:p>
            <a:pPr marL="85725" indent="-85725" eaLnBrk="1" hangingPunct="1"/>
            <a:r>
              <a:rPr lang="es-ES" smtClean="0"/>
              <a:t>Diferencias y cosas en común entre el GTL y el GNL:</a:t>
            </a:r>
          </a:p>
          <a:p>
            <a:pPr marL="85725" indent="-85725" eaLnBrk="1" hangingPunct="1">
              <a:buFontTx/>
              <a:buChar char="-"/>
            </a:pPr>
            <a:r>
              <a:rPr lang="es-ES" smtClean="0"/>
              <a:t>El GTL tiene mayor riesgo tecnológico</a:t>
            </a:r>
          </a:p>
          <a:p>
            <a:pPr marL="85725" indent="-85725" eaLnBrk="1" hangingPunct="1">
              <a:buFontTx/>
              <a:buChar char="-"/>
            </a:pPr>
            <a:r>
              <a:rPr lang="es-ES" smtClean="0"/>
              <a:t>Nivel de inversión similar.</a:t>
            </a:r>
          </a:p>
          <a:p>
            <a:pPr marL="85725" indent="-85725" eaLnBrk="1" hangingPunct="1">
              <a:buFontTx/>
              <a:buChar char="-"/>
            </a:pPr>
            <a:r>
              <a:rPr lang="es-ES" smtClean="0"/>
              <a:t>El proceso GTL tiene menor eficiencia energética, que se compensa con el mayor valor añadido de los productos (diesel, bases lubricantes...) respecto al gas. </a:t>
            </a:r>
          </a:p>
          <a:p>
            <a:pPr marL="85725" indent="-85725" eaLnBrk="1" hangingPunct="1">
              <a:buFontTx/>
              <a:buChar char="-"/>
            </a:pPr>
            <a:r>
              <a:rPr lang="es-ES" smtClean="0"/>
              <a:t>Una diferencia fundamental entre las dos formas de monetización es el producto / mercado de cada una. El GTL permite diversificar la monetización de gas, con todo lo que ello implica.</a:t>
            </a:r>
          </a:p>
          <a:p>
            <a:pPr marL="361950" lvl="1" indent="-96838" eaLnBrk="1" hangingPunct="1">
              <a:buFontTx/>
              <a:buChar char="-"/>
            </a:pPr>
            <a:r>
              <a:rPr lang="es-ES" smtClean="0"/>
              <a:t>Los productos del GTL son fáciles de almacenar y van a un mercado abierto (“spot”). Esto da flexibilidad en la monetización del gas.</a:t>
            </a:r>
          </a:p>
          <a:p>
            <a:pPr marL="85725" indent="-85725" eaLnBrk="1" hangingPunct="1">
              <a:buFontTx/>
              <a:buChar char="-"/>
            </a:pPr>
            <a:r>
              <a:rPr lang="es-ES" smtClean="0"/>
              <a:t>La rentabilidad económica de un proyecto GTL es sensible a la diferencia entre el precio del crudo (mercado de los productos GTL) y del gas (mercado del GNL y materia prima para ambos). Precios altos del crudo favorecen al GTL respecto al GNL.</a:t>
            </a:r>
          </a:p>
          <a:p>
            <a:pPr marL="85725" indent="-85725" eaLnBrk="1" hangingPunct="1"/>
            <a:endParaRPr lang="es-ES" smtClean="0"/>
          </a:p>
          <a:p>
            <a:pPr marL="85725" indent="-85725"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2508BE-4FE7-480C-8CDC-CD562DE9CE3B}" type="slidenum">
              <a:rPr lang="es-ES" smtClean="0"/>
              <a:pPr/>
              <a:t>8</a:t>
            </a:fld>
            <a:endParaRPr lang="es-ES" smtClean="0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2865438" y="514350"/>
            <a:ext cx="3429000" cy="2571750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20788" y="3257550"/>
            <a:ext cx="6702425" cy="3086100"/>
          </a:xfrm>
          <a:noFill/>
          <a:ln/>
        </p:spPr>
        <p:txBody>
          <a:bodyPr/>
          <a:lstStyle/>
          <a:p>
            <a:pPr eaLnBrk="1" hangingPunct="1"/>
            <a:endParaRPr lang="es-ES" smtClean="0"/>
          </a:p>
          <a:p>
            <a:pPr eaLnBrk="1" hangingPunct="1"/>
            <a:r>
              <a:rPr lang="es-ES" smtClean="0"/>
              <a:t>Si en función de todo lo anterior se concluye que a Repsol YPF le interesa disponer de acceso a tecnología GTL, ¿cuáles son las opciones?</a:t>
            </a:r>
          </a:p>
          <a:p>
            <a:pPr eaLnBrk="1" hangingPunct="1"/>
            <a:endParaRPr lang="es-ES" smtClean="0"/>
          </a:p>
          <a:p>
            <a:pPr eaLnBrk="1" hangingPunct="1"/>
            <a:r>
              <a:rPr lang="es-ES" smtClean="0"/>
              <a:t>Si nos fijamos en la historia, se observa que hasta los años 70, el proceso FT no empezó a recibir atención por parte de las grandes petroleras.</a:t>
            </a:r>
          </a:p>
          <a:p>
            <a:pPr eaLnBrk="1" hangingPunct="1"/>
            <a:r>
              <a:rPr lang="es-ES" smtClean="0"/>
              <a:t>En el 2007, Sasol en Qatar se convertirá previsiblemente en el primer proyecto industrial basado estrictamente en criterios de rentabilidad económica.</a:t>
            </a:r>
          </a:p>
          <a:p>
            <a:pPr eaLnBrk="1" hangingPunct="1"/>
            <a:endParaRPr lang="es-ES" smtClean="0"/>
          </a:p>
          <a:p>
            <a:pPr eaLnBrk="1" hangingPunct="1"/>
            <a:r>
              <a:rPr lang="es-ES" smtClean="0"/>
              <a:t>Estos casos demuestran que el desarrollo de una tecnología GTL requiere entre 20 y 30 años para alcanzar la escala industrial</a:t>
            </a:r>
          </a:p>
          <a:p>
            <a:pPr eaLnBrk="1" hangingPunct="1"/>
            <a:endParaRPr lang="es-ES" smtClean="0"/>
          </a:p>
          <a:p>
            <a:pPr eaLnBrk="1" hangingPunct="1"/>
            <a:r>
              <a:rPr lang="es-ES" smtClean="0"/>
              <a:t>Por tanto, la opción de un desarrollo propio de Repsol YPF queda descartada.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FFDE3F-4415-475A-92BA-2E21CBCC3349}" type="slidenum">
              <a:rPr lang="es-ES" smtClean="0"/>
              <a:pPr/>
              <a:t>12</a:t>
            </a:fld>
            <a:endParaRPr lang="es-ES" smtClean="0"/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2863850" y="514350"/>
            <a:ext cx="3430588" cy="2573338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20788" y="3257550"/>
            <a:ext cx="6702425" cy="30861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171FF0-BBF7-4826-A6A2-B13F08D13956}" type="slidenum">
              <a:rPr lang="es-ES" smtClean="0"/>
              <a:pPr/>
              <a:t>13</a:t>
            </a:fld>
            <a:endParaRPr lang="es-ES" smtClean="0"/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2865438" y="514350"/>
            <a:ext cx="3429000" cy="2571750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20788" y="3259138"/>
            <a:ext cx="6702425" cy="3084512"/>
          </a:xfrm>
          <a:noFill/>
          <a:ln/>
        </p:spPr>
        <p:txBody>
          <a:bodyPr/>
          <a:lstStyle/>
          <a:p>
            <a:pPr eaLnBrk="1" hangingPunct="1"/>
            <a:endParaRPr lang="es-ES" smtClean="0"/>
          </a:p>
          <a:p>
            <a:pPr eaLnBrk="1" hangingPunct="1"/>
            <a:r>
              <a:rPr lang="es-ES" smtClean="0"/>
              <a:t>El GTL es una </a:t>
            </a:r>
            <a:r>
              <a:rPr lang="es-ES" b="1" u="sng" smtClean="0"/>
              <a:t>forma de monetización de gas</a:t>
            </a:r>
            <a:r>
              <a:rPr lang="es-ES" smtClean="0"/>
              <a:t> que consiste en la transformación química del gas natural en hidrocarburos líquidos a T ambiente, fáciles de transportar: diesel (de forma preferente), nafta, y opcionalmente, bases lubricantes.</a:t>
            </a:r>
          </a:p>
          <a:p>
            <a:pPr eaLnBrk="1" hangingPunct="1"/>
            <a:endParaRPr lang="es-ES" smtClean="0"/>
          </a:p>
          <a:p>
            <a:pPr eaLnBrk="1" hangingPunct="1"/>
            <a:r>
              <a:rPr lang="es-ES" smtClean="0"/>
              <a:t>El proceso es complejo, con 3 etapas principales. El reformado y el hidroacabado son relativamente convencionales. </a:t>
            </a:r>
          </a:p>
          <a:p>
            <a:pPr eaLnBrk="1" hangingPunct="1"/>
            <a:r>
              <a:rPr lang="es-ES" smtClean="0"/>
              <a:t>El corazón del proceso GTL es la síntesis de FT, hasta el punto que los conceptos son prácticamente sinónimos. Tener tecnología GTL implica tener tecnología FT.</a:t>
            </a:r>
          </a:p>
          <a:p>
            <a:pPr eaLnBrk="1" hangingPunct="1"/>
            <a:r>
              <a:rPr lang="es-ES" smtClean="0"/>
              <a:t>Además, disponer de tecnología GTL/FT abre la puerta a otros procesos relacionados, que usan carbón y biomasa como materia prima para el gas de síntesis.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E30F6-5FA6-49FA-B8A7-B49085A9135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r>
              <a:rPr lang="es-ES"/>
              <a:t>©  D. Tecnología Repsol – 20 Enero 2011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D884F29E-5A58-46D1-A968-57AC9B46AFA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r>
              <a:rPr lang="es-ES"/>
              <a:t>©  D. Tecnología Repsol – 20 Enero 2011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90513" y="357188"/>
            <a:ext cx="7056437" cy="639762"/>
          </a:xfrm>
        </p:spPr>
        <p:txBody>
          <a:bodyPr/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850" y="1285875"/>
            <a:ext cx="8424863" cy="5040313"/>
          </a:xfrm>
        </p:spPr>
        <p:txBody>
          <a:bodyPr/>
          <a:lstStyle>
            <a:lvl1pPr>
              <a:spcBef>
                <a:spcPts val="1200"/>
              </a:spcBef>
              <a:defRPr sz="1800"/>
            </a:lvl1pPr>
            <a:lvl2pPr>
              <a:spcBef>
                <a:spcPts val="1200"/>
              </a:spcBef>
              <a:defRPr sz="1600"/>
            </a:lvl2pPr>
            <a:lvl3pPr>
              <a:spcBef>
                <a:spcPts val="1200"/>
              </a:spcBef>
              <a:defRPr sz="1400"/>
            </a:lvl3pPr>
            <a:lvl4pPr>
              <a:spcBef>
                <a:spcPts val="1200"/>
              </a:spcBef>
              <a:defRPr sz="1200"/>
            </a:lvl4pPr>
            <a:lvl5pPr>
              <a:spcBef>
                <a:spcPts val="1200"/>
              </a:spcBef>
              <a:defRPr sz="12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C6792-3B0B-4C87-873E-2AB684ED015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6572250"/>
            <a:ext cx="4714875" cy="26193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s-ES"/>
              <a:t>©  D. Tecnología Repsol – 20 Enero 2011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 </a:t>
            </a:r>
            <a:fld id="{7599CA97-130C-481E-906F-4B3A7047CAFE}" type="slidenum">
              <a:rPr lang="es-ES">
                <a:solidFill>
                  <a:srgbClr val="003366"/>
                </a:solidFill>
              </a:rPr>
              <a:pPr>
                <a:defRPr/>
              </a:pPr>
              <a:t>‹Nº›</a:t>
            </a:fld>
            <a:endParaRPr lang="es-ES" dirty="0">
              <a:solidFill>
                <a:srgbClr val="003366"/>
              </a:solidFill>
            </a:endParaRPr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©  D. Tecnología Repsol – 20 Enero 2011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333028"/>
            <a:ext cx="7772400" cy="6477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85800" y="1474788"/>
            <a:ext cx="38100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74788"/>
            <a:ext cx="38100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s-ES"/>
              <a:t>©  D. Tecnología Repsol – 20 Enero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253C3-D5A4-4B11-A397-43B6CC755C3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333028"/>
            <a:ext cx="7772400" cy="6477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685800" y="1474788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endParaRPr lang="es-E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s-ES"/>
              <a:t>©  D. Tecnología Repsol – 20 Enero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2BBE8-37F6-447D-A3CE-AFC287B3A4B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41324" y="2101851"/>
            <a:ext cx="7202510" cy="147002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2400"/>
              </a:spcBef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44499" y="3692525"/>
            <a:ext cx="7200699" cy="1536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/>
            </a:lvl1pPr>
          </a:lstStyle>
          <a:p>
            <a:r>
              <a:rPr lang="es-ES" smtClean="0"/>
              <a:t>Haga clic para modificar el estilo de subtítulo del patrón</a:t>
            </a:r>
            <a:endParaRPr lang="es-ES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0" y="6572250"/>
            <a:ext cx="4500563" cy="261938"/>
          </a:xfrm>
          <a:prstGeom prst="rect">
            <a:avLst/>
          </a:prstGeo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r>
              <a:rPr lang="es-ES"/>
              <a:t>©  D. Tecnología Repsol – 20 Enero 2011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90513" y="357188"/>
            <a:ext cx="7056437" cy="639762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850" y="1285875"/>
            <a:ext cx="8424863" cy="5040313"/>
          </a:xfrm>
          <a:prstGeom prst="rect">
            <a:avLst/>
          </a:prstGeom>
        </p:spPr>
        <p:txBody>
          <a:bodyPr/>
          <a:lstStyle>
            <a:lvl1pPr>
              <a:spcBef>
                <a:spcPts val="1200"/>
              </a:spcBef>
              <a:defRPr sz="1800"/>
            </a:lvl1pPr>
            <a:lvl2pPr>
              <a:spcBef>
                <a:spcPts val="1200"/>
              </a:spcBef>
              <a:defRPr sz="1600"/>
            </a:lvl2pPr>
            <a:lvl3pPr>
              <a:spcBef>
                <a:spcPts val="1200"/>
              </a:spcBef>
              <a:defRPr sz="1400"/>
            </a:lvl3pPr>
            <a:lvl4pPr>
              <a:spcBef>
                <a:spcPts val="1200"/>
              </a:spcBef>
              <a:defRPr sz="1200"/>
            </a:lvl4pPr>
            <a:lvl5pPr>
              <a:spcBef>
                <a:spcPts val="1200"/>
              </a:spcBef>
              <a:defRPr sz="1200"/>
            </a:lvl5pPr>
          </a:lstStyle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n-US" noProof="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8459788" y="6572250"/>
            <a:ext cx="611187" cy="252413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23E4E2B8-5AC8-4F73-A63B-06CE9F4682D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6572250"/>
            <a:ext cx="4500563" cy="261938"/>
          </a:xfrm>
          <a:prstGeom prst="rect">
            <a:avLst/>
          </a:prstGeo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r>
              <a:rPr lang="es-ES"/>
              <a:t>©  D. Tecnología Repsol – 20 Enero 2011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03288" y="188913"/>
            <a:ext cx="7772400" cy="6477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85800" y="1474788"/>
            <a:ext cx="38100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74788"/>
            <a:ext cx="38100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572250"/>
            <a:ext cx="4500563" cy="261938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s-ES"/>
              <a:t>©  D. Tecnología Repsol – 20 Enero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459788" y="6572250"/>
            <a:ext cx="611187" cy="2524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0F3E4-4A03-4E84-8F06-22509E568F2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90513" y="357188"/>
            <a:ext cx="7056437" cy="639762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8459788" y="6572250"/>
            <a:ext cx="611187" cy="2524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622D5-393A-4D71-85D1-543E7A2F65D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6572250"/>
            <a:ext cx="4500563" cy="261938"/>
          </a:xfrm>
          <a:prstGeom prst="rect">
            <a:avLst/>
          </a:prstGeo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r>
              <a:rPr lang="es-ES"/>
              <a:t>©  D. Tecnología Repsol – 20 Enero 2011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03288" y="188913"/>
            <a:ext cx="7772400" cy="6477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685800" y="1474788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endParaRPr lang="es-E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572250"/>
            <a:ext cx="4500563" cy="261938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s-ES"/>
              <a:t>©  D. Tecnología Repsol – 20 Enero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459788" y="6572250"/>
            <a:ext cx="611187" cy="2524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E8C11-6B96-4026-9741-E941DC221EF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8459788" y="6572250"/>
            <a:ext cx="611187" cy="252413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18953205-BE5D-4BC8-A10A-E8F36B5D335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6572250"/>
            <a:ext cx="4500563" cy="261938"/>
          </a:xfrm>
          <a:prstGeom prst="rect">
            <a:avLst/>
          </a:prstGeo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r>
              <a:rPr lang="es-ES"/>
              <a:t>©  D. Tecnología Repsol – 20 Enero 2011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 flipV="1">
            <a:off x="541338" y="3498850"/>
            <a:ext cx="8207375" cy="1588"/>
          </a:xfrm>
          <a:prstGeom prst="line">
            <a:avLst/>
          </a:prstGeom>
          <a:noFill/>
          <a:ln w="31750">
            <a:solidFill>
              <a:srgbClr val="F10044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200" b="1">
              <a:latin typeface="+mn-lt"/>
              <a:cs typeface="Arial" pitchFamily="34" charset="0"/>
            </a:endParaRPr>
          </a:p>
        </p:txBody>
      </p:sp>
      <p:grpSp>
        <p:nvGrpSpPr>
          <p:cNvPr id="5" name="Group 5"/>
          <p:cNvGrpSpPr>
            <a:grpSpLocks noChangeAspect="1"/>
          </p:cNvGrpSpPr>
          <p:nvPr/>
        </p:nvGrpSpPr>
        <p:grpSpPr bwMode="auto">
          <a:xfrm>
            <a:off x="7188200" y="-1588"/>
            <a:ext cx="1566863" cy="1681163"/>
            <a:chOff x="4468" y="0"/>
            <a:chExt cx="1025" cy="1100"/>
          </a:xfrm>
        </p:grpSpPr>
        <p:sp>
          <p:nvSpPr>
            <p:cNvPr id="6" name="Rectangle 6"/>
            <p:cNvSpPr>
              <a:spLocks noChangeAspect="1" noChangeArrowheads="1"/>
            </p:cNvSpPr>
            <p:nvPr userDrawn="1"/>
          </p:nvSpPr>
          <p:spPr bwMode="auto">
            <a:xfrm>
              <a:off x="4468" y="0"/>
              <a:ext cx="1025" cy="1100"/>
            </a:xfrm>
            <a:prstGeom prst="rect">
              <a:avLst/>
            </a:prstGeom>
            <a:solidFill>
              <a:srgbClr val="00224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sz="1200" b="1">
                <a:latin typeface="+mn-lt"/>
                <a:cs typeface="Arial" pitchFamily="34" charset="0"/>
              </a:endParaRPr>
            </a:p>
          </p:txBody>
        </p:sp>
        <p:grpSp>
          <p:nvGrpSpPr>
            <p:cNvPr id="7" name="Group 7"/>
            <p:cNvGrpSpPr>
              <a:grpSpLocks noChangeAspect="1"/>
            </p:cNvGrpSpPr>
            <p:nvPr userDrawn="1"/>
          </p:nvGrpSpPr>
          <p:grpSpPr bwMode="auto">
            <a:xfrm>
              <a:off x="4565" y="182"/>
              <a:ext cx="834" cy="771"/>
              <a:chOff x="4590" y="200"/>
              <a:chExt cx="851" cy="787"/>
            </a:xfrm>
          </p:grpSpPr>
          <p:sp>
            <p:nvSpPr>
              <p:cNvPr id="8" name="AutoShape 8"/>
              <p:cNvSpPr>
                <a:spLocks noChangeAspect="1" noChangeArrowheads="1" noTextEdit="1"/>
              </p:cNvSpPr>
              <p:nvPr userDrawn="1"/>
            </p:nvSpPr>
            <p:spPr bwMode="auto">
              <a:xfrm>
                <a:off x="4590" y="201"/>
                <a:ext cx="850" cy="7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s-ES" sz="1200" b="1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9" name="Freeform 9"/>
              <p:cNvSpPr>
                <a:spLocks noChangeAspect="1" noEditPoints="1"/>
              </p:cNvSpPr>
              <p:nvPr userDrawn="1"/>
            </p:nvSpPr>
            <p:spPr bwMode="auto">
              <a:xfrm>
                <a:off x="4590" y="200"/>
                <a:ext cx="851" cy="133"/>
              </a:xfrm>
              <a:custGeom>
                <a:avLst/>
                <a:gdLst/>
                <a:ahLst/>
                <a:cxnLst>
                  <a:cxn ang="0">
                    <a:pos x="931" y="212"/>
                  </a:cxn>
                  <a:cxn ang="0">
                    <a:pos x="959" y="188"/>
                  </a:cxn>
                  <a:cxn ang="0">
                    <a:pos x="996" y="63"/>
                  </a:cxn>
                  <a:cxn ang="0">
                    <a:pos x="1029" y="28"/>
                  </a:cxn>
                  <a:cxn ang="0">
                    <a:pos x="1088" y="8"/>
                  </a:cxn>
                  <a:cxn ang="0">
                    <a:pos x="1146" y="50"/>
                  </a:cxn>
                  <a:cxn ang="0">
                    <a:pos x="1104" y="76"/>
                  </a:cxn>
                  <a:cxn ang="0">
                    <a:pos x="1082" y="152"/>
                  </a:cxn>
                  <a:cxn ang="0">
                    <a:pos x="1058" y="212"/>
                  </a:cxn>
                  <a:cxn ang="0">
                    <a:pos x="1016" y="246"/>
                  </a:cxn>
                  <a:cxn ang="0">
                    <a:pos x="953" y="258"/>
                  </a:cxn>
                  <a:cxn ang="0">
                    <a:pos x="460" y="209"/>
                  </a:cxn>
                  <a:cxn ang="0">
                    <a:pos x="625" y="10"/>
                  </a:cxn>
                  <a:cxn ang="0">
                    <a:pos x="200" y="109"/>
                  </a:cxn>
                  <a:cxn ang="0">
                    <a:pos x="225" y="91"/>
                  </a:cxn>
                  <a:cxn ang="0">
                    <a:pos x="226" y="69"/>
                  </a:cxn>
                  <a:cxn ang="0">
                    <a:pos x="213" y="54"/>
                  </a:cxn>
                  <a:cxn ang="0">
                    <a:pos x="322" y="55"/>
                  </a:cxn>
                  <a:cxn ang="0">
                    <a:pos x="284" y="16"/>
                  </a:cxn>
                  <a:cxn ang="0">
                    <a:pos x="108" y="254"/>
                  </a:cxn>
                  <a:cxn ang="0">
                    <a:pos x="158" y="162"/>
                  </a:cxn>
                  <a:cxn ang="0">
                    <a:pos x="272" y="192"/>
                  </a:cxn>
                  <a:cxn ang="0">
                    <a:pos x="224" y="152"/>
                  </a:cxn>
                  <a:cxn ang="0">
                    <a:pos x="243" y="146"/>
                  </a:cxn>
                  <a:cxn ang="0">
                    <a:pos x="295" y="131"/>
                  </a:cxn>
                  <a:cxn ang="0">
                    <a:pos x="325" y="84"/>
                  </a:cxn>
                  <a:cxn ang="0">
                    <a:pos x="1299" y="74"/>
                  </a:cxn>
                  <a:cxn ang="0">
                    <a:pos x="1340" y="55"/>
                  </a:cxn>
                  <a:cxn ang="0">
                    <a:pos x="1369" y="66"/>
                  </a:cxn>
                  <a:cxn ang="0">
                    <a:pos x="1378" y="105"/>
                  </a:cxn>
                  <a:cxn ang="0">
                    <a:pos x="1361" y="154"/>
                  </a:cxn>
                  <a:cxn ang="0">
                    <a:pos x="1322" y="193"/>
                  </a:cxn>
                  <a:cxn ang="0">
                    <a:pos x="1282" y="202"/>
                  </a:cxn>
                  <a:cxn ang="0">
                    <a:pos x="1259" y="184"/>
                  </a:cxn>
                  <a:cxn ang="0">
                    <a:pos x="1257" y="140"/>
                  </a:cxn>
                  <a:cxn ang="0">
                    <a:pos x="1283" y="91"/>
                  </a:cxn>
                  <a:cxn ang="0">
                    <a:pos x="1157" y="135"/>
                  </a:cxn>
                  <a:cxn ang="0">
                    <a:pos x="1188" y="73"/>
                  </a:cxn>
                  <a:cxn ang="0">
                    <a:pos x="1274" y="10"/>
                  </a:cxn>
                  <a:cxn ang="0">
                    <a:pos x="1364" y="2"/>
                  </a:cxn>
                  <a:cxn ang="0">
                    <a:pos x="1424" y="22"/>
                  </a:cxn>
                  <a:cxn ang="0">
                    <a:pos x="1462" y="58"/>
                  </a:cxn>
                  <a:cxn ang="0">
                    <a:pos x="1477" y="114"/>
                  </a:cxn>
                  <a:cxn ang="0">
                    <a:pos x="1462" y="173"/>
                  </a:cxn>
                  <a:cxn ang="0">
                    <a:pos x="1415" y="227"/>
                  </a:cxn>
                  <a:cxn ang="0">
                    <a:pos x="1341" y="261"/>
                  </a:cxn>
                  <a:cxn ang="0">
                    <a:pos x="1248" y="259"/>
                  </a:cxn>
                  <a:cxn ang="0">
                    <a:pos x="1179" y="220"/>
                  </a:cxn>
                  <a:cxn ang="0">
                    <a:pos x="1158" y="181"/>
                  </a:cxn>
                  <a:cxn ang="0">
                    <a:pos x="1668" y="10"/>
                  </a:cxn>
                  <a:cxn ang="0">
                    <a:pos x="804" y="126"/>
                  </a:cxn>
                  <a:cxn ang="0">
                    <a:pos x="832" y="103"/>
                  </a:cxn>
                  <a:cxn ang="0">
                    <a:pos x="828" y="67"/>
                  </a:cxn>
                  <a:cxn ang="0">
                    <a:pos x="791" y="54"/>
                  </a:cxn>
                  <a:cxn ang="0">
                    <a:pos x="852" y="171"/>
                  </a:cxn>
                  <a:cxn ang="0">
                    <a:pos x="903" y="154"/>
                  </a:cxn>
                  <a:cxn ang="0">
                    <a:pos x="933" y="123"/>
                  </a:cxn>
                  <a:cxn ang="0">
                    <a:pos x="939" y="70"/>
                  </a:cxn>
                  <a:cxn ang="0">
                    <a:pos x="922" y="38"/>
                  </a:cxn>
                  <a:cxn ang="0">
                    <a:pos x="876" y="14"/>
                  </a:cxn>
                </a:cxnLst>
                <a:rect l="0" t="0" r="r" b="b"/>
                <a:pathLst>
                  <a:path w="1696" h="265">
                    <a:moveTo>
                      <a:pt x="850" y="258"/>
                    </a:moveTo>
                    <a:lnTo>
                      <a:pt x="861" y="216"/>
                    </a:lnTo>
                    <a:lnTo>
                      <a:pt x="898" y="216"/>
                    </a:lnTo>
                    <a:lnTo>
                      <a:pt x="908" y="216"/>
                    </a:lnTo>
                    <a:lnTo>
                      <a:pt x="917" y="215"/>
                    </a:lnTo>
                    <a:lnTo>
                      <a:pt x="924" y="214"/>
                    </a:lnTo>
                    <a:lnTo>
                      <a:pt x="931" y="212"/>
                    </a:lnTo>
                    <a:lnTo>
                      <a:pt x="936" y="209"/>
                    </a:lnTo>
                    <a:lnTo>
                      <a:pt x="941" y="207"/>
                    </a:lnTo>
                    <a:lnTo>
                      <a:pt x="946" y="204"/>
                    </a:lnTo>
                    <a:lnTo>
                      <a:pt x="949" y="201"/>
                    </a:lnTo>
                    <a:lnTo>
                      <a:pt x="953" y="197"/>
                    </a:lnTo>
                    <a:lnTo>
                      <a:pt x="955" y="193"/>
                    </a:lnTo>
                    <a:lnTo>
                      <a:pt x="959" y="188"/>
                    </a:lnTo>
                    <a:lnTo>
                      <a:pt x="961" y="182"/>
                    </a:lnTo>
                    <a:lnTo>
                      <a:pt x="966" y="168"/>
                    </a:lnTo>
                    <a:lnTo>
                      <a:pt x="970" y="151"/>
                    </a:lnTo>
                    <a:lnTo>
                      <a:pt x="988" y="84"/>
                    </a:lnTo>
                    <a:lnTo>
                      <a:pt x="990" y="77"/>
                    </a:lnTo>
                    <a:lnTo>
                      <a:pt x="993" y="69"/>
                    </a:lnTo>
                    <a:lnTo>
                      <a:pt x="996" y="63"/>
                    </a:lnTo>
                    <a:lnTo>
                      <a:pt x="999" y="57"/>
                    </a:lnTo>
                    <a:lnTo>
                      <a:pt x="1002" y="52"/>
                    </a:lnTo>
                    <a:lnTo>
                      <a:pt x="1007" y="47"/>
                    </a:lnTo>
                    <a:lnTo>
                      <a:pt x="1011" y="43"/>
                    </a:lnTo>
                    <a:lnTo>
                      <a:pt x="1015" y="38"/>
                    </a:lnTo>
                    <a:lnTo>
                      <a:pt x="1024" y="31"/>
                    </a:lnTo>
                    <a:lnTo>
                      <a:pt x="1029" y="28"/>
                    </a:lnTo>
                    <a:lnTo>
                      <a:pt x="1034" y="24"/>
                    </a:lnTo>
                    <a:lnTo>
                      <a:pt x="1044" y="19"/>
                    </a:lnTo>
                    <a:lnTo>
                      <a:pt x="1054" y="15"/>
                    </a:lnTo>
                    <a:lnTo>
                      <a:pt x="1064" y="12"/>
                    </a:lnTo>
                    <a:lnTo>
                      <a:pt x="1072" y="10"/>
                    </a:lnTo>
                    <a:lnTo>
                      <a:pt x="1081" y="9"/>
                    </a:lnTo>
                    <a:lnTo>
                      <a:pt x="1088" y="8"/>
                    </a:lnTo>
                    <a:lnTo>
                      <a:pt x="1099" y="7"/>
                    </a:lnTo>
                    <a:lnTo>
                      <a:pt x="1103" y="7"/>
                    </a:lnTo>
                    <a:lnTo>
                      <a:pt x="1185" y="7"/>
                    </a:lnTo>
                    <a:lnTo>
                      <a:pt x="1172" y="49"/>
                    </a:lnTo>
                    <a:lnTo>
                      <a:pt x="1167" y="49"/>
                    </a:lnTo>
                    <a:lnTo>
                      <a:pt x="1156" y="49"/>
                    </a:lnTo>
                    <a:lnTo>
                      <a:pt x="1146" y="50"/>
                    </a:lnTo>
                    <a:lnTo>
                      <a:pt x="1136" y="52"/>
                    </a:lnTo>
                    <a:lnTo>
                      <a:pt x="1128" y="55"/>
                    </a:lnTo>
                    <a:lnTo>
                      <a:pt x="1122" y="59"/>
                    </a:lnTo>
                    <a:lnTo>
                      <a:pt x="1116" y="62"/>
                    </a:lnTo>
                    <a:lnTo>
                      <a:pt x="1111" y="67"/>
                    </a:lnTo>
                    <a:lnTo>
                      <a:pt x="1107" y="72"/>
                    </a:lnTo>
                    <a:lnTo>
                      <a:pt x="1104" y="76"/>
                    </a:lnTo>
                    <a:lnTo>
                      <a:pt x="1101" y="81"/>
                    </a:lnTo>
                    <a:lnTo>
                      <a:pt x="1098" y="88"/>
                    </a:lnTo>
                    <a:lnTo>
                      <a:pt x="1096" y="94"/>
                    </a:lnTo>
                    <a:lnTo>
                      <a:pt x="1096" y="96"/>
                    </a:lnTo>
                    <a:lnTo>
                      <a:pt x="1088" y="128"/>
                    </a:lnTo>
                    <a:lnTo>
                      <a:pt x="1084" y="144"/>
                    </a:lnTo>
                    <a:lnTo>
                      <a:pt x="1082" y="152"/>
                    </a:lnTo>
                    <a:lnTo>
                      <a:pt x="1079" y="161"/>
                    </a:lnTo>
                    <a:lnTo>
                      <a:pt x="1074" y="177"/>
                    </a:lnTo>
                    <a:lnTo>
                      <a:pt x="1072" y="185"/>
                    </a:lnTo>
                    <a:lnTo>
                      <a:pt x="1069" y="192"/>
                    </a:lnTo>
                    <a:lnTo>
                      <a:pt x="1065" y="199"/>
                    </a:lnTo>
                    <a:lnTo>
                      <a:pt x="1062" y="205"/>
                    </a:lnTo>
                    <a:lnTo>
                      <a:pt x="1058" y="212"/>
                    </a:lnTo>
                    <a:lnTo>
                      <a:pt x="1053" y="217"/>
                    </a:lnTo>
                    <a:lnTo>
                      <a:pt x="1046" y="223"/>
                    </a:lnTo>
                    <a:lnTo>
                      <a:pt x="1041" y="229"/>
                    </a:lnTo>
                    <a:lnTo>
                      <a:pt x="1035" y="234"/>
                    </a:lnTo>
                    <a:lnTo>
                      <a:pt x="1029" y="239"/>
                    </a:lnTo>
                    <a:lnTo>
                      <a:pt x="1023" y="242"/>
                    </a:lnTo>
                    <a:lnTo>
                      <a:pt x="1016" y="246"/>
                    </a:lnTo>
                    <a:lnTo>
                      <a:pt x="1010" y="248"/>
                    </a:lnTo>
                    <a:lnTo>
                      <a:pt x="1004" y="251"/>
                    </a:lnTo>
                    <a:lnTo>
                      <a:pt x="997" y="253"/>
                    </a:lnTo>
                    <a:lnTo>
                      <a:pt x="991" y="254"/>
                    </a:lnTo>
                    <a:lnTo>
                      <a:pt x="979" y="257"/>
                    </a:lnTo>
                    <a:lnTo>
                      <a:pt x="966" y="258"/>
                    </a:lnTo>
                    <a:lnTo>
                      <a:pt x="953" y="258"/>
                    </a:lnTo>
                    <a:lnTo>
                      <a:pt x="850" y="258"/>
                    </a:lnTo>
                    <a:close/>
                    <a:moveTo>
                      <a:pt x="625" y="10"/>
                    </a:moveTo>
                    <a:lnTo>
                      <a:pt x="403" y="10"/>
                    </a:lnTo>
                    <a:lnTo>
                      <a:pt x="338" y="254"/>
                    </a:lnTo>
                    <a:lnTo>
                      <a:pt x="560" y="254"/>
                    </a:lnTo>
                    <a:lnTo>
                      <a:pt x="571" y="209"/>
                    </a:lnTo>
                    <a:lnTo>
                      <a:pt x="460" y="209"/>
                    </a:lnTo>
                    <a:lnTo>
                      <a:pt x="475" y="156"/>
                    </a:lnTo>
                    <a:lnTo>
                      <a:pt x="585" y="156"/>
                    </a:lnTo>
                    <a:lnTo>
                      <a:pt x="598" y="110"/>
                    </a:lnTo>
                    <a:lnTo>
                      <a:pt x="487" y="110"/>
                    </a:lnTo>
                    <a:lnTo>
                      <a:pt x="500" y="60"/>
                    </a:lnTo>
                    <a:lnTo>
                      <a:pt x="612" y="60"/>
                    </a:lnTo>
                    <a:lnTo>
                      <a:pt x="625" y="10"/>
                    </a:lnTo>
                    <a:close/>
                    <a:moveTo>
                      <a:pt x="180" y="48"/>
                    </a:moveTo>
                    <a:lnTo>
                      <a:pt x="164" y="48"/>
                    </a:lnTo>
                    <a:lnTo>
                      <a:pt x="147" y="111"/>
                    </a:lnTo>
                    <a:lnTo>
                      <a:pt x="186" y="111"/>
                    </a:lnTo>
                    <a:lnTo>
                      <a:pt x="190" y="111"/>
                    </a:lnTo>
                    <a:lnTo>
                      <a:pt x="194" y="111"/>
                    </a:lnTo>
                    <a:lnTo>
                      <a:pt x="200" y="109"/>
                    </a:lnTo>
                    <a:lnTo>
                      <a:pt x="207" y="108"/>
                    </a:lnTo>
                    <a:lnTo>
                      <a:pt x="211" y="105"/>
                    </a:lnTo>
                    <a:lnTo>
                      <a:pt x="215" y="103"/>
                    </a:lnTo>
                    <a:lnTo>
                      <a:pt x="219" y="100"/>
                    </a:lnTo>
                    <a:lnTo>
                      <a:pt x="221" y="97"/>
                    </a:lnTo>
                    <a:lnTo>
                      <a:pt x="223" y="94"/>
                    </a:lnTo>
                    <a:lnTo>
                      <a:pt x="225" y="91"/>
                    </a:lnTo>
                    <a:lnTo>
                      <a:pt x="226" y="88"/>
                    </a:lnTo>
                    <a:lnTo>
                      <a:pt x="227" y="82"/>
                    </a:lnTo>
                    <a:lnTo>
                      <a:pt x="227" y="79"/>
                    </a:lnTo>
                    <a:lnTo>
                      <a:pt x="227" y="77"/>
                    </a:lnTo>
                    <a:lnTo>
                      <a:pt x="227" y="74"/>
                    </a:lnTo>
                    <a:lnTo>
                      <a:pt x="227" y="72"/>
                    </a:lnTo>
                    <a:lnTo>
                      <a:pt x="226" y="69"/>
                    </a:lnTo>
                    <a:lnTo>
                      <a:pt x="225" y="66"/>
                    </a:lnTo>
                    <a:lnTo>
                      <a:pt x="224" y="64"/>
                    </a:lnTo>
                    <a:lnTo>
                      <a:pt x="223" y="62"/>
                    </a:lnTo>
                    <a:lnTo>
                      <a:pt x="222" y="61"/>
                    </a:lnTo>
                    <a:lnTo>
                      <a:pt x="220" y="59"/>
                    </a:lnTo>
                    <a:lnTo>
                      <a:pt x="217" y="56"/>
                    </a:lnTo>
                    <a:lnTo>
                      <a:pt x="213" y="54"/>
                    </a:lnTo>
                    <a:lnTo>
                      <a:pt x="204" y="51"/>
                    </a:lnTo>
                    <a:lnTo>
                      <a:pt x="199" y="50"/>
                    </a:lnTo>
                    <a:lnTo>
                      <a:pt x="195" y="49"/>
                    </a:lnTo>
                    <a:lnTo>
                      <a:pt x="187" y="48"/>
                    </a:lnTo>
                    <a:lnTo>
                      <a:pt x="180" y="48"/>
                    </a:lnTo>
                    <a:close/>
                    <a:moveTo>
                      <a:pt x="324" y="65"/>
                    </a:moveTo>
                    <a:lnTo>
                      <a:pt x="322" y="55"/>
                    </a:lnTo>
                    <a:lnTo>
                      <a:pt x="318" y="46"/>
                    </a:lnTo>
                    <a:lnTo>
                      <a:pt x="314" y="39"/>
                    </a:lnTo>
                    <a:lnTo>
                      <a:pt x="309" y="33"/>
                    </a:lnTo>
                    <a:lnTo>
                      <a:pt x="303" y="27"/>
                    </a:lnTo>
                    <a:lnTo>
                      <a:pt x="297" y="22"/>
                    </a:lnTo>
                    <a:lnTo>
                      <a:pt x="291" y="19"/>
                    </a:lnTo>
                    <a:lnTo>
                      <a:pt x="284" y="16"/>
                    </a:lnTo>
                    <a:lnTo>
                      <a:pt x="278" y="14"/>
                    </a:lnTo>
                    <a:lnTo>
                      <a:pt x="272" y="12"/>
                    </a:lnTo>
                    <a:lnTo>
                      <a:pt x="262" y="11"/>
                    </a:lnTo>
                    <a:lnTo>
                      <a:pt x="252" y="10"/>
                    </a:lnTo>
                    <a:lnTo>
                      <a:pt x="65" y="10"/>
                    </a:lnTo>
                    <a:lnTo>
                      <a:pt x="0" y="254"/>
                    </a:lnTo>
                    <a:lnTo>
                      <a:pt x="108" y="254"/>
                    </a:lnTo>
                    <a:lnTo>
                      <a:pt x="136" y="153"/>
                    </a:lnTo>
                    <a:lnTo>
                      <a:pt x="140" y="154"/>
                    </a:lnTo>
                    <a:lnTo>
                      <a:pt x="145" y="154"/>
                    </a:lnTo>
                    <a:lnTo>
                      <a:pt x="148" y="155"/>
                    </a:lnTo>
                    <a:lnTo>
                      <a:pt x="151" y="157"/>
                    </a:lnTo>
                    <a:lnTo>
                      <a:pt x="154" y="159"/>
                    </a:lnTo>
                    <a:lnTo>
                      <a:pt x="158" y="162"/>
                    </a:lnTo>
                    <a:lnTo>
                      <a:pt x="181" y="199"/>
                    </a:lnTo>
                    <a:lnTo>
                      <a:pt x="198" y="229"/>
                    </a:lnTo>
                    <a:lnTo>
                      <a:pt x="209" y="247"/>
                    </a:lnTo>
                    <a:lnTo>
                      <a:pt x="212" y="254"/>
                    </a:lnTo>
                    <a:lnTo>
                      <a:pt x="316" y="254"/>
                    </a:lnTo>
                    <a:lnTo>
                      <a:pt x="291" y="217"/>
                    </a:lnTo>
                    <a:lnTo>
                      <a:pt x="272" y="192"/>
                    </a:lnTo>
                    <a:lnTo>
                      <a:pt x="264" y="183"/>
                    </a:lnTo>
                    <a:lnTo>
                      <a:pt x="257" y="175"/>
                    </a:lnTo>
                    <a:lnTo>
                      <a:pt x="243" y="162"/>
                    </a:lnTo>
                    <a:lnTo>
                      <a:pt x="237" y="157"/>
                    </a:lnTo>
                    <a:lnTo>
                      <a:pt x="230" y="154"/>
                    </a:lnTo>
                    <a:lnTo>
                      <a:pt x="226" y="152"/>
                    </a:lnTo>
                    <a:lnTo>
                      <a:pt x="224" y="152"/>
                    </a:lnTo>
                    <a:lnTo>
                      <a:pt x="222" y="151"/>
                    </a:lnTo>
                    <a:lnTo>
                      <a:pt x="220" y="150"/>
                    </a:lnTo>
                    <a:lnTo>
                      <a:pt x="220" y="149"/>
                    </a:lnTo>
                    <a:lnTo>
                      <a:pt x="222" y="148"/>
                    </a:lnTo>
                    <a:lnTo>
                      <a:pt x="223" y="148"/>
                    </a:lnTo>
                    <a:lnTo>
                      <a:pt x="234" y="147"/>
                    </a:lnTo>
                    <a:lnTo>
                      <a:pt x="243" y="146"/>
                    </a:lnTo>
                    <a:lnTo>
                      <a:pt x="254" y="145"/>
                    </a:lnTo>
                    <a:lnTo>
                      <a:pt x="262" y="144"/>
                    </a:lnTo>
                    <a:lnTo>
                      <a:pt x="270" y="142"/>
                    </a:lnTo>
                    <a:lnTo>
                      <a:pt x="277" y="139"/>
                    </a:lnTo>
                    <a:lnTo>
                      <a:pt x="283" y="137"/>
                    </a:lnTo>
                    <a:lnTo>
                      <a:pt x="289" y="134"/>
                    </a:lnTo>
                    <a:lnTo>
                      <a:pt x="295" y="131"/>
                    </a:lnTo>
                    <a:lnTo>
                      <a:pt x="300" y="128"/>
                    </a:lnTo>
                    <a:lnTo>
                      <a:pt x="308" y="121"/>
                    </a:lnTo>
                    <a:lnTo>
                      <a:pt x="314" y="113"/>
                    </a:lnTo>
                    <a:lnTo>
                      <a:pt x="319" y="105"/>
                    </a:lnTo>
                    <a:lnTo>
                      <a:pt x="322" y="98"/>
                    </a:lnTo>
                    <a:lnTo>
                      <a:pt x="324" y="91"/>
                    </a:lnTo>
                    <a:lnTo>
                      <a:pt x="325" y="84"/>
                    </a:lnTo>
                    <a:lnTo>
                      <a:pt x="325" y="78"/>
                    </a:lnTo>
                    <a:lnTo>
                      <a:pt x="325" y="68"/>
                    </a:lnTo>
                    <a:lnTo>
                      <a:pt x="324" y="65"/>
                    </a:lnTo>
                    <a:close/>
                    <a:moveTo>
                      <a:pt x="1283" y="91"/>
                    </a:moveTo>
                    <a:lnTo>
                      <a:pt x="1288" y="85"/>
                    </a:lnTo>
                    <a:lnTo>
                      <a:pt x="1294" y="79"/>
                    </a:lnTo>
                    <a:lnTo>
                      <a:pt x="1299" y="74"/>
                    </a:lnTo>
                    <a:lnTo>
                      <a:pt x="1305" y="69"/>
                    </a:lnTo>
                    <a:lnTo>
                      <a:pt x="1311" y="65"/>
                    </a:lnTo>
                    <a:lnTo>
                      <a:pt x="1318" y="62"/>
                    </a:lnTo>
                    <a:lnTo>
                      <a:pt x="1324" y="59"/>
                    </a:lnTo>
                    <a:lnTo>
                      <a:pt x="1329" y="57"/>
                    </a:lnTo>
                    <a:lnTo>
                      <a:pt x="1335" y="56"/>
                    </a:lnTo>
                    <a:lnTo>
                      <a:pt x="1340" y="55"/>
                    </a:lnTo>
                    <a:lnTo>
                      <a:pt x="1346" y="55"/>
                    </a:lnTo>
                    <a:lnTo>
                      <a:pt x="1351" y="56"/>
                    </a:lnTo>
                    <a:lnTo>
                      <a:pt x="1353" y="57"/>
                    </a:lnTo>
                    <a:lnTo>
                      <a:pt x="1355" y="57"/>
                    </a:lnTo>
                    <a:lnTo>
                      <a:pt x="1361" y="59"/>
                    </a:lnTo>
                    <a:lnTo>
                      <a:pt x="1365" y="62"/>
                    </a:lnTo>
                    <a:lnTo>
                      <a:pt x="1369" y="66"/>
                    </a:lnTo>
                    <a:lnTo>
                      <a:pt x="1372" y="70"/>
                    </a:lnTo>
                    <a:lnTo>
                      <a:pt x="1374" y="76"/>
                    </a:lnTo>
                    <a:lnTo>
                      <a:pt x="1376" y="81"/>
                    </a:lnTo>
                    <a:lnTo>
                      <a:pt x="1378" y="86"/>
                    </a:lnTo>
                    <a:lnTo>
                      <a:pt x="1378" y="92"/>
                    </a:lnTo>
                    <a:lnTo>
                      <a:pt x="1379" y="98"/>
                    </a:lnTo>
                    <a:lnTo>
                      <a:pt x="1378" y="105"/>
                    </a:lnTo>
                    <a:lnTo>
                      <a:pt x="1377" y="112"/>
                    </a:lnTo>
                    <a:lnTo>
                      <a:pt x="1376" y="119"/>
                    </a:lnTo>
                    <a:lnTo>
                      <a:pt x="1374" y="126"/>
                    </a:lnTo>
                    <a:lnTo>
                      <a:pt x="1371" y="133"/>
                    </a:lnTo>
                    <a:lnTo>
                      <a:pt x="1368" y="140"/>
                    </a:lnTo>
                    <a:lnTo>
                      <a:pt x="1365" y="147"/>
                    </a:lnTo>
                    <a:lnTo>
                      <a:pt x="1361" y="154"/>
                    </a:lnTo>
                    <a:lnTo>
                      <a:pt x="1355" y="161"/>
                    </a:lnTo>
                    <a:lnTo>
                      <a:pt x="1350" y="168"/>
                    </a:lnTo>
                    <a:lnTo>
                      <a:pt x="1345" y="174"/>
                    </a:lnTo>
                    <a:lnTo>
                      <a:pt x="1339" y="180"/>
                    </a:lnTo>
                    <a:lnTo>
                      <a:pt x="1334" y="185"/>
                    </a:lnTo>
                    <a:lnTo>
                      <a:pt x="1328" y="189"/>
                    </a:lnTo>
                    <a:lnTo>
                      <a:pt x="1322" y="193"/>
                    </a:lnTo>
                    <a:lnTo>
                      <a:pt x="1316" y="196"/>
                    </a:lnTo>
                    <a:lnTo>
                      <a:pt x="1309" y="199"/>
                    </a:lnTo>
                    <a:lnTo>
                      <a:pt x="1304" y="201"/>
                    </a:lnTo>
                    <a:lnTo>
                      <a:pt x="1298" y="202"/>
                    </a:lnTo>
                    <a:lnTo>
                      <a:pt x="1293" y="203"/>
                    </a:lnTo>
                    <a:lnTo>
                      <a:pt x="1287" y="203"/>
                    </a:lnTo>
                    <a:lnTo>
                      <a:pt x="1282" y="202"/>
                    </a:lnTo>
                    <a:lnTo>
                      <a:pt x="1280" y="202"/>
                    </a:lnTo>
                    <a:lnTo>
                      <a:pt x="1278" y="201"/>
                    </a:lnTo>
                    <a:lnTo>
                      <a:pt x="1273" y="199"/>
                    </a:lnTo>
                    <a:lnTo>
                      <a:pt x="1268" y="196"/>
                    </a:lnTo>
                    <a:lnTo>
                      <a:pt x="1264" y="192"/>
                    </a:lnTo>
                    <a:lnTo>
                      <a:pt x="1261" y="188"/>
                    </a:lnTo>
                    <a:lnTo>
                      <a:pt x="1259" y="184"/>
                    </a:lnTo>
                    <a:lnTo>
                      <a:pt x="1257" y="179"/>
                    </a:lnTo>
                    <a:lnTo>
                      <a:pt x="1255" y="173"/>
                    </a:lnTo>
                    <a:lnTo>
                      <a:pt x="1255" y="167"/>
                    </a:lnTo>
                    <a:lnTo>
                      <a:pt x="1254" y="160"/>
                    </a:lnTo>
                    <a:lnTo>
                      <a:pt x="1255" y="153"/>
                    </a:lnTo>
                    <a:lnTo>
                      <a:pt x="1256" y="147"/>
                    </a:lnTo>
                    <a:lnTo>
                      <a:pt x="1257" y="140"/>
                    </a:lnTo>
                    <a:lnTo>
                      <a:pt x="1259" y="133"/>
                    </a:lnTo>
                    <a:lnTo>
                      <a:pt x="1262" y="126"/>
                    </a:lnTo>
                    <a:lnTo>
                      <a:pt x="1265" y="119"/>
                    </a:lnTo>
                    <a:lnTo>
                      <a:pt x="1268" y="111"/>
                    </a:lnTo>
                    <a:lnTo>
                      <a:pt x="1273" y="104"/>
                    </a:lnTo>
                    <a:lnTo>
                      <a:pt x="1278" y="98"/>
                    </a:lnTo>
                    <a:lnTo>
                      <a:pt x="1283" y="91"/>
                    </a:lnTo>
                    <a:close/>
                    <a:moveTo>
                      <a:pt x="1156" y="175"/>
                    </a:moveTo>
                    <a:lnTo>
                      <a:pt x="1155" y="169"/>
                    </a:lnTo>
                    <a:lnTo>
                      <a:pt x="1155" y="161"/>
                    </a:lnTo>
                    <a:lnTo>
                      <a:pt x="1155" y="155"/>
                    </a:lnTo>
                    <a:lnTo>
                      <a:pt x="1155" y="148"/>
                    </a:lnTo>
                    <a:lnTo>
                      <a:pt x="1156" y="142"/>
                    </a:lnTo>
                    <a:lnTo>
                      <a:pt x="1157" y="135"/>
                    </a:lnTo>
                    <a:lnTo>
                      <a:pt x="1158" y="129"/>
                    </a:lnTo>
                    <a:lnTo>
                      <a:pt x="1160" y="122"/>
                    </a:lnTo>
                    <a:lnTo>
                      <a:pt x="1162" y="115"/>
                    </a:lnTo>
                    <a:lnTo>
                      <a:pt x="1165" y="109"/>
                    </a:lnTo>
                    <a:lnTo>
                      <a:pt x="1171" y="96"/>
                    </a:lnTo>
                    <a:lnTo>
                      <a:pt x="1178" y="84"/>
                    </a:lnTo>
                    <a:lnTo>
                      <a:pt x="1188" y="73"/>
                    </a:lnTo>
                    <a:lnTo>
                      <a:pt x="1197" y="61"/>
                    </a:lnTo>
                    <a:lnTo>
                      <a:pt x="1208" y="50"/>
                    </a:lnTo>
                    <a:lnTo>
                      <a:pt x="1219" y="40"/>
                    </a:lnTo>
                    <a:lnTo>
                      <a:pt x="1232" y="32"/>
                    </a:lnTo>
                    <a:lnTo>
                      <a:pt x="1245" y="23"/>
                    </a:lnTo>
                    <a:lnTo>
                      <a:pt x="1259" y="16"/>
                    </a:lnTo>
                    <a:lnTo>
                      <a:pt x="1274" y="10"/>
                    </a:lnTo>
                    <a:lnTo>
                      <a:pt x="1289" y="5"/>
                    </a:lnTo>
                    <a:lnTo>
                      <a:pt x="1297" y="3"/>
                    </a:lnTo>
                    <a:lnTo>
                      <a:pt x="1306" y="2"/>
                    </a:lnTo>
                    <a:lnTo>
                      <a:pt x="1323" y="1"/>
                    </a:lnTo>
                    <a:lnTo>
                      <a:pt x="1340" y="0"/>
                    </a:lnTo>
                    <a:lnTo>
                      <a:pt x="1355" y="1"/>
                    </a:lnTo>
                    <a:lnTo>
                      <a:pt x="1364" y="2"/>
                    </a:lnTo>
                    <a:lnTo>
                      <a:pt x="1371" y="3"/>
                    </a:lnTo>
                    <a:lnTo>
                      <a:pt x="1378" y="4"/>
                    </a:lnTo>
                    <a:lnTo>
                      <a:pt x="1385" y="6"/>
                    </a:lnTo>
                    <a:lnTo>
                      <a:pt x="1392" y="8"/>
                    </a:lnTo>
                    <a:lnTo>
                      <a:pt x="1399" y="10"/>
                    </a:lnTo>
                    <a:lnTo>
                      <a:pt x="1413" y="15"/>
                    </a:lnTo>
                    <a:lnTo>
                      <a:pt x="1424" y="22"/>
                    </a:lnTo>
                    <a:lnTo>
                      <a:pt x="1435" y="30"/>
                    </a:lnTo>
                    <a:lnTo>
                      <a:pt x="1440" y="34"/>
                    </a:lnTo>
                    <a:lnTo>
                      <a:pt x="1445" y="38"/>
                    </a:lnTo>
                    <a:lnTo>
                      <a:pt x="1450" y="43"/>
                    </a:lnTo>
                    <a:lnTo>
                      <a:pt x="1455" y="47"/>
                    </a:lnTo>
                    <a:lnTo>
                      <a:pt x="1458" y="52"/>
                    </a:lnTo>
                    <a:lnTo>
                      <a:pt x="1462" y="58"/>
                    </a:lnTo>
                    <a:lnTo>
                      <a:pt x="1468" y="69"/>
                    </a:lnTo>
                    <a:lnTo>
                      <a:pt x="1471" y="76"/>
                    </a:lnTo>
                    <a:lnTo>
                      <a:pt x="1473" y="82"/>
                    </a:lnTo>
                    <a:lnTo>
                      <a:pt x="1476" y="94"/>
                    </a:lnTo>
                    <a:lnTo>
                      <a:pt x="1477" y="101"/>
                    </a:lnTo>
                    <a:lnTo>
                      <a:pt x="1477" y="107"/>
                    </a:lnTo>
                    <a:lnTo>
                      <a:pt x="1477" y="114"/>
                    </a:lnTo>
                    <a:lnTo>
                      <a:pt x="1477" y="121"/>
                    </a:lnTo>
                    <a:lnTo>
                      <a:pt x="1476" y="128"/>
                    </a:lnTo>
                    <a:lnTo>
                      <a:pt x="1475" y="134"/>
                    </a:lnTo>
                    <a:lnTo>
                      <a:pt x="1472" y="147"/>
                    </a:lnTo>
                    <a:lnTo>
                      <a:pt x="1468" y="159"/>
                    </a:lnTo>
                    <a:lnTo>
                      <a:pt x="1465" y="167"/>
                    </a:lnTo>
                    <a:lnTo>
                      <a:pt x="1462" y="173"/>
                    </a:lnTo>
                    <a:lnTo>
                      <a:pt x="1459" y="179"/>
                    </a:lnTo>
                    <a:lnTo>
                      <a:pt x="1455" y="184"/>
                    </a:lnTo>
                    <a:lnTo>
                      <a:pt x="1446" y="196"/>
                    </a:lnTo>
                    <a:lnTo>
                      <a:pt x="1437" y="206"/>
                    </a:lnTo>
                    <a:lnTo>
                      <a:pt x="1432" y="212"/>
                    </a:lnTo>
                    <a:lnTo>
                      <a:pt x="1426" y="217"/>
                    </a:lnTo>
                    <a:lnTo>
                      <a:pt x="1415" y="227"/>
                    </a:lnTo>
                    <a:lnTo>
                      <a:pt x="1401" y="235"/>
                    </a:lnTo>
                    <a:lnTo>
                      <a:pt x="1388" y="243"/>
                    </a:lnTo>
                    <a:lnTo>
                      <a:pt x="1373" y="250"/>
                    </a:lnTo>
                    <a:lnTo>
                      <a:pt x="1366" y="252"/>
                    </a:lnTo>
                    <a:lnTo>
                      <a:pt x="1357" y="255"/>
                    </a:lnTo>
                    <a:lnTo>
                      <a:pt x="1349" y="259"/>
                    </a:lnTo>
                    <a:lnTo>
                      <a:pt x="1341" y="261"/>
                    </a:lnTo>
                    <a:lnTo>
                      <a:pt x="1325" y="263"/>
                    </a:lnTo>
                    <a:lnTo>
                      <a:pt x="1317" y="264"/>
                    </a:lnTo>
                    <a:lnTo>
                      <a:pt x="1308" y="264"/>
                    </a:lnTo>
                    <a:lnTo>
                      <a:pt x="1293" y="265"/>
                    </a:lnTo>
                    <a:lnTo>
                      <a:pt x="1278" y="264"/>
                    </a:lnTo>
                    <a:lnTo>
                      <a:pt x="1262" y="262"/>
                    </a:lnTo>
                    <a:lnTo>
                      <a:pt x="1248" y="259"/>
                    </a:lnTo>
                    <a:lnTo>
                      <a:pt x="1235" y="254"/>
                    </a:lnTo>
                    <a:lnTo>
                      <a:pt x="1221" y="250"/>
                    </a:lnTo>
                    <a:lnTo>
                      <a:pt x="1209" y="244"/>
                    </a:lnTo>
                    <a:lnTo>
                      <a:pt x="1199" y="237"/>
                    </a:lnTo>
                    <a:lnTo>
                      <a:pt x="1189" y="229"/>
                    </a:lnTo>
                    <a:lnTo>
                      <a:pt x="1184" y="225"/>
                    </a:lnTo>
                    <a:lnTo>
                      <a:pt x="1179" y="220"/>
                    </a:lnTo>
                    <a:lnTo>
                      <a:pt x="1175" y="216"/>
                    </a:lnTo>
                    <a:lnTo>
                      <a:pt x="1171" y="211"/>
                    </a:lnTo>
                    <a:lnTo>
                      <a:pt x="1168" y="205"/>
                    </a:lnTo>
                    <a:lnTo>
                      <a:pt x="1165" y="199"/>
                    </a:lnTo>
                    <a:lnTo>
                      <a:pt x="1162" y="193"/>
                    </a:lnTo>
                    <a:lnTo>
                      <a:pt x="1160" y="188"/>
                    </a:lnTo>
                    <a:lnTo>
                      <a:pt x="1158" y="181"/>
                    </a:lnTo>
                    <a:lnTo>
                      <a:pt x="1156" y="175"/>
                    </a:lnTo>
                    <a:close/>
                    <a:moveTo>
                      <a:pt x="1558" y="10"/>
                    </a:moveTo>
                    <a:lnTo>
                      <a:pt x="1492" y="254"/>
                    </a:lnTo>
                    <a:lnTo>
                      <a:pt x="1684" y="254"/>
                    </a:lnTo>
                    <a:lnTo>
                      <a:pt x="1696" y="209"/>
                    </a:lnTo>
                    <a:lnTo>
                      <a:pt x="1614" y="209"/>
                    </a:lnTo>
                    <a:lnTo>
                      <a:pt x="1668" y="10"/>
                    </a:lnTo>
                    <a:lnTo>
                      <a:pt x="1558" y="10"/>
                    </a:lnTo>
                    <a:close/>
                    <a:moveTo>
                      <a:pt x="791" y="54"/>
                    </a:moveTo>
                    <a:lnTo>
                      <a:pt x="777" y="54"/>
                    </a:lnTo>
                    <a:lnTo>
                      <a:pt x="757" y="129"/>
                    </a:lnTo>
                    <a:lnTo>
                      <a:pt x="788" y="129"/>
                    </a:lnTo>
                    <a:lnTo>
                      <a:pt x="797" y="128"/>
                    </a:lnTo>
                    <a:lnTo>
                      <a:pt x="804" y="126"/>
                    </a:lnTo>
                    <a:lnTo>
                      <a:pt x="811" y="124"/>
                    </a:lnTo>
                    <a:lnTo>
                      <a:pt x="816" y="121"/>
                    </a:lnTo>
                    <a:lnTo>
                      <a:pt x="820" y="118"/>
                    </a:lnTo>
                    <a:lnTo>
                      <a:pt x="824" y="114"/>
                    </a:lnTo>
                    <a:lnTo>
                      <a:pt x="828" y="110"/>
                    </a:lnTo>
                    <a:lnTo>
                      <a:pt x="830" y="107"/>
                    </a:lnTo>
                    <a:lnTo>
                      <a:pt x="832" y="103"/>
                    </a:lnTo>
                    <a:lnTo>
                      <a:pt x="833" y="100"/>
                    </a:lnTo>
                    <a:lnTo>
                      <a:pt x="834" y="94"/>
                    </a:lnTo>
                    <a:lnTo>
                      <a:pt x="834" y="88"/>
                    </a:lnTo>
                    <a:lnTo>
                      <a:pt x="834" y="82"/>
                    </a:lnTo>
                    <a:lnTo>
                      <a:pt x="832" y="77"/>
                    </a:lnTo>
                    <a:lnTo>
                      <a:pt x="830" y="72"/>
                    </a:lnTo>
                    <a:lnTo>
                      <a:pt x="828" y="67"/>
                    </a:lnTo>
                    <a:lnTo>
                      <a:pt x="823" y="64"/>
                    </a:lnTo>
                    <a:lnTo>
                      <a:pt x="820" y="61"/>
                    </a:lnTo>
                    <a:lnTo>
                      <a:pt x="816" y="59"/>
                    </a:lnTo>
                    <a:lnTo>
                      <a:pt x="812" y="57"/>
                    </a:lnTo>
                    <a:lnTo>
                      <a:pt x="804" y="55"/>
                    </a:lnTo>
                    <a:lnTo>
                      <a:pt x="797" y="54"/>
                    </a:lnTo>
                    <a:lnTo>
                      <a:pt x="791" y="54"/>
                    </a:lnTo>
                    <a:close/>
                    <a:moveTo>
                      <a:pt x="680" y="10"/>
                    </a:moveTo>
                    <a:lnTo>
                      <a:pt x="615" y="254"/>
                    </a:lnTo>
                    <a:lnTo>
                      <a:pt x="723" y="254"/>
                    </a:lnTo>
                    <a:lnTo>
                      <a:pt x="744" y="179"/>
                    </a:lnTo>
                    <a:lnTo>
                      <a:pt x="803" y="175"/>
                    </a:lnTo>
                    <a:lnTo>
                      <a:pt x="837" y="172"/>
                    </a:lnTo>
                    <a:lnTo>
                      <a:pt x="852" y="171"/>
                    </a:lnTo>
                    <a:lnTo>
                      <a:pt x="856" y="170"/>
                    </a:lnTo>
                    <a:lnTo>
                      <a:pt x="865" y="168"/>
                    </a:lnTo>
                    <a:lnTo>
                      <a:pt x="875" y="166"/>
                    </a:lnTo>
                    <a:lnTo>
                      <a:pt x="883" y="163"/>
                    </a:lnTo>
                    <a:lnTo>
                      <a:pt x="890" y="160"/>
                    </a:lnTo>
                    <a:lnTo>
                      <a:pt x="897" y="157"/>
                    </a:lnTo>
                    <a:lnTo>
                      <a:pt x="903" y="154"/>
                    </a:lnTo>
                    <a:lnTo>
                      <a:pt x="908" y="151"/>
                    </a:lnTo>
                    <a:lnTo>
                      <a:pt x="913" y="147"/>
                    </a:lnTo>
                    <a:lnTo>
                      <a:pt x="918" y="144"/>
                    </a:lnTo>
                    <a:lnTo>
                      <a:pt x="922" y="140"/>
                    </a:lnTo>
                    <a:lnTo>
                      <a:pt x="929" y="131"/>
                    </a:lnTo>
                    <a:lnTo>
                      <a:pt x="931" y="127"/>
                    </a:lnTo>
                    <a:lnTo>
                      <a:pt x="933" y="123"/>
                    </a:lnTo>
                    <a:lnTo>
                      <a:pt x="937" y="114"/>
                    </a:lnTo>
                    <a:lnTo>
                      <a:pt x="939" y="105"/>
                    </a:lnTo>
                    <a:lnTo>
                      <a:pt x="940" y="98"/>
                    </a:lnTo>
                    <a:lnTo>
                      <a:pt x="941" y="90"/>
                    </a:lnTo>
                    <a:lnTo>
                      <a:pt x="941" y="84"/>
                    </a:lnTo>
                    <a:lnTo>
                      <a:pt x="939" y="75"/>
                    </a:lnTo>
                    <a:lnTo>
                      <a:pt x="939" y="70"/>
                    </a:lnTo>
                    <a:lnTo>
                      <a:pt x="937" y="64"/>
                    </a:lnTo>
                    <a:lnTo>
                      <a:pt x="936" y="59"/>
                    </a:lnTo>
                    <a:lnTo>
                      <a:pt x="934" y="54"/>
                    </a:lnTo>
                    <a:lnTo>
                      <a:pt x="931" y="50"/>
                    </a:lnTo>
                    <a:lnTo>
                      <a:pt x="929" y="46"/>
                    </a:lnTo>
                    <a:lnTo>
                      <a:pt x="926" y="42"/>
                    </a:lnTo>
                    <a:lnTo>
                      <a:pt x="922" y="38"/>
                    </a:lnTo>
                    <a:lnTo>
                      <a:pt x="919" y="35"/>
                    </a:lnTo>
                    <a:lnTo>
                      <a:pt x="910" y="29"/>
                    </a:lnTo>
                    <a:lnTo>
                      <a:pt x="902" y="23"/>
                    </a:lnTo>
                    <a:lnTo>
                      <a:pt x="897" y="21"/>
                    </a:lnTo>
                    <a:lnTo>
                      <a:pt x="893" y="20"/>
                    </a:lnTo>
                    <a:lnTo>
                      <a:pt x="884" y="17"/>
                    </a:lnTo>
                    <a:lnTo>
                      <a:pt x="876" y="14"/>
                    </a:lnTo>
                    <a:lnTo>
                      <a:pt x="866" y="13"/>
                    </a:lnTo>
                    <a:lnTo>
                      <a:pt x="859" y="11"/>
                    </a:lnTo>
                    <a:lnTo>
                      <a:pt x="852" y="11"/>
                    </a:lnTo>
                    <a:lnTo>
                      <a:pt x="842" y="10"/>
                    </a:lnTo>
                    <a:lnTo>
                      <a:pt x="838" y="10"/>
                    </a:lnTo>
                    <a:lnTo>
                      <a:pt x="680" y="1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s-ES" sz="1200" b="1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" name="Freeform 10"/>
              <p:cNvSpPr>
                <a:spLocks noChangeAspect="1"/>
              </p:cNvSpPr>
              <p:nvPr userDrawn="1"/>
            </p:nvSpPr>
            <p:spPr bwMode="auto">
              <a:xfrm>
                <a:off x="4590" y="418"/>
                <a:ext cx="715" cy="280"/>
              </a:xfrm>
              <a:custGeom>
                <a:avLst/>
                <a:gdLst/>
                <a:ahLst/>
                <a:cxnLst>
                  <a:cxn ang="0">
                    <a:pos x="396" y="310"/>
                  </a:cxn>
                  <a:cxn ang="0">
                    <a:pos x="422" y="276"/>
                  </a:cxn>
                  <a:cxn ang="0">
                    <a:pos x="451" y="242"/>
                  </a:cxn>
                  <a:cxn ang="0">
                    <a:pos x="482" y="210"/>
                  </a:cxn>
                  <a:cxn ang="0">
                    <a:pos x="515" y="180"/>
                  </a:cxn>
                  <a:cxn ang="0">
                    <a:pos x="531" y="166"/>
                  </a:cxn>
                  <a:cxn ang="0">
                    <a:pos x="566" y="139"/>
                  </a:cxn>
                  <a:cxn ang="0">
                    <a:pos x="601" y="114"/>
                  </a:cxn>
                  <a:cxn ang="0">
                    <a:pos x="639" y="92"/>
                  </a:cxn>
                  <a:cxn ang="0">
                    <a:pos x="677" y="70"/>
                  </a:cxn>
                  <a:cxn ang="0">
                    <a:pos x="717" y="53"/>
                  </a:cxn>
                  <a:cxn ang="0">
                    <a:pos x="758" y="36"/>
                  </a:cxn>
                  <a:cxn ang="0">
                    <a:pos x="799" y="23"/>
                  </a:cxn>
                  <a:cxn ang="0">
                    <a:pos x="841" y="13"/>
                  </a:cxn>
                  <a:cxn ang="0">
                    <a:pos x="883" y="6"/>
                  </a:cxn>
                  <a:cxn ang="0">
                    <a:pos x="926" y="1"/>
                  </a:cxn>
                  <a:cxn ang="0">
                    <a:pos x="968" y="0"/>
                  </a:cxn>
                  <a:cxn ang="0">
                    <a:pos x="1012" y="1"/>
                  </a:cxn>
                  <a:cxn ang="0">
                    <a:pos x="1039" y="4"/>
                  </a:cxn>
                  <a:cxn ang="0">
                    <a:pos x="1079" y="11"/>
                  </a:cxn>
                  <a:cxn ang="0">
                    <a:pos x="1106" y="17"/>
                  </a:cxn>
                  <a:cxn ang="0">
                    <a:pos x="1143" y="29"/>
                  </a:cxn>
                  <a:cxn ang="0">
                    <a:pos x="1167" y="38"/>
                  </a:cxn>
                  <a:cxn ang="0">
                    <a:pos x="1201" y="55"/>
                  </a:cxn>
                  <a:cxn ang="0">
                    <a:pos x="1244" y="81"/>
                  </a:cxn>
                  <a:cxn ang="0">
                    <a:pos x="1274" y="104"/>
                  </a:cxn>
                  <a:cxn ang="0">
                    <a:pos x="1291" y="120"/>
                  </a:cxn>
                  <a:cxn ang="0">
                    <a:pos x="1317" y="146"/>
                  </a:cxn>
                  <a:cxn ang="0">
                    <a:pos x="1333" y="165"/>
                  </a:cxn>
                  <a:cxn ang="0">
                    <a:pos x="1347" y="185"/>
                  </a:cxn>
                  <a:cxn ang="0">
                    <a:pos x="1361" y="205"/>
                  </a:cxn>
                  <a:cxn ang="0">
                    <a:pos x="1373" y="226"/>
                  </a:cxn>
                  <a:cxn ang="0">
                    <a:pos x="1384" y="249"/>
                  </a:cxn>
                  <a:cxn ang="0">
                    <a:pos x="1393" y="271"/>
                  </a:cxn>
                  <a:cxn ang="0">
                    <a:pos x="1410" y="319"/>
                  </a:cxn>
                  <a:cxn ang="0">
                    <a:pos x="1416" y="344"/>
                  </a:cxn>
                  <a:cxn ang="0">
                    <a:pos x="1422" y="383"/>
                  </a:cxn>
                  <a:cxn ang="0">
                    <a:pos x="1425" y="423"/>
                  </a:cxn>
                  <a:cxn ang="0">
                    <a:pos x="1426" y="450"/>
                  </a:cxn>
                  <a:cxn ang="0">
                    <a:pos x="1425" y="478"/>
                  </a:cxn>
                  <a:cxn ang="0">
                    <a:pos x="1419" y="535"/>
                  </a:cxn>
                  <a:cxn ang="0">
                    <a:pos x="707" y="565"/>
                  </a:cxn>
                  <a:cxn ang="0">
                    <a:pos x="0" y="329"/>
                  </a:cxn>
                </a:cxnLst>
                <a:rect l="0" t="0" r="r" b="b"/>
                <a:pathLst>
                  <a:path w="1426" h="565">
                    <a:moveTo>
                      <a:pt x="384" y="329"/>
                    </a:moveTo>
                    <a:lnTo>
                      <a:pt x="396" y="310"/>
                    </a:lnTo>
                    <a:lnTo>
                      <a:pt x="409" y="293"/>
                    </a:lnTo>
                    <a:lnTo>
                      <a:pt x="422" y="276"/>
                    </a:lnTo>
                    <a:lnTo>
                      <a:pt x="437" y="259"/>
                    </a:lnTo>
                    <a:lnTo>
                      <a:pt x="451" y="242"/>
                    </a:lnTo>
                    <a:lnTo>
                      <a:pt x="466" y="226"/>
                    </a:lnTo>
                    <a:lnTo>
                      <a:pt x="482" y="210"/>
                    </a:lnTo>
                    <a:lnTo>
                      <a:pt x="498" y="195"/>
                    </a:lnTo>
                    <a:lnTo>
                      <a:pt x="515" y="180"/>
                    </a:lnTo>
                    <a:lnTo>
                      <a:pt x="523" y="173"/>
                    </a:lnTo>
                    <a:lnTo>
                      <a:pt x="531" y="166"/>
                    </a:lnTo>
                    <a:lnTo>
                      <a:pt x="548" y="152"/>
                    </a:lnTo>
                    <a:lnTo>
                      <a:pt x="566" y="139"/>
                    </a:lnTo>
                    <a:lnTo>
                      <a:pt x="583" y="126"/>
                    </a:lnTo>
                    <a:lnTo>
                      <a:pt x="601" y="114"/>
                    </a:lnTo>
                    <a:lnTo>
                      <a:pt x="620" y="102"/>
                    </a:lnTo>
                    <a:lnTo>
                      <a:pt x="639" y="92"/>
                    </a:lnTo>
                    <a:lnTo>
                      <a:pt x="658" y="80"/>
                    </a:lnTo>
                    <a:lnTo>
                      <a:pt x="677" y="70"/>
                    </a:lnTo>
                    <a:lnTo>
                      <a:pt x="698" y="61"/>
                    </a:lnTo>
                    <a:lnTo>
                      <a:pt x="717" y="53"/>
                    </a:lnTo>
                    <a:lnTo>
                      <a:pt x="738" y="45"/>
                    </a:lnTo>
                    <a:lnTo>
                      <a:pt x="758" y="36"/>
                    </a:lnTo>
                    <a:lnTo>
                      <a:pt x="778" y="29"/>
                    </a:lnTo>
                    <a:lnTo>
                      <a:pt x="799" y="23"/>
                    </a:lnTo>
                    <a:lnTo>
                      <a:pt x="819" y="18"/>
                    </a:lnTo>
                    <a:lnTo>
                      <a:pt x="841" y="13"/>
                    </a:lnTo>
                    <a:lnTo>
                      <a:pt x="861" y="9"/>
                    </a:lnTo>
                    <a:lnTo>
                      <a:pt x="883" y="6"/>
                    </a:lnTo>
                    <a:lnTo>
                      <a:pt x="904" y="3"/>
                    </a:lnTo>
                    <a:lnTo>
                      <a:pt x="926" y="1"/>
                    </a:lnTo>
                    <a:lnTo>
                      <a:pt x="946" y="0"/>
                    </a:lnTo>
                    <a:lnTo>
                      <a:pt x="968" y="0"/>
                    </a:lnTo>
                    <a:lnTo>
                      <a:pt x="997" y="1"/>
                    </a:lnTo>
                    <a:lnTo>
                      <a:pt x="1012" y="1"/>
                    </a:lnTo>
                    <a:lnTo>
                      <a:pt x="1025" y="3"/>
                    </a:lnTo>
                    <a:lnTo>
                      <a:pt x="1039" y="4"/>
                    </a:lnTo>
                    <a:lnTo>
                      <a:pt x="1053" y="6"/>
                    </a:lnTo>
                    <a:lnTo>
                      <a:pt x="1079" y="11"/>
                    </a:lnTo>
                    <a:lnTo>
                      <a:pt x="1093" y="14"/>
                    </a:lnTo>
                    <a:lnTo>
                      <a:pt x="1106" y="17"/>
                    </a:lnTo>
                    <a:lnTo>
                      <a:pt x="1130" y="25"/>
                    </a:lnTo>
                    <a:lnTo>
                      <a:pt x="1143" y="29"/>
                    </a:lnTo>
                    <a:lnTo>
                      <a:pt x="1155" y="33"/>
                    </a:lnTo>
                    <a:lnTo>
                      <a:pt x="1167" y="38"/>
                    </a:lnTo>
                    <a:lnTo>
                      <a:pt x="1178" y="43"/>
                    </a:lnTo>
                    <a:lnTo>
                      <a:pt x="1201" y="55"/>
                    </a:lnTo>
                    <a:lnTo>
                      <a:pt x="1223" y="68"/>
                    </a:lnTo>
                    <a:lnTo>
                      <a:pt x="1244" y="81"/>
                    </a:lnTo>
                    <a:lnTo>
                      <a:pt x="1263" y="96"/>
                    </a:lnTo>
                    <a:lnTo>
                      <a:pt x="1274" y="104"/>
                    </a:lnTo>
                    <a:lnTo>
                      <a:pt x="1283" y="112"/>
                    </a:lnTo>
                    <a:lnTo>
                      <a:pt x="1291" y="120"/>
                    </a:lnTo>
                    <a:lnTo>
                      <a:pt x="1300" y="128"/>
                    </a:lnTo>
                    <a:lnTo>
                      <a:pt x="1317" y="146"/>
                    </a:lnTo>
                    <a:lnTo>
                      <a:pt x="1325" y="155"/>
                    </a:lnTo>
                    <a:lnTo>
                      <a:pt x="1333" y="165"/>
                    </a:lnTo>
                    <a:lnTo>
                      <a:pt x="1340" y="174"/>
                    </a:lnTo>
                    <a:lnTo>
                      <a:pt x="1347" y="185"/>
                    </a:lnTo>
                    <a:lnTo>
                      <a:pt x="1354" y="195"/>
                    </a:lnTo>
                    <a:lnTo>
                      <a:pt x="1361" y="205"/>
                    </a:lnTo>
                    <a:lnTo>
                      <a:pt x="1367" y="215"/>
                    </a:lnTo>
                    <a:lnTo>
                      <a:pt x="1373" y="226"/>
                    </a:lnTo>
                    <a:lnTo>
                      <a:pt x="1379" y="238"/>
                    </a:lnTo>
                    <a:lnTo>
                      <a:pt x="1384" y="249"/>
                    </a:lnTo>
                    <a:lnTo>
                      <a:pt x="1389" y="260"/>
                    </a:lnTo>
                    <a:lnTo>
                      <a:pt x="1393" y="271"/>
                    </a:lnTo>
                    <a:lnTo>
                      <a:pt x="1402" y="295"/>
                    </a:lnTo>
                    <a:lnTo>
                      <a:pt x="1410" y="319"/>
                    </a:lnTo>
                    <a:lnTo>
                      <a:pt x="1413" y="332"/>
                    </a:lnTo>
                    <a:lnTo>
                      <a:pt x="1416" y="344"/>
                    </a:lnTo>
                    <a:lnTo>
                      <a:pt x="1420" y="371"/>
                    </a:lnTo>
                    <a:lnTo>
                      <a:pt x="1422" y="383"/>
                    </a:lnTo>
                    <a:lnTo>
                      <a:pt x="1424" y="396"/>
                    </a:lnTo>
                    <a:lnTo>
                      <a:pt x="1425" y="423"/>
                    </a:lnTo>
                    <a:lnTo>
                      <a:pt x="1426" y="437"/>
                    </a:lnTo>
                    <a:lnTo>
                      <a:pt x="1426" y="450"/>
                    </a:lnTo>
                    <a:lnTo>
                      <a:pt x="1426" y="465"/>
                    </a:lnTo>
                    <a:lnTo>
                      <a:pt x="1425" y="478"/>
                    </a:lnTo>
                    <a:lnTo>
                      <a:pt x="1423" y="507"/>
                    </a:lnTo>
                    <a:lnTo>
                      <a:pt x="1419" y="535"/>
                    </a:lnTo>
                    <a:lnTo>
                      <a:pt x="1414" y="565"/>
                    </a:lnTo>
                    <a:lnTo>
                      <a:pt x="707" y="565"/>
                    </a:lnTo>
                    <a:lnTo>
                      <a:pt x="0" y="565"/>
                    </a:lnTo>
                    <a:lnTo>
                      <a:pt x="0" y="329"/>
                    </a:lnTo>
                    <a:lnTo>
                      <a:pt x="384" y="329"/>
                    </a:lnTo>
                    <a:close/>
                  </a:path>
                </a:pathLst>
              </a:custGeom>
              <a:solidFill>
                <a:srgbClr val="FF7B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s-ES" sz="1200" b="1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" name="Freeform 11"/>
              <p:cNvSpPr>
                <a:spLocks noChangeAspect="1"/>
              </p:cNvSpPr>
              <p:nvPr userDrawn="1"/>
            </p:nvSpPr>
            <p:spPr bwMode="auto">
              <a:xfrm>
                <a:off x="4731" y="715"/>
                <a:ext cx="522" cy="263"/>
              </a:xfrm>
              <a:custGeom>
                <a:avLst/>
                <a:gdLst/>
                <a:ahLst/>
                <a:cxnLst>
                  <a:cxn ang="0">
                    <a:pos x="1019" y="219"/>
                  </a:cxn>
                  <a:cxn ang="0">
                    <a:pos x="977" y="273"/>
                  </a:cxn>
                  <a:cxn ang="0">
                    <a:pos x="930" y="323"/>
                  </a:cxn>
                  <a:cxn ang="0">
                    <a:pos x="879" y="369"/>
                  </a:cxn>
                  <a:cxn ang="0">
                    <a:pos x="834" y="403"/>
                  </a:cxn>
                  <a:cxn ang="0">
                    <a:pos x="786" y="435"/>
                  </a:cxn>
                  <a:cxn ang="0">
                    <a:pos x="726" y="467"/>
                  </a:cxn>
                  <a:cxn ang="0">
                    <a:pos x="664" y="493"/>
                  </a:cxn>
                  <a:cxn ang="0">
                    <a:pos x="600" y="514"/>
                  </a:cxn>
                  <a:cxn ang="0">
                    <a:pos x="534" y="527"/>
                  </a:cxn>
                  <a:cxn ang="0">
                    <a:pos x="468" y="533"/>
                  </a:cxn>
                  <a:cxn ang="0">
                    <a:pos x="403" y="532"/>
                  </a:cxn>
                  <a:cxn ang="0">
                    <a:pos x="342" y="523"/>
                  </a:cxn>
                  <a:cxn ang="0">
                    <a:pos x="285" y="508"/>
                  </a:cxn>
                  <a:cxn ang="0">
                    <a:pos x="232" y="487"/>
                  </a:cxn>
                  <a:cxn ang="0">
                    <a:pos x="198" y="470"/>
                  </a:cxn>
                  <a:cxn ang="0">
                    <a:pos x="160" y="444"/>
                  </a:cxn>
                  <a:cxn ang="0">
                    <a:pos x="125" y="414"/>
                  </a:cxn>
                  <a:cxn ang="0">
                    <a:pos x="87" y="375"/>
                  </a:cxn>
                  <a:cxn ang="0">
                    <a:pos x="56" y="331"/>
                  </a:cxn>
                  <a:cxn ang="0">
                    <a:pos x="38" y="299"/>
                  </a:cxn>
                  <a:cxn ang="0">
                    <a:pos x="16" y="248"/>
                  </a:cxn>
                  <a:cxn ang="0">
                    <a:pos x="0" y="193"/>
                  </a:cxn>
                  <a:cxn ang="0">
                    <a:pos x="17" y="173"/>
                  </a:cxn>
                  <a:cxn ang="0">
                    <a:pos x="58" y="137"/>
                  </a:cxn>
                  <a:cxn ang="0">
                    <a:pos x="94" y="112"/>
                  </a:cxn>
                  <a:cxn ang="0">
                    <a:pos x="139" y="84"/>
                  </a:cxn>
                  <a:cxn ang="0">
                    <a:pos x="195" y="59"/>
                  </a:cxn>
                  <a:cxn ang="0">
                    <a:pos x="258" y="35"/>
                  </a:cxn>
                  <a:cxn ang="0">
                    <a:pos x="306" y="22"/>
                  </a:cxn>
                  <a:cxn ang="0">
                    <a:pos x="386" y="8"/>
                  </a:cxn>
                  <a:cxn ang="0">
                    <a:pos x="444" y="3"/>
                  </a:cxn>
                  <a:cxn ang="0">
                    <a:pos x="528" y="0"/>
                  </a:cxn>
                  <a:cxn ang="0">
                    <a:pos x="623" y="6"/>
                  </a:cxn>
                  <a:cxn ang="0">
                    <a:pos x="722" y="18"/>
                  </a:cxn>
                  <a:cxn ang="0">
                    <a:pos x="779" y="30"/>
                  </a:cxn>
                  <a:cxn ang="0">
                    <a:pos x="851" y="51"/>
                  </a:cxn>
                  <a:cxn ang="0">
                    <a:pos x="902" y="70"/>
                  </a:cxn>
                  <a:cxn ang="0">
                    <a:pos x="943" y="90"/>
                  </a:cxn>
                  <a:cxn ang="0">
                    <a:pos x="982" y="115"/>
                  </a:cxn>
                  <a:cxn ang="0">
                    <a:pos x="1010" y="138"/>
                  </a:cxn>
                  <a:cxn ang="0">
                    <a:pos x="1034" y="163"/>
                  </a:cxn>
                  <a:cxn ang="0">
                    <a:pos x="1044" y="180"/>
                  </a:cxn>
                </a:cxnLst>
                <a:rect l="0" t="0" r="r" b="b"/>
                <a:pathLst>
                  <a:path w="1045" h="533">
                    <a:moveTo>
                      <a:pt x="1045" y="181"/>
                    </a:moveTo>
                    <a:lnTo>
                      <a:pt x="1031" y="201"/>
                    </a:lnTo>
                    <a:lnTo>
                      <a:pt x="1019" y="219"/>
                    </a:lnTo>
                    <a:lnTo>
                      <a:pt x="1006" y="238"/>
                    </a:lnTo>
                    <a:lnTo>
                      <a:pt x="992" y="256"/>
                    </a:lnTo>
                    <a:lnTo>
                      <a:pt x="977" y="273"/>
                    </a:lnTo>
                    <a:lnTo>
                      <a:pt x="962" y="291"/>
                    </a:lnTo>
                    <a:lnTo>
                      <a:pt x="947" y="307"/>
                    </a:lnTo>
                    <a:lnTo>
                      <a:pt x="930" y="323"/>
                    </a:lnTo>
                    <a:lnTo>
                      <a:pt x="914" y="339"/>
                    </a:lnTo>
                    <a:lnTo>
                      <a:pt x="896" y="354"/>
                    </a:lnTo>
                    <a:lnTo>
                      <a:pt x="879" y="369"/>
                    </a:lnTo>
                    <a:lnTo>
                      <a:pt x="861" y="384"/>
                    </a:lnTo>
                    <a:lnTo>
                      <a:pt x="843" y="397"/>
                    </a:lnTo>
                    <a:lnTo>
                      <a:pt x="834" y="403"/>
                    </a:lnTo>
                    <a:lnTo>
                      <a:pt x="824" y="410"/>
                    </a:lnTo>
                    <a:lnTo>
                      <a:pt x="805" y="423"/>
                    </a:lnTo>
                    <a:lnTo>
                      <a:pt x="786" y="435"/>
                    </a:lnTo>
                    <a:lnTo>
                      <a:pt x="767" y="446"/>
                    </a:lnTo>
                    <a:lnTo>
                      <a:pt x="746" y="456"/>
                    </a:lnTo>
                    <a:lnTo>
                      <a:pt x="726" y="467"/>
                    </a:lnTo>
                    <a:lnTo>
                      <a:pt x="705" y="476"/>
                    </a:lnTo>
                    <a:lnTo>
                      <a:pt x="685" y="485"/>
                    </a:lnTo>
                    <a:lnTo>
                      <a:pt x="664" y="493"/>
                    </a:lnTo>
                    <a:lnTo>
                      <a:pt x="643" y="500"/>
                    </a:lnTo>
                    <a:lnTo>
                      <a:pt x="621" y="507"/>
                    </a:lnTo>
                    <a:lnTo>
                      <a:pt x="600" y="514"/>
                    </a:lnTo>
                    <a:lnTo>
                      <a:pt x="578" y="519"/>
                    </a:lnTo>
                    <a:lnTo>
                      <a:pt x="556" y="523"/>
                    </a:lnTo>
                    <a:lnTo>
                      <a:pt x="534" y="527"/>
                    </a:lnTo>
                    <a:lnTo>
                      <a:pt x="512" y="529"/>
                    </a:lnTo>
                    <a:lnTo>
                      <a:pt x="490" y="531"/>
                    </a:lnTo>
                    <a:lnTo>
                      <a:pt x="468" y="533"/>
                    </a:lnTo>
                    <a:lnTo>
                      <a:pt x="446" y="533"/>
                    </a:lnTo>
                    <a:lnTo>
                      <a:pt x="424" y="533"/>
                    </a:lnTo>
                    <a:lnTo>
                      <a:pt x="403" y="532"/>
                    </a:lnTo>
                    <a:lnTo>
                      <a:pt x="382" y="530"/>
                    </a:lnTo>
                    <a:lnTo>
                      <a:pt x="361" y="527"/>
                    </a:lnTo>
                    <a:lnTo>
                      <a:pt x="342" y="523"/>
                    </a:lnTo>
                    <a:lnTo>
                      <a:pt x="323" y="519"/>
                    </a:lnTo>
                    <a:lnTo>
                      <a:pt x="303" y="514"/>
                    </a:lnTo>
                    <a:lnTo>
                      <a:pt x="285" y="508"/>
                    </a:lnTo>
                    <a:lnTo>
                      <a:pt x="266" y="501"/>
                    </a:lnTo>
                    <a:lnTo>
                      <a:pt x="248" y="494"/>
                    </a:lnTo>
                    <a:lnTo>
                      <a:pt x="232" y="487"/>
                    </a:lnTo>
                    <a:lnTo>
                      <a:pt x="214" y="479"/>
                    </a:lnTo>
                    <a:lnTo>
                      <a:pt x="206" y="474"/>
                    </a:lnTo>
                    <a:lnTo>
                      <a:pt x="198" y="470"/>
                    </a:lnTo>
                    <a:lnTo>
                      <a:pt x="182" y="459"/>
                    </a:lnTo>
                    <a:lnTo>
                      <a:pt x="167" y="449"/>
                    </a:lnTo>
                    <a:lnTo>
                      <a:pt x="160" y="444"/>
                    </a:lnTo>
                    <a:lnTo>
                      <a:pt x="153" y="438"/>
                    </a:lnTo>
                    <a:lnTo>
                      <a:pt x="138" y="427"/>
                    </a:lnTo>
                    <a:lnTo>
                      <a:pt x="125" y="414"/>
                    </a:lnTo>
                    <a:lnTo>
                      <a:pt x="112" y="402"/>
                    </a:lnTo>
                    <a:lnTo>
                      <a:pt x="100" y="389"/>
                    </a:lnTo>
                    <a:lnTo>
                      <a:pt x="87" y="375"/>
                    </a:lnTo>
                    <a:lnTo>
                      <a:pt x="76" y="360"/>
                    </a:lnTo>
                    <a:lnTo>
                      <a:pt x="66" y="346"/>
                    </a:lnTo>
                    <a:lnTo>
                      <a:pt x="56" y="331"/>
                    </a:lnTo>
                    <a:lnTo>
                      <a:pt x="50" y="322"/>
                    </a:lnTo>
                    <a:lnTo>
                      <a:pt x="46" y="315"/>
                    </a:lnTo>
                    <a:lnTo>
                      <a:pt x="38" y="299"/>
                    </a:lnTo>
                    <a:lnTo>
                      <a:pt x="30" y="283"/>
                    </a:lnTo>
                    <a:lnTo>
                      <a:pt x="23" y="265"/>
                    </a:lnTo>
                    <a:lnTo>
                      <a:pt x="16" y="248"/>
                    </a:lnTo>
                    <a:lnTo>
                      <a:pt x="10" y="229"/>
                    </a:lnTo>
                    <a:lnTo>
                      <a:pt x="4" y="212"/>
                    </a:lnTo>
                    <a:lnTo>
                      <a:pt x="0" y="193"/>
                    </a:lnTo>
                    <a:lnTo>
                      <a:pt x="1" y="190"/>
                    </a:lnTo>
                    <a:lnTo>
                      <a:pt x="7" y="183"/>
                    </a:lnTo>
                    <a:lnTo>
                      <a:pt x="17" y="173"/>
                    </a:lnTo>
                    <a:lnTo>
                      <a:pt x="30" y="160"/>
                    </a:lnTo>
                    <a:lnTo>
                      <a:pt x="47" y="146"/>
                    </a:lnTo>
                    <a:lnTo>
                      <a:pt x="58" y="137"/>
                    </a:lnTo>
                    <a:lnTo>
                      <a:pt x="69" y="129"/>
                    </a:lnTo>
                    <a:lnTo>
                      <a:pt x="81" y="120"/>
                    </a:lnTo>
                    <a:lnTo>
                      <a:pt x="94" y="112"/>
                    </a:lnTo>
                    <a:lnTo>
                      <a:pt x="108" y="103"/>
                    </a:lnTo>
                    <a:lnTo>
                      <a:pt x="123" y="93"/>
                    </a:lnTo>
                    <a:lnTo>
                      <a:pt x="139" y="84"/>
                    </a:lnTo>
                    <a:lnTo>
                      <a:pt x="157" y="76"/>
                    </a:lnTo>
                    <a:lnTo>
                      <a:pt x="175" y="67"/>
                    </a:lnTo>
                    <a:lnTo>
                      <a:pt x="195" y="59"/>
                    </a:lnTo>
                    <a:lnTo>
                      <a:pt x="215" y="51"/>
                    </a:lnTo>
                    <a:lnTo>
                      <a:pt x="236" y="42"/>
                    </a:lnTo>
                    <a:lnTo>
                      <a:pt x="258" y="35"/>
                    </a:lnTo>
                    <a:lnTo>
                      <a:pt x="282" y="28"/>
                    </a:lnTo>
                    <a:lnTo>
                      <a:pt x="294" y="25"/>
                    </a:lnTo>
                    <a:lnTo>
                      <a:pt x="306" y="22"/>
                    </a:lnTo>
                    <a:lnTo>
                      <a:pt x="332" y="17"/>
                    </a:lnTo>
                    <a:lnTo>
                      <a:pt x="358" y="12"/>
                    </a:lnTo>
                    <a:lnTo>
                      <a:pt x="386" y="8"/>
                    </a:lnTo>
                    <a:lnTo>
                      <a:pt x="415" y="5"/>
                    </a:lnTo>
                    <a:lnTo>
                      <a:pt x="430" y="4"/>
                    </a:lnTo>
                    <a:lnTo>
                      <a:pt x="444" y="3"/>
                    </a:lnTo>
                    <a:lnTo>
                      <a:pt x="475" y="0"/>
                    </a:lnTo>
                    <a:lnTo>
                      <a:pt x="508" y="0"/>
                    </a:lnTo>
                    <a:lnTo>
                      <a:pt x="528" y="0"/>
                    </a:lnTo>
                    <a:lnTo>
                      <a:pt x="548" y="1"/>
                    </a:lnTo>
                    <a:lnTo>
                      <a:pt x="586" y="4"/>
                    </a:lnTo>
                    <a:lnTo>
                      <a:pt x="623" y="6"/>
                    </a:lnTo>
                    <a:lnTo>
                      <a:pt x="658" y="10"/>
                    </a:lnTo>
                    <a:lnTo>
                      <a:pt x="691" y="14"/>
                    </a:lnTo>
                    <a:lnTo>
                      <a:pt x="722" y="18"/>
                    </a:lnTo>
                    <a:lnTo>
                      <a:pt x="751" y="24"/>
                    </a:lnTo>
                    <a:lnTo>
                      <a:pt x="765" y="27"/>
                    </a:lnTo>
                    <a:lnTo>
                      <a:pt x="779" y="30"/>
                    </a:lnTo>
                    <a:lnTo>
                      <a:pt x="804" y="36"/>
                    </a:lnTo>
                    <a:lnTo>
                      <a:pt x="829" y="43"/>
                    </a:lnTo>
                    <a:lnTo>
                      <a:pt x="851" y="51"/>
                    </a:lnTo>
                    <a:lnTo>
                      <a:pt x="873" y="59"/>
                    </a:lnTo>
                    <a:lnTo>
                      <a:pt x="892" y="66"/>
                    </a:lnTo>
                    <a:lnTo>
                      <a:pt x="902" y="70"/>
                    </a:lnTo>
                    <a:lnTo>
                      <a:pt x="911" y="74"/>
                    </a:lnTo>
                    <a:lnTo>
                      <a:pt x="927" y="82"/>
                    </a:lnTo>
                    <a:lnTo>
                      <a:pt x="943" y="90"/>
                    </a:lnTo>
                    <a:lnTo>
                      <a:pt x="957" y="99"/>
                    </a:lnTo>
                    <a:lnTo>
                      <a:pt x="970" y="107"/>
                    </a:lnTo>
                    <a:lnTo>
                      <a:pt x="982" y="115"/>
                    </a:lnTo>
                    <a:lnTo>
                      <a:pt x="993" y="123"/>
                    </a:lnTo>
                    <a:lnTo>
                      <a:pt x="1002" y="131"/>
                    </a:lnTo>
                    <a:lnTo>
                      <a:pt x="1010" y="138"/>
                    </a:lnTo>
                    <a:lnTo>
                      <a:pt x="1017" y="146"/>
                    </a:lnTo>
                    <a:lnTo>
                      <a:pt x="1024" y="152"/>
                    </a:lnTo>
                    <a:lnTo>
                      <a:pt x="1034" y="163"/>
                    </a:lnTo>
                    <a:lnTo>
                      <a:pt x="1041" y="172"/>
                    </a:lnTo>
                    <a:lnTo>
                      <a:pt x="1044" y="178"/>
                    </a:lnTo>
                    <a:lnTo>
                      <a:pt x="1044" y="180"/>
                    </a:lnTo>
                    <a:lnTo>
                      <a:pt x="1045" y="181"/>
                    </a:lnTo>
                    <a:close/>
                  </a:path>
                </a:pathLst>
              </a:custGeom>
              <a:solidFill>
                <a:srgbClr val="F100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s-ES" sz="1200" b="1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" name="Freeform 12"/>
              <p:cNvSpPr>
                <a:spLocks noChangeAspect="1"/>
              </p:cNvSpPr>
              <p:nvPr userDrawn="1"/>
            </p:nvSpPr>
            <p:spPr bwMode="auto">
              <a:xfrm>
                <a:off x="4722" y="698"/>
                <a:ext cx="710" cy="122"/>
              </a:xfrm>
              <a:custGeom>
                <a:avLst/>
                <a:gdLst/>
                <a:ahLst/>
                <a:cxnLst>
                  <a:cxn ang="0">
                    <a:pos x="1409" y="217"/>
                  </a:cxn>
                  <a:cxn ang="0">
                    <a:pos x="1367" y="219"/>
                  </a:cxn>
                  <a:cxn ang="0">
                    <a:pos x="1332" y="214"/>
                  </a:cxn>
                  <a:cxn ang="0">
                    <a:pos x="1306" y="212"/>
                  </a:cxn>
                  <a:cxn ang="0">
                    <a:pos x="1269" y="222"/>
                  </a:cxn>
                  <a:cxn ang="0">
                    <a:pos x="1231" y="221"/>
                  </a:cxn>
                  <a:cxn ang="0">
                    <a:pos x="1207" y="216"/>
                  </a:cxn>
                  <a:cxn ang="0">
                    <a:pos x="1183" y="208"/>
                  </a:cxn>
                  <a:cxn ang="0">
                    <a:pos x="1167" y="206"/>
                  </a:cxn>
                  <a:cxn ang="0">
                    <a:pos x="1124" y="210"/>
                  </a:cxn>
                  <a:cxn ang="0">
                    <a:pos x="1085" y="216"/>
                  </a:cxn>
                  <a:cxn ang="0">
                    <a:pos x="1065" y="214"/>
                  </a:cxn>
                  <a:cxn ang="0">
                    <a:pos x="1046" y="210"/>
                  </a:cxn>
                  <a:cxn ang="0">
                    <a:pos x="1027" y="211"/>
                  </a:cxn>
                  <a:cxn ang="0">
                    <a:pos x="1008" y="217"/>
                  </a:cxn>
                  <a:cxn ang="0">
                    <a:pos x="964" y="223"/>
                  </a:cxn>
                  <a:cxn ang="0">
                    <a:pos x="945" y="222"/>
                  </a:cxn>
                  <a:cxn ang="0">
                    <a:pos x="925" y="216"/>
                  </a:cxn>
                  <a:cxn ang="0">
                    <a:pos x="910" y="215"/>
                  </a:cxn>
                  <a:cxn ang="0">
                    <a:pos x="897" y="220"/>
                  </a:cxn>
                  <a:cxn ang="0">
                    <a:pos x="877" y="227"/>
                  </a:cxn>
                  <a:cxn ang="0">
                    <a:pos x="859" y="233"/>
                  </a:cxn>
                  <a:cxn ang="0">
                    <a:pos x="837" y="233"/>
                  </a:cxn>
                  <a:cxn ang="0">
                    <a:pos x="809" y="234"/>
                  </a:cxn>
                  <a:cxn ang="0">
                    <a:pos x="790" y="233"/>
                  </a:cxn>
                  <a:cxn ang="0">
                    <a:pos x="752" y="225"/>
                  </a:cxn>
                  <a:cxn ang="0">
                    <a:pos x="715" y="220"/>
                  </a:cxn>
                  <a:cxn ang="0">
                    <a:pos x="689" y="214"/>
                  </a:cxn>
                  <a:cxn ang="0">
                    <a:pos x="674" y="208"/>
                  </a:cxn>
                  <a:cxn ang="0">
                    <a:pos x="651" y="204"/>
                  </a:cxn>
                  <a:cxn ang="0">
                    <a:pos x="631" y="204"/>
                  </a:cxn>
                  <a:cxn ang="0">
                    <a:pos x="613" y="209"/>
                  </a:cxn>
                  <a:cxn ang="0">
                    <a:pos x="590" y="217"/>
                  </a:cxn>
                  <a:cxn ang="0">
                    <a:pos x="560" y="217"/>
                  </a:cxn>
                  <a:cxn ang="0">
                    <a:pos x="534" y="216"/>
                  </a:cxn>
                  <a:cxn ang="0">
                    <a:pos x="493" y="227"/>
                  </a:cxn>
                  <a:cxn ang="0">
                    <a:pos x="469" y="228"/>
                  </a:cxn>
                  <a:cxn ang="0">
                    <a:pos x="439" y="222"/>
                  </a:cxn>
                  <a:cxn ang="0">
                    <a:pos x="409" y="215"/>
                  </a:cxn>
                  <a:cxn ang="0">
                    <a:pos x="385" y="215"/>
                  </a:cxn>
                  <a:cxn ang="0">
                    <a:pos x="341" y="214"/>
                  </a:cxn>
                  <a:cxn ang="0">
                    <a:pos x="324" y="212"/>
                  </a:cxn>
                  <a:cxn ang="0">
                    <a:pos x="307" y="208"/>
                  </a:cxn>
                  <a:cxn ang="0">
                    <a:pos x="264" y="206"/>
                  </a:cxn>
                  <a:cxn ang="0">
                    <a:pos x="228" y="205"/>
                  </a:cxn>
                  <a:cxn ang="0">
                    <a:pos x="206" y="208"/>
                  </a:cxn>
                  <a:cxn ang="0">
                    <a:pos x="183" y="215"/>
                  </a:cxn>
                  <a:cxn ang="0">
                    <a:pos x="151" y="217"/>
                  </a:cxn>
                  <a:cxn ang="0">
                    <a:pos x="128" y="220"/>
                  </a:cxn>
                  <a:cxn ang="0">
                    <a:pos x="105" y="221"/>
                  </a:cxn>
                  <a:cxn ang="0">
                    <a:pos x="55" y="228"/>
                  </a:cxn>
                  <a:cxn ang="0">
                    <a:pos x="35" y="228"/>
                  </a:cxn>
                  <a:cxn ang="0">
                    <a:pos x="12" y="224"/>
                  </a:cxn>
                  <a:cxn ang="0">
                    <a:pos x="4" y="184"/>
                  </a:cxn>
                  <a:cxn ang="0">
                    <a:pos x="0" y="142"/>
                  </a:cxn>
                  <a:cxn ang="0">
                    <a:pos x="0" y="99"/>
                  </a:cxn>
                  <a:cxn ang="0">
                    <a:pos x="5" y="42"/>
                  </a:cxn>
                  <a:cxn ang="0">
                    <a:pos x="12" y="0"/>
                  </a:cxn>
                </a:cxnLst>
                <a:rect l="0" t="0" r="r" b="b"/>
                <a:pathLst>
                  <a:path w="1426" h="234">
                    <a:moveTo>
                      <a:pt x="1426" y="0"/>
                    </a:moveTo>
                    <a:lnTo>
                      <a:pt x="1426" y="216"/>
                    </a:lnTo>
                    <a:lnTo>
                      <a:pt x="1409" y="217"/>
                    </a:lnTo>
                    <a:lnTo>
                      <a:pt x="1386" y="219"/>
                    </a:lnTo>
                    <a:lnTo>
                      <a:pt x="1376" y="219"/>
                    </a:lnTo>
                    <a:lnTo>
                      <a:pt x="1367" y="219"/>
                    </a:lnTo>
                    <a:lnTo>
                      <a:pt x="1358" y="217"/>
                    </a:lnTo>
                    <a:lnTo>
                      <a:pt x="1349" y="216"/>
                    </a:lnTo>
                    <a:lnTo>
                      <a:pt x="1332" y="214"/>
                    </a:lnTo>
                    <a:lnTo>
                      <a:pt x="1322" y="212"/>
                    </a:lnTo>
                    <a:lnTo>
                      <a:pt x="1311" y="212"/>
                    </a:lnTo>
                    <a:lnTo>
                      <a:pt x="1306" y="212"/>
                    </a:lnTo>
                    <a:lnTo>
                      <a:pt x="1301" y="213"/>
                    </a:lnTo>
                    <a:lnTo>
                      <a:pt x="1282" y="219"/>
                    </a:lnTo>
                    <a:lnTo>
                      <a:pt x="1269" y="222"/>
                    </a:lnTo>
                    <a:lnTo>
                      <a:pt x="1254" y="223"/>
                    </a:lnTo>
                    <a:lnTo>
                      <a:pt x="1242" y="223"/>
                    </a:lnTo>
                    <a:lnTo>
                      <a:pt x="1231" y="221"/>
                    </a:lnTo>
                    <a:lnTo>
                      <a:pt x="1220" y="220"/>
                    </a:lnTo>
                    <a:lnTo>
                      <a:pt x="1212" y="217"/>
                    </a:lnTo>
                    <a:lnTo>
                      <a:pt x="1207" y="216"/>
                    </a:lnTo>
                    <a:lnTo>
                      <a:pt x="1202" y="214"/>
                    </a:lnTo>
                    <a:lnTo>
                      <a:pt x="1190" y="210"/>
                    </a:lnTo>
                    <a:lnTo>
                      <a:pt x="1183" y="208"/>
                    </a:lnTo>
                    <a:lnTo>
                      <a:pt x="1178" y="207"/>
                    </a:lnTo>
                    <a:lnTo>
                      <a:pt x="1174" y="206"/>
                    </a:lnTo>
                    <a:lnTo>
                      <a:pt x="1167" y="206"/>
                    </a:lnTo>
                    <a:lnTo>
                      <a:pt x="1158" y="206"/>
                    </a:lnTo>
                    <a:lnTo>
                      <a:pt x="1147" y="207"/>
                    </a:lnTo>
                    <a:lnTo>
                      <a:pt x="1124" y="210"/>
                    </a:lnTo>
                    <a:lnTo>
                      <a:pt x="1111" y="212"/>
                    </a:lnTo>
                    <a:lnTo>
                      <a:pt x="1100" y="214"/>
                    </a:lnTo>
                    <a:lnTo>
                      <a:pt x="1085" y="216"/>
                    </a:lnTo>
                    <a:lnTo>
                      <a:pt x="1080" y="216"/>
                    </a:lnTo>
                    <a:lnTo>
                      <a:pt x="1076" y="215"/>
                    </a:lnTo>
                    <a:lnTo>
                      <a:pt x="1065" y="214"/>
                    </a:lnTo>
                    <a:lnTo>
                      <a:pt x="1061" y="213"/>
                    </a:lnTo>
                    <a:lnTo>
                      <a:pt x="1057" y="212"/>
                    </a:lnTo>
                    <a:lnTo>
                      <a:pt x="1046" y="210"/>
                    </a:lnTo>
                    <a:lnTo>
                      <a:pt x="1036" y="210"/>
                    </a:lnTo>
                    <a:lnTo>
                      <a:pt x="1032" y="210"/>
                    </a:lnTo>
                    <a:lnTo>
                      <a:pt x="1027" y="211"/>
                    </a:lnTo>
                    <a:lnTo>
                      <a:pt x="1022" y="213"/>
                    </a:lnTo>
                    <a:lnTo>
                      <a:pt x="1016" y="215"/>
                    </a:lnTo>
                    <a:lnTo>
                      <a:pt x="1008" y="217"/>
                    </a:lnTo>
                    <a:lnTo>
                      <a:pt x="992" y="219"/>
                    </a:lnTo>
                    <a:lnTo>
                      <a:pt x="977" y="221"/>
                    </a:lnTo>
                    <a:lnTo>
                      <a:pt x="964" y="223"/>
                    </a:lnTo>
                    <a:lnTo>
                      <a:pt x="958" y="224"/>
                    </a:lnTo>
                    <a:lnTo>
                      <a:pt x="951" y="223"/>
                    </a:lnTo>
                    <a:lnTo>
                      <a:pt x="945" y="222"/>
                    </a:lnTo>
                    <a:lnTo>
                      <a:pt x="940" y="221"/>
                    </a:lnTo>
                    <a:lnTo>
                      <a:pt x="930" y="217"/>
                    </a:lnTo>
                    <a:lnTo>
                      <a:pt x="925" y="216"/>
                    </a:lnTo>
                    <a:lnTo>
                      <a:pt x="921" y="215"/>
                    </a:lnTo>
                    <a:lnTo>
                      <a:pt x="916" y="215"/>
                    </a:lnTo>
                    <a:lnTo>
                      <a:pt x="910" y="215"/>
                    </a:lnTo>
                    <a:lnTo>
                      <a:pt x="906" y="216"/>
                    </a:lnTo>
                    <a:lnTo>
                      <a:pt x="902" y="217"/>
                    </a:lnTo>
                    <a:lnTo>
                      <a:pt x="897" y="220"/>
                    </a:lnTo>
                    <a:lnTo>
                      <a:pt x="893" y="221"/>
                    </a:lnTo>
                    <a:lnTo>
                      <a:pt x="886" y="223"/>
                    </a:lnTo>
                    <a:lnTo>
                      <a:pt x="877" y="227"/>
                    </a:lnTo>
                    <a:lnTo>
                      <a:pt x="872" y="229"/>
                    </a:lnTo>
                    <a:lnTo>
                      <a:pt x="865" y="231"/>
                    </a:lnTo>
                    <a:lnTo>
                      <a:pt x="859" y="233"/>
                    </a:lnTo>
                    <a:lnTo>
                      <a:pt x="852" y="233"/>
                    </a:lnTo>
                    <a:lnTo>
                      <a:pt x="846" y="234"/>
                    </a:lnTo>
                    <a:lnTo>
                      <a:pt x="837" y="233"/>
                    </a:lnTo>
                    <a:lnTo>
                      <a:pt x="826" y="233"/>
                    </a:lnTo>
                    <a:lnTo>
                      <a:pt x="818" y="233"/>
                    </a:lnTo>
                    <a:lnTo>
                      <a:pt x="809" y="234"/>
                    </a:lnTo>
                    <a:lnTo>
                      <a:pt x="805" y="234"/>
                    </a:lnTo>
                    <a:lnTo>
                      <a:pt x="801" y="234"/>
                    </a:lnTo>
                    <a:lnTo>
                      <a:pt x="790" y="233"/>
                    </a:lnTo>
                    <a:lnTo>
                      <a:pt x="777" y="231"/>
                    </a:lnTo>
                    <a:lnTo>
                      <a:pt x="767" y="228"/>
                    </a:lnTo>
                    <a:lnTo>
                      <a:pt x="752" y="225"/>
                    </a:lnTo>
                    <a:lnTo>
                      <a:pt x="740" y="223"/>
                    </a:lnTo>
                    <a:lnTo>
                      <a:pt x="727" y="222"/>
                    </a:lnTo>
                    <a:lnTo>
                      <a:pt x="715" y="220"/>
                    </a:lnTo>
                    <a:lnTo>
                      <a:pt x="703" y="217"/>
                    </a:lnTo>
                    <a:lnTo>
                      <a:pt x="693" y="215"/>
                    </a:lnTo>
                    <a:lnTo>
                      <a:pt x="689" y="214"/>
                    </a:lnTo>
                    <a:lnTo>
                      <a:pt x="684" y="212"/>
                    </a:lnTo>
                    <a:lnTo>
                      <a:pt x="679" y="210"/>
                    </a:lnTo>
                    <a:lnTo>
                      <a:pt x="674" y="208"/>
                    </a:lnTo>
                    <a:lnTo>
                      <a:pt x="668" y="206"/>
                    </a:lnTo>
                    <a:lnTo>
                      <a:pt x="662" y="205"/>
                    </a:lnTo>
                    <a:lnTo>
                      <a:pt x="651" y="204"/>
                    </a:lnTo>
                    <a:lnTo>
                      <a:pt x="643" y="203"/>
                    </a:lnTo>
                    <a:lnTo>
                      <a:pt x="635" y="203"/>
                    </a:lnTo>
                    <a:lnTo>
                      <a:pt x="631" y="204"/>
                    </a:lnTo>
                    <a:lnTo>
                      <a:pt x="627" y="204"/>
                    </a:lnTo>
                    <a:lnTo>
                      <a:pt x="620" y="206"/>
                    </a:lnTo>
                    <a:lnTo>
                      <a:pt x="613" y="209"/>
                    </a:lnTo>
                    <a:lnTo>
                      <a:pt x="607" y="212"/>
                    </a:lnTo>
                    <a:lnTo>
                      <a:pt x="598" y="215"/>
                    </a:lnTo>
                    <a:lnTo>
                      <a:pt x="590" y="217"/>
                    </a:lnTo>
                    <a:lnTo>
                      <a:pt x="582" y="219"/>
                    </a:lnTo>
                    <a:lnTo>
                      <a:pt x="570" y="219"/>
                    </a:lnTo>
                    <a:lnTo>
                      <a:pt x="560" y="217"/>
                    </a:lnTo>
                    <a:lnTo>
                      <a:pt x="549" y="216"/>
                    </a:lnTo>
                    <a:lnTo>
                      <a:pt x="539" y="216"/>
                    </a:lnTo>
                    <a:lnTo>
                      <a:pt x="534" y="216"/>
                    </a:lnTo>
                    <a:lnTo>
                      <a:pt x="527" y="219"/>
                    </a:lnTo>
                    <a:lnTo>
                      <a:pt x="511" y="223"/>
                    </a:lnTo>
                    <a:lnTo>
                      <a:pt x="493" y="227"/>
                    </a:lnTo>
                    <a:lnTo>
                      <a:pt x="485" y="228"/>
                    </a:lnTo>
                    <a:lnTo>
                      <a:pt x="479" y="228"/>
                    </a:lnTo>
                    <a:lnTo>
                      <a:pt x="469" y="228"/>
                    </a:lnTo>
                    <a:lnTo>
                      <a:pt x="458" y="226"/>
                    </a:lnTo>
                    <a:lnTo>
                      <a:pt x="448" y="224"/>
                    </a:lnTo>
                    <a:lnTo>
                      <a:pt x="439" y="222"/>
                    </a:lnTo>
                    <a:lnTo>
                      <a:pt x="423" y="217"/>
                    </a:lnTo>
                    <a:lnTo>
                      <a:pt x="415" y="215"/>
                    </a:lnTo>
                    <a:lnTo>
                      <a:pt x="409" y="215"/>
                    </a:lnTo>
                    <a:lnTo>
                      <a:pt x="404" y="215"/>
                    </a:lnTo>
                    <a:lnTo>
                      <a:pt x="398" y="215"/>
                    </a:lnTo>
                    <a:lnTo>
                      <a:pt x="385" y="215"/>
                    </a:lnTo>
                    <a:lnTo>
                      <a:pt x="363" y="215"/>
                    </a:lnTo>
                    <a:lnTo>
                      <a:pt x="352" y="215"/>
                    </a:lnTo>
                    <a:lnTo>
                      <a:pt x="341" y="214"/>
                    </a:lnTo>
                    <a:lnTo>
                      <a:pt x="336" y="214"/>
                    </a:lnTo>
                    <a:lnTo>
                      <a:pt x="329" y="213"/>
                    </a:lnTo>
                    <a:lnTo>
                      <a:pt x="324" y="212"/>
                    </a:lnTo>
                    <a:lnTo>
                      <a:pt x="318" y="210"/>
                    </a:lnTo>
                    <a:lnTo>
                      <a:pt x="313" y="209"/>
                    </a:lnTo>
                    <a:lnTo>
                      <a:pt x="307" y="208"/>
                    </a:lnTo>
                    <a:lnTo>
                      <a:pt x="292" y="207"/>
                    </a:lnTo>
                    <a:lnTo>
                      <a:pt x="276" y="206"/>
                    </a:lnTo>
                    <a:lnTo>
                      <a:pt x="264" y="206"/>
                    </a:lnTo>
                    <a:lnTo>
                      <a:pt x="252" y="205"/>
                    </a:lnTo>
                    <a:lnTo>
                      <a:pt x="236" y="205"/>
                    </a:lnTo>
                    <a:lnTo>
                      <a:pt x="228" y="205"/>
                    </a:lnTo>
                    <a:lnTo>
                      <a:pt x="221" y="205"/>
                    </a:lnTo>
                    <a:lnTo>
                      <a:pt x="213" y="206"/>
                    </a:lnTo>
                    <a:lnTo>
                      <a:pt x="206" y="208"/>
                    </a:lnTo>
                    <a:lnTo>
                      <a:pt x="192" y="213"/>
                    </a:lnTo>
                    <a:lnTo>
                      <a:pt x="187" y="214"/>
                    </a:lnTo>
                    <a:lnTo>
                      <a:pt x="183" y="215"/>
                    </a:lnTo>
                    <a:lnTo>
                      <a:pt x="175" y="216"/>
                    </a:lnTo>
                    <a:lnTo>
                      <a:pt x="165" y="216"/>
                    </a:lnTo>
                    <a:lnTo>
                      <a:pt x="151" y="217"/>
                    </a:lnTo>
                    <a:lnTo>
                      <a:pt x="145" y="217"/>
                    </a:lnTo>
                    <a:lnTo>
                      <a:pt x="137" y="219"/>
                    </a:lnTo>
                    <a:lnTo>
                      <a:pt x="128" y="220"/>
                    </a:lnTo>
                    <a:lnTo>
                      <a:pt x="121" y="221"/>
                    </a:lnTo>
                    <a:lnTo>
                      <a:pt x="113" y="221"/>
                    </a:lnTo>
                    <a:lnTo>
                      <a:pt x="105" y="221"/>
                    </a:lnTo>
                    <a:lnTo>
                      <a:pt x="93" y="222"/>
                    </a:lnTo>
                    <a:lnTo>
                      <a:pt x="85" y="223"/>
                    </a:lnTo>
                    <a:lnTo>
                      <a:pt x="55" y="228"/>
                    </a:lnTo>
                    <a:lnTo>
                      <a:pt x="49" y="229"/>
                    </a:lnTo>
                    <a:lnTo>
                      <a:pt x="42" y="229"/>
                    </a:lnTo>
                    <a:lnTo>
                      <a:pt x="35" y="228"/>
                    </a:lnTo>
                    <a:lnTo>
                      <a:pt x="28" y="227"/>
                    </a:lnTo>
                    <a:lnTo>
                      <a:pt x="16" y="225"/>
                    </a:lnTo>
                    <a:lnTo>
                      <a:pt x="12" y="224"/>
                    </a:lnTo>
                    <a:lnTo>
                      <a:pt x="9" y="211"/>
                    </a:lnTo>
                    <a:lnTo>
                      <a:pt x="6" y="198"/>
                    </a:lnTo>
                    <a:lnTo>
                      <a:pt x="4" y="184"/>
                    </a:lnTo>
                    <a:lnTo>
                      <a:pt x="2" y="170"/>
                    </a:lnTo>
                    <a:lnTo>
                      <a:pt x="1" y="156"/>
                    </a:lnTo>
                    <a:lnTo>
                      <a:pt x="0" y="142"/>
                    </a:lnTo>
                    <a:lnTo>
                      <a:pt x="0" y="128"/>
                    </a:lnTo>
                    <a:lnTo>
                      <a:pt x="0" y="113"/>
                    </a:lnTo>
                    <a:lnTo>
                      <a:pt x="0" y="99"/>
                    </a:lnTo>
                    <a:lnTo>
                      <a:pt x="1" y="85"/>
                    </a:lnTo>
                    <a:lnTo>
                      <a:pt x="3" y="56"/>
                    </a:lnTo>
                    <a:lnTo>
                      <a:pt x="5" y="42"/>
                    </a:lnTo>
                    <a:lnTo>
                      <a:pt x="7" y="27"/>
                    </a:lnTo>
                    <a:lnTo>
                      <a:pt x="10" y="13"/>
                    </a:lnTo>
                    <a:lnTo>
                      <a:pt x="12" y="0"/>
                    </a:lnTo>
                    <a:lnTo>
                      <a:pt x="719" y="0"/>
                    </a:lnTo>
                    <a:lnTo>
                      <a:pt x="1426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s-ES" sz="1200" b="1">
                  <a:latin typeface="+mn-lt"/>
                  <a:cs typeface="Arial" pitchFamily="34" charset="0"/>
                </a:endParaRPr>
              </a:p>
            </p:txBody>
          </p:sp>
        </p:grpSp>
      </p:grpSp>
      <p:sp>
        <p:nvSpPr>
          <p:cNvPr id="13" name="Line 38"/>
          <p:cNvSpPr>
            <a:spLocks noChangeShapeType="1"/>
          </p:cNvSpPr>
          <p:nvPr/>
        </p:nvSpPr>
        <p:spPr bwMode="auto">
          <a:xfrm flipV="1">
            <a:off x="541338" y="3498850"/>
            <a:ext cx="8207375" cy="1588"/>
          </a:xfrm>
          <a:prstGeom prst="line">
            <a:avLst/>
          </a:prstGeom>
          <a:noFill/>
          <a:ln w="31750">
            <a:solidFill>
              <a:srgbClr val="F10044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s-ES" sz="1200" b="1">
              <a:solidFill>
                <a:srgbClr val="00224C"/>
              </a:solidFill>
            </a:endParaRPr>
          </a:p>
        </p:txBody>
      </p:sp>
      <p:grpSp>
        <p:nvGrpSpPr>
          <p:cNvPr id="14" name="Group 83"/>
          <p:cNvGrpSpPr>
            <a:grpSpLocks noChangeAspect="1"/>
          </p:cNvGrpSpPr>
          <p:nvPr/>
        </p:nvGrpSpPr>
        <p:grpSpPr bwMode="auto">
          <a:xfrm>
            <a:off x="7188200" y="33338"/>
            <a:ext cx="1566863" cy="1681162"/>
            <a:chOff x="4468" y="0"/>
            <a:chExt cx="1025" cy="1100"/>
          </a:xfrm>
        </p:grpSpPr>
        <p:sp>
          <p:nvSpPr>
            <p:cNvPr id="15" name="Rectangle 84"/>
            <p:cNvSpPr>
              <a:spLocks noChangeAspect="1" noChangeArrowheads="1"/>
            </p:cNvSpPr>
            <p:nvPr userDrawn="1"/>
          </p:nvSpPr>
          <p:spPr bwMode="auto">
            <a:xfrm>
              <a:off x="4468" y="0"/>
              <a:ext cx="1025" cy="1100"/>
            </a:xfrm>
            <a:prstGeom prst="rect">
              <a:avLst/>
            </a:prstGeom>
            <a:solidFill>
              <a:srgbClr val="00224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20000"/>
                </a:spcBef>
                <a:defRPr/>
              </a:pPr>
              <a:endParaRPr lang="es-ES" sz="1200" b="1">
                <a:solidFill>
                  <a:srgbClr val="00224C"/>
                </a:solidFill>
              </a:endParaRPr>
            </a:p>
          </p:txBody>
        </p:sp>
        <p:grpSp>
          <p:nvGrpSpPr>
            <p:cNvPr id="16" name="Group 85"/>
            <p:cNvGrpSpPr>
              <a:grpSpLocks noChangeAspect="1"/>
            </p:cNvGrpSpPr>
            <p:nvPr userDrawn="1"/>
          </p:nvGrpSpPr>
          <p:grpSpPr bwMode="auto">
            <a:xfrm>
              <a:off x="4565" y="182"/>
              <a:ext cx="834" cy="771"/>
              <a:chOff x="4590" y="200"/>
              <a:chExt cx="851" cy="787"/>
            </a:xfrm>
          </p:grpSpPr>
          <p:sp>
            <p:nvSpPr>
              <p:cNvPr id="17" name="AutoShape 86"/>
              <p:cNvSpPr>
                <a:spLocks noChangeAspect="1" noChangeArrowheads="1" noTextEdit="1"/>
              </p:cNvSpPr>
              <p:nvPr userDrawn="1"/>
            </p:nvSpPr>
            <p:spPr bwMode="auto">
              <a:xfrm>
                <a:off x="4590" y="201"/>
                <a:ext cx="850" cy="7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defRPr/>
                </a:pPr>
                <a:endParaRPr lang="es-ES" sz="1200" b="1">
                  <a:solidFill>
                    <a:srgbClr val="00224C"/>
                  </a:solidFill>
                </a:endParaRPr>
              </a:p>
            </p:txBody>
          </p:sp>
          <p:sp>
            <p:nvSpPr>
              <p:cNvPr id="18" name="Freeform 87"/>
              <p:cNvSpPr>
                <a:spLocks noChangeAspect="1" noEditPoints="1"/>
              </p:cNvSpPr>
              <p:nvPr userDrawn="1"/>
            </p:nvSpPr>
            <p:spPr bwMode="auto">
              <a:xfrm>
                <a:off x="4590" y="200"/>
                <a:ext cx="851" cy="133"/>
              </a:xfrm>
              <a:custGeom>
                <a:avLst/>
                <a:gdLst/>
                <a:ahLst/>
                <a:cxnLst>
                  <a:cxn ang="0">
                    <a:pos x="931" y="212"/>
                  </a:cxn>
                  <a:cxn ang="0">
                    <a:pos x="959" y="188"/>
                  </a:cxn>
                  <a:cxn ang="0">
                    <a:pos x="996" y="63"/>
                  </a:cxn>
                  <a:cxn ang="0">
                    <a:pos x="1029" y="28"/>
                  </a:cxn>
                  <a:cxn ang="0">
                    <a:pos x="1088" y="8"/>
                  </a:cxn>
                  <a:cxn ang="0">
                    <a:pos x="1146" y="50"/>
                  </a:cxn>
                  <a:cxn ang="0">
                    <a:pos x="1104" y="76"/>
                  </a:cxn>
                  <a:cxn ang="0">
                    <a:pos x="1082" y="152"/>
                  </a:cxn>
                  <a:cxn ang="0">
                    <a:pos x="1058" y="212"/>
                  </a:cxn>
                  <a:cxn ang="0">
                    <a:pos x="1016" y="246"/>
                  </a:cxn>
                  <a:cxn ang="0">
                    <a:pos x="953" y="258"/>
                  </a:cxn>
                  <a:cxn ang="0">
                    <a:pos x="460" y="209"/>
                  </a:cxn>
                  <a:cxn ang="0">
                    <a:pos x="625" y="10"/>
                  </a:cxn>
                  <a:cxn ang="0">
                    <a:pos x="200" y="109"/>
                  </a:cxn>
                  <a:cxn ang="0">
                    <a:pos x="225" y="91"/>
                  </a:cxn>
                  <a:cxn ang="0">
                    <a:pos x="226" y="69"/>
                  </a:cxn>
                  <a:cxn ang="0">
                    <a:pos x="213" y="54"/>
                  </a:cxn>
                  <a:cxn ang="0">
                    <a:pos x="322" y="55"/>
                  </a:cxn>
                  <a:cxn ang="0">
                    <a:pos x="284" y="16"/>
                  </a:cxn>
                  <a:cxn ang="0">
                    <a:pos x="108" y="254"/>
                  </a:cxn>
                  <a:cxn ang="0">
                    <a:pos x="158" y="162"/>
                  </a:cxn>
                  <a:cxn ang="0">
                    <a:pos x="272" y="192"/>
                  </a:cxn>
                  <a:cxn ang="0">
                    <a:pos x="224" y="152"/>
                  </a:cxn>
                  <a:cxn ang="0">
                    <a:pos x="243" y="146"/>
                  </a:cxn>
                  <a:cxn ang="0">
                    <a:pos x="295" y="131"/>
                  </a:cxn>
                  <a:cxn ang="0">
                    <a:pos x="325" y="84"/>
                  </a:cxn>
                  <a:cxn ang="0">
                    <a:pos x="1299" y="74"/>
                  </a:cxn>
                  <a:cxn ang="0">
                    <a:pos x="1340" y="55"/>
                  </a:cxn>
                  <a:cxn ang="0">
                    <a:pos x="1369" y="66"/>
                  </a:cxn>
                  <a:cxn ang="0">
                    <a:pos x="1378" y="105"/>
                  </a:cxn>
                  <a:cxn ang="0">
                    <a:pos x="1361" y="154"/>
                  </a:cxn>
                  <a:cxn ang="0">
                    <a:pos x="1322" y="193"/>
                  </a:cxn>
                  <a:cxn ang="0">
                    <a:pos x="1282" y="202"/>
                  </a:cxn>
                  <a:cxn ang="0">
                    <a:pos x="1259" y="184"/>
                  </a:cxn>
                  <a:cxn ang="0">
                    <a:pos x="1257" y="140"/>
                  </a:cxn>
                  <a:cxn ang="0">
                    <a:pos x="1283" y="91"/>
                  </a:cxn>
                  <a:cxn ang="0">
                    <a:pos x="1157" y="135"/>
                  </a:cxn>
                  <a:cxn ang="0">
                    <a:pos x="1188" y="73"/>
                  </a:cxn>
                  <a:cxn ang="0">
                    <a:pos x="1274" y="10"/>
                  </a:cxn>
                  <a:cxn ang="0">
                    <a:pos x="1364" y="2"/>
                  </a:cxn>
                  <a:cxn ang="0">
                    <a:pos x="1424" y="22"/>
                  </a:cxn>
                  <a:cxn ang="0">
                    <a:pos x="1462" y="58"/>
                  </a:cxn>
                  <a:cxn ang="0">
                    <a:pos x="1477" y="114"/>
                  </a:cxn>
                  <a:cxn ang="0">
                    <a:pos x="1462" y="173"/>
                  </a:cxn>
                  <a:cxn ang="0">
                    <a:pos x="1415" y="227"/>
                  </a:cxn>
                  <a:cxn ang="0">
                    <a:pos x="1341" y="261"/>
                  </a:cxn>
                  <a:cxn ang="0">
                    <a:pos x="1248" y="259"/>
                  </a:cxn>
                  <a:cxn ang="0">
                    <a:pos x="1179" y="220"/>
                  </a:cxn>
                  <a:cxn ang="0">
                    <a:pos x="1158" y="181"/>
                  </a:cxn>
                  <a:cxn ang="0">
                    <a:pos x="1668" y="10"/>
                  </a:cxn>
                  <a:cxn ang="0">
                    <a:pos x="804" y="126"/>
                  </a:cxn>
                  <a:cxn ang="0">
                    <a:pos x="832" y="103"/>
                  </a:cxn>
                  <a:cxn ang="0">
                    <a:pos x="828" y="67"/>
                  </a:cxn>
                  <a:cxn ang="0">
                    <a:pos x="791" y="54"/>
                  </a:cxn>
                  <a:cxn ang="0">
                    <a:pos x="852" y="171"/>
                  </a:cxn>
                  <a:cxn ang="0">
                    <a:pos x="903" y="154"/>
                  </a:cxn>
                  <a:cxn ang="0">
                    <a:pos x="933" y="123"/>
                  </a:cxn>
                  <a:cxn ang="0">
                    <a:pos x="939" y="70"/>
                  </a:cxn>
                  <a:cxn ang="0">
                    <a:pos x="922" y="38"/>
                  </a:cxn>
                  <a:cxn ang="0">
                    <a:pos x="876" y="14"/>
                  </a:cxn>
                </a:cxnLst>
                <a:rect l="0" t="0" r="r" b="b"/>
                <a:pathLst>
                  <a:path w="1696" h="265">
                    <a:moveTo>
                      <a:pt x="850" y="258"/>
                    </a:moveTo>
                    <a:lnTo>
                      <a:pt x="861" y="216"/>
                    </a:lnTo>
                    <a:lnTo>
                      <a:pt x="898" y="216"/>
                    </a:lnTo>
                    <a:lnTo>
                      <a:pt x="908" y="216"/>
                    </a:lnTo>
                    <a:lnTo>
                      <a:pt x="917" y="215"/>
                    </a:lnTo>
                    <a:lnTo>
                      <a:pt x="924" y="214"/>
                    </a:lnTo>
                    <a:lnTo>
                      <a:pt x="931" y="212"/>
                    </a:lnTo>
                    <a:lnTo>
                      <a:pt x="936" y="209"/>
                    </a:lnTo>
                    <a:lnTo>
                      <a:pt x="941" y="207"/>
                    </a:lnTo>
                    <a:lnTo>
                      <a:pt x="946" y="204"/>
                    </a:lnTo>
                    <a:lnTo>
                      <a:pt x="949" y="201"/>
                    </a:lnTo>
                    <a:lnTo>
                      <a:pt x="953" y="197"/>
                    </a:lnTo>
                    <a:lnTo>
                      <a:pt x="955" y="193"/>
                    </a:lnTo>
                    <a:lnTo>
                      <a:pt x="959" y="188"/>
                    </a:lnTo>
                    <a:lnTo>
                      <a:pt x="961" y="182"/>
                    </a:lnTo>
                    <a:lnTo>
                      <a:pt x="966" y="168"/>
                    </a:lnTo>
                    <a:lnTo>
                      <a:pt x="970" y="151"/>
                    </a:lnTo>
                    <a:lnTo>
                      <a:pt x="988" y="84"/>
                    </a:lnTo>
                    <a:lnTo>
                      <a:pt x="990" y="77"/>
                    </a:lnTo>
                    <a:lnTo>
                      <a:pt x="993" y="69"/>
                    </a:lnTo>
                    <a:lnTo>
                      <a:pt x="996" y="63"/>
                    </a:lnTo>
                    <a:lnTo>
                      <a:pt x="999" y="57"/>
                    </a:lnTo>
                    <a:lnTo>
                      <a:pt x="1002" y="52"/>
                    </a:lnTo>
                    <a:lnTo>
                      <a:pt x="1007" y="47"/>
                    </a:lnTo>
                    <a:lnTo>
                      <a:pt x="1011" y="43"/>
                    </a:lnTo>
                    <a:lnTo>
                      <a:pt x="1015" y="38"/>
                    </a:lnTo>
                    <a:lnTo>
                      <a:pt x="1024" y="31"/>
                    </a:lnTo>
                    <a:lnTo>
                      <a:pt x="1029" y="28"/>
                    </a:lnTo>
                    <a:lnTo>
                      <a:pt x="1034" y="24"/>
                    </a:lnTo>
                    <a:lnTo>
                      <a:pt x="1044" y="19"/>
                    </a:lnTo>
                    <a:lnTo>
                      <a:pt x="1054" y="15"/>
                    </a:lnTo>
                    <a:lnTo>
                      <a:pt x="1064" y="12"/>
                    </a:lnTo>
                    <a:lnTo>
                      <a:pt x="1072" y="10"/>
                    </a:lnTo>
                    <a:lnTo>
                      <a:pt x="1081" y="9"/>
                    </a:lnTo>
                    <a:lnTo>
                      <a:pt x="1088" y="8"/>
                    </a:lnTo>
                    <a:lnTo>
                      <a:pt x="1099" y="7"/>
                    </a:lnTo>
                    <a:lnTo>
                      <a:pt x="1103" y="7"/>
                    </a:lnTo>
                    <a:lnTo>
                      <a:pt x="1185" y="7"/>
                    </a:lnTo>
                    <a:lnTo>
                      <a:pt x="1172" y="49"/>
                    </a:lnTo>
                    <a:lnTo>
                      <a:pt x="1167" y="49"/>
                    </a:lnTo>
                    <a:lnTo>
                      <a:pt x="1156" y="49"/>
                    </a:lnTo>
                    <a:lnTo>
                      <a:pt x="1146" y="50"/>
                    </a:lnTo>
                    <a:lnTo>
                      <a:pt x="1136" y="52"/>
                    </a:lnTo>
                    <a:lnTo>
                      <a:pt x="1128" y="55"/>
                    </a:lnTo>
                    <a:lnTo>
                      <a:pt x="1122" y="59"/>
                    </a:lnTo>
                    <a:lnTo>
                      <a:pt x="1116" y="62"/>
                    </a:lnTo>
                    <a:lnTo>
                      <a:pt x="1111" y="67"/>
                    </a:lnTo>
                    <a:lnTo>
                      <a:pt x="1107" y="72"/>
                    </a:lnTo>
                    <a:lnTo>
                      <a:pt x="1104" y="76"/>
                    </a:lnTo>
                    <a:lnTo>
                      <a:pt x="1101" y="81"/>
                    </a:lnTo>
                    <a:lnTo>
                      <a:pt x="1098" y="88"/>
                    </a:lnTo>
                    <a:lnTo>
                      <a:pt x="1096" y="94"/>
                    </a:lnTo>
                    <a:lnTo>
                      <a:pt x="1096" y="96"/>
                    </a:lnTo>
                    <a:lnTo>
                      <a:pt x="1088" y="128"/>
                    </a:lnTo>
                    <a:lnTo>
                      <a:pt x="1084" y="144"/>
                    </a:lnTo>
                    <a:lnTo>
                      <a:pt x="1082" y="152"/>
                    </a:lnTo>
                    <a:lnTo>
                      <a:pt x="1079" y="161"/>
                    </a:lnTo>
                    <a:lnTo>
                      <a:pt x="1074" y="177"/>
                    </a:lnTo>
                    <a:lnTo>
                      <a:pt x="1072" y="185"/>
                    </a:lnTo>
                    <a:lnTo>
                      <a:pt x="1069" y="192"/>
                    </a:lnTo>
                    <a:lnTo>
                      <a:pt x="1065" y="199"/>
                    </a:lnTo>
                    <a:lnTo>
                      <a:pt x="1062" y="205"/>
                    </a:lnTo>
                    <a:lnTo>
                      <a:pt x="1058" y="212"/>
                    </a:lnTo>
                    <a:lnTo>
                      <a:pt x="1053" y="217"/>
                    </a:lnTo>
                    <a:lnTo>
                      <a:pt x="1046" y="223"/>
                    </a:lnTo>
                    <a:lnTo>
                      <a:pt x="1041" y="229"/>
                    </a:lnTo>
                    <a:lnTo>
                      <a:pt x="1035" y="234"/>
                    </a:lnTo>
                    <a:lnTo>
                      <a:pt x="1029" y="239"/>
                    </a:lnTo>
                    <a:lnTo>
                      <a:pt x="1023" y="242"/>
                    </a:lnTo>
                    <a:lnTo>
                      <a:pt x="1016" y="246"/>
                    </a:lnTo>
                    <a:lnTo>
                      <a:pt x="1010" y="248"/>
                    </a:lnTo>
                    <a:lnTo>
                      <a:pt x="1004" y="251"/>
                    </a:lnTo>
                    <a:lnTo>
                      <a:pt x="997" y="253"/>
                    </a:lnTo>
                    <a:lnTo>
                      <a:pt x="991" y="254"/>
                    </a:lnTo>
                    <a:lnTo>
                      <a:pt x="979" y="257"/>
                    </a:lnTo>
                    <a:lnTo>
                      <a:pt x="966" y="258"/>
                    </a:lnTo>
                    <a:lnTo>
                      <a:pt x="953" y="258"/>
                    </a:lnTo>
                    <a:lnTo>
                      <a:pt x="850" y="258"/>
                    </a:lnTo>
                    <a:close/>
                    <a:moveTo>
                      <a:pt x="625" y="10"/>
                    </a:moveTo>
                    <a:lnTo>
                      <a:pt x="403" y="10"/>
                    </a:lnTo>
                    <a:lnTo>
                      <a:pt x="338" y="254"/>
                    </a:lnTo>
                    <a:lnTo>
                      <a:pt x="560" y="254"/>
                    </a:lnTo>
                    <a:lnTo>
                      <a:pt x="571" y="209"/>
                    </a:lnTo>
                    <a:lnTo>
                      <a:pt x="460" y="209"/>
                    </a:lnTo>
                    <a:lnTo>
                      <a:pt x="475" y="156"/>
                    </a:lnTo>
                    <a:lnTo>
                      <a:pt x="585" y="156"/>
                    </a:lnTo>
                    <a:lnTo>
                      <a:pt x="598" y="110"/>
                    </a:lnTo>
                    <a:lnTo>
                      <a:pt x="487" y="110"/>
                    </a:lnTo>
                    <a:lnTo>
                      <a:pt x="500" y="60"/>
                    </a:lnTo>
                    <a:lnTo>
                      <a:pt x="612" y="60"/>
                    </a:lnTo>
                    <a:lnTo>
                      <a:pt x="625" y="10"/>
                    </a:lnTo>
                    <a:close/>
                    <a:moveTo>
                      <a:pt x="180" y="48"/>
                    </a:moveTo>
                    <a:lnTo>
                      <a:pt x="164" y="48"/>
                    </a:lnTo>
                    <a:lnTo>
                      <a:pt x="147" y="111"/>
                    </a:lnTo>
                    <a:lnTo>
                      <a:pt x="186" y="111"/>
                    </a:lnTo>
                    <a:lnTo>
                      <a:pt x="190" y="111"/>
                    </a:lnTo>
                    <a:lnTo>
                      <a:pt x="194" y="111"/>
                    </a:lnTo>
                    <a:lnTo>
                      <a:pt x="200" y="109"/>
                    </a:lnTo>
                    <a:lnTo>
                      <a:pt x="207" y="108"/>
                    </a:lnTo>
                    <a:lnTo>
                      <a:pt x="211" y="105"/>
                    </a:lnTo>
                    <a:lnTo>
                      <a:pt x="215" y="103"/>
                    </a:lnTo>
                    <a:lnTo>
                      <a:pt x="219" y="100"/>
                    </a:lnTo>
                    <a:lnTo>
                      <a:pt x="221" y="97"/>
                    </a:lnTo>
                    <a:lnTo>
                      <a:pt x="223" y="94"/>
                    </a:lnTo>
                    <a:lnTo>
                      <a:pt x="225" y="91"/>
                    </a:lnTo>
                    <a:lnTo>
                      <a:pt x="226" y="88"/>
                    </a:lnTo>
                    <a:lnTo>
                      <a:pt x="227" y="82"/>
                    </a:lnTo>
                    <a:lnTo>
                      <a:pt x="227" y="79"/>
                    </a:lnTo>
                    <a:lnTo>
                      <a:pt x="227" y="77"/>
                    </a:lnTo>
                    <a:lnTo>
                      <a:pt x="227" y="74"/>
                    </a:lnTo>
                    <a:lnTo>
                      <a:pt x="227" y="72"/>
                    </a:lnTo>
                    <a:lnTo>
                      <a:pt x="226" y="69"/>
                    </a:lnTo>
                    <a:lnTo>
                      <a:pt x="225" y="66"/>
                    </a:lnTo>
                    <a:lnTo>
                      <a:pt x="224" y="64"/>
                    </a:lnTo>
                    <a:lnTo>
                      <a:pt x="223" y="62"/>
                    </a:lnTo>
                    <a:lnTo>
                      <a:pt x="222" y="61"/>
                    </a:lnTo>
                    <a:lnTo>
                      <a:pt x="220" y="59"/>
                    </a:lnTo>
                    <a:lnTo>
                      <a:pt x="217" y="56"/>
                    </a:lnTo>
                    <a:lnTo>
                      <a:pt x="213" y="54"/>
                    </a:lnTo>
                    <a:lnTo>
                      <a:pt x="204" y="51"/>
                    </a:lnTo>
                    <a:lnTo>
                      <a:pt x="199" y="50"/>
                    </a:lnTo>
                    <a:lnTo>
                      <a:pt x="195" y="49"/>
                    </a:lnTo>
                    <a:lnTo>
                      <a:pt x="187" y="48"/>
                    </a:lnTo>
                    <a:lnTo>
                      <a:pt x="180" y="48"/>
                    </a:lnTo>
                    <a:close/>
                    <a:moveTo>
                      <a:pt x="324" y="65"/>
                    </a:moveTo>
                    <a:lnTo>
                      <a:pt x="322" y="55"/>
                    </a:lnTo>
                    <a:lnTo>
                      <a:pt x="318" y="46"/>
                    </a:lnTo>
                    <a:lnTo>
                      <a:pt x="314" y="39"/>
                    </a:lnTo>
                    <a:lnTo>
                      <a:pt x="309" y="33"/>
                    </a:lnTo>
                    <a:lnTo>
                      <a:pt x="303" y="27"/>
                    </a:lnTo>
                    <a:lnTo>
                      <a:pt x="297" y="22"/>
                    </a:lnTo>
                    <a:lnTo>
                      <a:pt x="291" y="19"/>
                    </a:lnTo>
                    <a:lnTo>
                      <a:pt x="284" y="16"/>
                    </a:lnTo>
                    <a:lnTo>
                      <a:pt x="278" y="14"/>
                    </a:lnTo>
                    <a:lnTo>
                      <a:pt x="272" y="12"/>
                    </a:lnTo>
                    <a:lnTo>
                      <a:pt x="262" y="11"/>
                    </a:lnTo>
                    <a:lnTo>
                      <a:pt x="252" y="10"/>
                    </a:lnTo>
                    <a:lnTo>
                      <a:pt x="65" y="10"/>
                    </a:lnTo>
                    <a:lnTo>
                      <a:pt x="0" y="254"/>
                    </a:lnTo>
                    <a:lnTo>
                      <a:pt x="108" y="254"/>
                    </a:lnTo>
                    <a:lnTo>
                      <a:pt x="136" y="153"/>
                    </a:lnTo>
                    <a:lnTo>
                      <a:pt x="140" y="154"/>
                    </a:lnTo>
                    <a:lnTo>
                      <a:pt x="145" y="154"/>
                    </a:lnTo>
                    <a:lnTo>
                      <a:pt x="148" y="155"/>
                    </a:lnTo>
                    <a:lnTo>
                      <a:pt x="151" y="157"/>
                    </a:lnTo>
                    <a:lnTo>
                      <a:pt x="154" y="159"/>
                    </a:lnTo>
                    <a:lnTo>
                      <a:pt x="158" y="162"/>
                    </a:lnTo>
                    <a:lnTo>
                      <a:pt x="181" y="199"/>
                    </a:lnTo>
                    <a:lnTo>
                      <a:pt x="198" y="229"/>
                    </a:lnTo>
                    <a:lnTo>
                      <a:pt x="209" y="247"/>
                    </a:lnTo>
                    <a:lnTo>
                      <a:pt x="212" y="254"/>
                    </a:lnTo>
                    <a:lnTo>
                      <a:pt x="316" y="254"/>
                    </a:lnTo>
                    <a:lnTo>
                      <a:pt x="291" y="217"/>
                    </a:lnTo>
                    <a:lnTo>
                      <a:pt x="272" y="192"/>
                    </a:lnTo>
                    <a:lnTo>
                      <a:pt x="264" y="183"/>
                    </a:lnTo>
                    <a:lnTo>
                      <a:pt x="257" y="175"/>
                    </a:lnTo>
                    <a:lnTo>
                      <a:pt x="243" y="162"/>
                    </a:lnTo>
                    <a:lnTo>
                      <a:pt x="237" y="157"/>
                    </a:lnTo>
                    <a:lnTo>
                      <a:pt x="230" y="154"/>
                    </a:lnTo>
                    <a:lnTo>
                      <a:pt x="226" y="152"/>
                    </a:lnTo>
                    <a:lnTo>
                      <a:pt x="224" y="152"/>
                    </a:lnTo>
                    <a:lnTo>
                      <a:pt x="222" y="151"/>
                    </a:lnTo>
                    <a:lnTo>
                      <a:pt x="220" y="150"/>
                    </a:lnTo>
                    <a:lnTo>
                      <a:pt x="220" y="149"/>
                    </a:lnTo>
                    <a:lnTo>
                      <a:pt x="222" y="148"/>
                    </a:lnTo>
                    <a:lnTo>
                      <a:pt x="223" y="148"/>
                    </a:lnTo>
                    <a:lnTo>
                      <a:pt x="234" y="147"/>
                    </a:lnTo>
                    <a:lnTo>
                      <a:pt x="243" y="146"/>
                    </a:lnTo>
                    <a:lnTo>
                      <a:pt x="254" y="145"/>
                    </a:lnTo>
                    <a:lnTo>
                      <a:pt x="262" y="144"/>
                    </a:lnTo>
                    <a:lnTo>
                      <a:pt x="270" y="142"/>
                    </a:lnTo>
                    <a:lnTo>
                      <a:pt x="277" y="139"/>
                    </a:lnTo>
                    <a:lnTo>
                      <a:pt x="283" y="137"/>
                    </a:lnTo>
                    <a:lnTo>
                      <a:pt x="289" y="134"/>
                    </a:lnTo>
                    <a:lnTo>
                      <a:pt x="295" y="131"/>
                    </a:lnTo>
                    <a:lnTo>
                      <a:pt x="300" y="128"/>
                    </a:lnTo>
                    <a:lnTo>
                      <a:pt x="308" y="121"/>
                    </a:lnTo>
                    <a:lnTo>
                      <a:pt x="314" y="113"/>
                    </a:lnTo>
                    <a:lnTo>
                      <a:pt x="319" y="105"/>
                    </a:lnTo>
                    <a:lnTo>
                      <a:pt x="322" y="98"/>
                    </a:lnTo>
                    <a:lnTo>
                      <a:pt x="324" y="91"/>
                    </a:lnTo>
                    <a:lnTo>
                      <a:pt x="325" y="84"/>
                    </a:lnTo>
                    <a:lnTo>
                      <a:pt x="325" y="78"/>
                    </a:lnTo>
                    <a:lnTo>
                      <a:pt x="325" y="68"/>
                    </a:lnTo>
                    <a:lnTo>
                      <a:pt x="324" y="65"/>
                    </a:lnTo>
                    <a:close/>
                    <a:moveTo>
                      <a:pt x="1283" y="91"/>
                    </a:moveTo>
                    <a:lnTo>
                      <a:pt x="1288" y="85"/>
                    </a:lnTo>
                    <a:lnTo>
                      <a:pt x="1294" y="79"/>
                    </a:lnTo>
                    <a:lnTo>
                      <a:pt x="1299" y="74"/>
                    </a:lnTo>
                    <a:lnTo>
                      <a:pt x="1305" y="69"/>
                    </a:lnTo>
                    <a:lnTo>
                      <a:pt x="1311" y="65"/>
                    </a:lnTo>
                    <a:lnTo>
                      <a:pt x="1318" y="62"/>
                    </a:lnTo>
                    <a:lnTo>
                      <a:pt x="1324" y="59"/>
                    </a:lnTo>
                    <a:lnTo>
                      <a:pt x="1329" y="57"/>
                    </a:lnTo>
                    <a:lnTo>
                      <a:pt x="1335" y="56"/>
                    </a:lnTo>
                    <a:lnTo>
                      <a:pt x="1340" y="55"/>
                    </a:lnTo>
                    <a:lnTo>
                      <a:pt x="1346" y="55"/>
                    </a:lnTo>
                    <a:lnTo>
                      <a:pt x="1351" y="56"/>
                    </a:lnTo>
                    <a:lnTo>
                      <a:pt x="1353" y="57"/>
                    </a:lnTo>
                    <a:lnTo>
                      <a:pt x="1355" y="57"/>
                    </a:lnTo>
                    <a:lnTo>
                      <a:pt x="1361" y="59"/>
                    </a:lnTo>
                    <a:lnTo>
                      <a:pt x="1365" y="62"/>
                    </a:lnTo>
                    <a:lnTo>
                      <a:pt x="1369" y="66"/>
                    </a:lnTo>
                    <a:lnTo>
                      <a:pt x="1372" y="70"/>
                    </a:lnTo>
                    <a:lnTo>
                      <a:pt x="1374" y="76"/>
                    </a:lnTo>
                    <a:lnTo>
                      <a:pt x="1376" y="81"/>
                    </a:lnTo>
                    <a:lnTo>
                      <a:pt x="1378" y="86"/>
                    </a:lnTo>
                    <a:lnTo>
                      <a:pt x="1378" y="92"/>
                    </a:lnTo>
                    <a:lnTo>
                      <a:pt x="1379" y="98"/>
                    </a:lnTo>
                    <a:lnTo>
                      <a:pt x="1378" y="105"/>
                    </a:lnTo>
                    <a:lnTo>
                      <a:pt x="1377" y="112"/>
                    </a:lnTo>
                    <a:lnTo>
                      <a:pt x="1376" y="119"/>
                    </a:lnTo>
                    <a:lnTo>
                      <a:pt x="1374" y="126"/>
                    </a:lnTo>
                    <a:lnTo>
                      <a:pt x="1371" y="133"/>
                    </a:lnTo>
                    <a:lnTo>
                      <a:pt x="1368" y="140"/>
                    </a:lnTo>
                    <a:lnTo>
                      <a:pt x="1365" y="147"/>
                    </a:lnTo>
                    <a:lnTo>
                      <a:pt x="1361" y="154"/>
                    </a:lnTo>
                    <a:lnTo>
                      <a:pt x="1355" y="161"/>
                    </a:lnTo>
                    <a:lnTo>
                      <a:pt x="1350" y="168"/>
                    </a:lnTo>
                    <a:lnTo>
                      <a:pt x="1345" y="174"/>
                    </a:lnTo>
                    <a:lnTo>
                      <a:pt x="1339" y="180"/>
                    </a:lnTo>
                    <a:lnTo>
                      <a:pt x="1334" y="185"/>
                    </a:lnTo>
                    <a:lnTo>
                      <a:pt x="1328" y="189"/>
                    </a:lnTo>
                    <a:lnTo>
                      <a:pt x="1322" y="193"/>
                    </a:lnTo>
                    <a:lnTo>
                      <a:pt x="1316" y="196"/>
                    </a:lnTo>
                    <a:lnTo>
                      <a:pt x="1309" y="199"/>
                    </a:lnTo>
                    <a:lnTo>
                      <a:pt x="1304" y="201"/>
                    </a:lnTo>
                    <a:lnTo>
                      <a:pt x="1298" y="202"/>
                    </a:lnTo>
                    <a:lnTo>
                      <a:pt x="1293" y="203"/>
                    </a:lnTo>
                    <a:lnTo>
                      <a:pt x="1287" y="203"/>
                    </a:lnTo>
                    <a:lnTo>
                      <a:pt x="1282" y="202"/>
                    </a:lnTo>
                    <a:lnTo>
                      <a:pt x="1280" y="202"/>
                    </a:lnTo>
                    <a:lnTo>
                      <a:pt x="1278" y="201"/>
                    </a:lnTo>
                    <a:lnTo>
                      <a:pt x="1273" y="199"/>
                    </a:lnTo>
                    <a:lnTo>
                      <a:pt x="1268" y="196"/>
                    </a:lnTo>
                    <a:lnTo>
                      <a:pt x="1264" y="192"/>
                    </a:lnTo>
                    <a:lnTo>
                      <a:pt x="1261" y="188"/>
                    </a:lnTo>
                    <a:lnTo>
                      <a:pt x="1259" y="184"/>
                    </a:lnTo>
                    <a:lnTo>
                      <a:pt x="1257" y="179"/>
                    </a:lnTo>
                    <a:lnTo>
                      <a:pt x="1255" y="173"/>
                    </a:lnTo>
                    <a:lnTo>
                      <a:pt x="1255" y="167"/>
                    </a:lnTo>
                    <a:lnTo>
                      <a:pt x="1254" y="160"/>
                    </a:lnTo>
                    <a:lnTo>
                      <a:pt x="1255" y="153"/>
                    </a:lnTo>
                    <a:lnTo>
                      <a:pt x="1256" y="147"/>
                    </a:lnTo>
                    <a:lnTo>
                      <a:pt x="1257" y="140"/>
                    </a:lnTo>
                    <a:lnTo>
                      <a:pt x="1259" y="133"/>
                    </a:lnTo>
                    <a:lnTo>
                      <a:pt x="1262" y="126"/>
                    </a:lnTo>
                    <a:lnTo>
                      <a:pt x="1265" y="119"/>
                    </a:lnTo>
                    <a:lnTo>
                      <a:pt x="1268" y="111"/>
                    </a:lnTo>
                    <a:lnTo>
                      <a:pt x="1273" y="104"/>
                    </a:lnTo>
                    <a:lnTo>
                      <a:pt x="1278" y="98"/>
                    </a:lnTo>
                    <a:lnTo>
                      <a:pt x="1283" y="91"/>
                    </a:lnTo>
                    <a:close/>
                    <a:moveTo>
                      <a:pt x="1156" y="175"/>
                    </a:moveTo>
                    <a:lnTo>
                      <a:pt x="1155" y="169"/>
                    </a:lnTo>
                    <a:lnTo>
                      <a:pt x="1155" y="161"/>
                    </a:lnTo>
                    <a:lnTo>
                      <a:pt x="1155" y="155"/>
                    </a:lnTo>
                    <a:lnTo>
                      <a:pt x="1155" y="148"/>
                    </a:lnTo>
                    <a:lnTo>
                      <a:pt x="1156" y="142"/>
                    </a:lnTo>
                    <a:lnTo>
                      <a:pt x="1157" y="135"/>
                    </a:lnTo>
                    <a:lnTo>
                      <a:pt x="1158" y="129"/>
                    </a:lnTo>
                    <a:lnTo>
                      <a:pt x="1160" y="122"/>
                    </a:lnTo>
                    <a:lnTo>
                      <a:pt x="1162" y="115"/>
                    </a:lnTo>
                    <a:lnTo>
                      <a:pt x="1165" y="109"/>
                    </a:lnTo>
                    <a:lnTo>
                      <a:pt x="1171" y="96"/>
                    </a:lnTo>
                    <a:lnTo>
                      <a:pt x="1178" y="84"/>
                    </a:lnTo>
                    <a:lnTo>
                      <a:pt x="1188" y="73"/>
                    </a:lnTo>
                    <a:lnTo>
                      <a:pt x="1197" y="61"/>
                    </a:lnTo>
                    <a:lnTo>
                      <a:pt x="1208" y="50"/>
                    </a:lnTo>
                    <a:lnTo>
                      <a:pt x="1219" y="40"/>
                    </a:lnTo>
                    <a:lnTo>
                      <a:pt x="1232" y="32"/>
                    </a:lnTo>
                    <a:lnTo>
                      <a:pt x="1245" y="23"/>
                    </a:lnTo>
                    <a:lnTo>
                      <a:pt x="1259" y="16"/>
                    </a:lnTo>
                    <a:lnTo>
                      <a:pt x="1274" y="10"/>
                    </a:lnTo>
                    <a:lnTo>
                      <a:pt x="1289" y="5"/>
                    </a:lnTo>
                    <a:lnTo>
                      <a:pt x="1297" y="3"/>
                    </a:lnTo>
                    <a:lnTo>
                      <a:pt x="1306" y="2"/>
                    </a:lnTo>
                    <a:lnTo>
                      <a:pt x="1323" y="1"/>
                    </a:lnTo>
                    <a:lnTo>
                      <a:pt x="1340" y="0"/>
                    </a:lnTo>
                    <a:lnTo>
                      <a:pt x="1355" y="1"/>
                    </a:lnTo>
                    <a:lnTo>
                      <a:pt x="1364" y="2"/>
                    </a:lnTo>
                    <a:lnTo>
                      <a:pt x="1371" y="3"/>
                    </a:lnTo>
                    <a:lnTo>
                      <a:pt x="1378" y="4"/>
                    </a:lnTo>
                    <a:lnTo>
                      <a:pt x="1385" y="6"/>
                    </a:lnTo>
                    <a:lnTo>
                      <a:pt x="1392" y="8"/>
                    </a:lnTo>
                    <a:lnTo>
                      <a:pt x="1399" y="10"/>
                    </a:lnTo>
                    <a:lnTo>
                      <a:pt x="1413" y="15"/>
                    </a:lnTo>
                    <a:lnTo>
                      <a:pt x="1424" y="22"/>
                    </a:lnTo>
                    <a:lnTo>
                      <a:pt x="1435" y="30"/>
                    </a:lnTo>
                    <a:lnTo>
                      <a:pt x="1440" y="34"/>
                    </a:lnTo>
                    <a:lnTo>
                      <a:pt x="1445" y="38"/>
                    </a:lnTo>
                    <a:lnTo>
                      <a:pt x="1450" y="43"/>
                    </a:lnTo>
                    <a:lnTo>
                      <a:pt x="1455" y="47"/>
                    </a:lnTo>
                    <a:lnTo>
                      <a:pt x="1458" y="52"/>
                    </a:lnTo>
                    <a:lnTo>
                      <a:pt x="1462" y="58"/>
                    </a:lnTo>
                    <a:lnTo>
                      <a:pt x="1468" y="69"/>
                    </a:lnTo>
                    <a:lnTo>
                      <a:pt x="1471" y="76"/>
                    </a:lnTo>
                    <a:lnTo>
                      <a:pt x="1473" y="82"/>
                    </a:lnTo>
                    <a:lnTo>
                      <a:pt x="1476" y="94"/>
                    </a:lnTo>
                    <a:lnTo>
                      <a:pt x="1477" y="101"/>
                    </a:lnTo>
                    <a:lnTo>
                      <a:pt x="1477" y="107"/>
                    </a:lnTo>
                    <a:lnTo>
                      <a:pt x="1477" y="114"/>
                    </a:lnTo>
                    <a:lnTo>
                      <a:pt x="1477" y="121"/>
                    </a:lnTo>
                    <a:lnTo>
                      <a:pt x="1476" y="128"/>
                    </a:lnTo>
                    <a:lnTo>
                      <a:pt x="1475" y="134"/>
                    </a:lnTo>
                    <a:lnTo>
                      <a:pt x="1472" y="147"/>
                    </a:lnTo>
                    <a:lnTo>
                      <a:pt x="1468" y="159"/>
                    </a:lnTo>
                    <a:lnTo>
                      <a:pt x="1465" y="167"/>
                    </a:lnTo>
                    <a:lnTo>
                      <a:pt x="1462" y="173"/>
                    </a:lnTo>
                    <a:lnTo>
                      <a:pt x="1459" y="179"/>
                    </a:lnTo>
                    <a:lnTo>
                      <a:pt x="1455" y="184"/>
                    </a:lnTo>
                    <a:lnTo>
                      <a:pt x="1446" y="196"/>
                    </a:lnTo>
                    <a:lnTo>
                      <a:pt x="1437" y="206"/>
                    </a:lnTo>
                    <a:lnTo>
                      <a:pt x="1432" y="212"/>
                    </a:lnTo>
                    <a:lnTo>
                      <a:pt x="1426" y="217"/>
                    </a:lnTo>
                    <a:lnTo>
                      <a:pt x="1415" y="227"/>
                    </a:lnTo>
                    <a:lnTo>
                      <a:pt x="1401" y="235"/>
                    </a:lnTo>
                    <a:lnTo>
                      <a:pt x="1388" y="243"/>
                    </a:lnTo>
                    <a:lnTo>
                      <a:pt x="1373" y="250"/>
                    </a:lnTo>
                    <a:lnTo>
                      <a:pt x="1366" y="252"/>
                    </a:lnTo>
                    <a:lnTo>
                      <a:pt x="1357" y="255"/>
                    </a:lnTo>
                    <a:lnTo>
                      <a:pt x="1349" y="259"/>
                    </a:lnTo>
                    <a:lnTo>
                      <a:pt x="1341" y="261"/>
                    </a:lnTo>
                    <a:lnTo>
                      <a:pt x="1325" y="263"/>
                    </a:lnTo>
                    <a:lnTo>
                      <a:pt x="1317" y="264"/>
                    </a:lnTo>
                    <a:lnTo>
                      <a:pt x="1308" y="264"/>
                    </a:lnTo>
                    <a:lnTo>
                      <a:pt x="1293" y="265"/>
                    </a:lnTo>
                    <a:lnTo>
                      <a:pt x="1278" y="264"/>
                    </a:lnTo>
                    <a:lnTo>
                      <a:pt x="1262" y="262"/>
                    </a:lnTo>
                    <a:lnTo>
                      <a:pt x="1248" y="259"/>
                    </a:lnTo>
                    <a:lnTo>
                      <a:pt x="1235" y="254"/>
                    </a:lnTo>
                    <a:lnTo>
                      <a:pt x="1221" y="250"/>
                    </a:lnTo>
                    <a:lnTo>
                      <a:pt x="1209" y="244"/>
                    </a:lnTo>
                    <a:lnTo>
                      <a:pt x="1199" y="237"/>
                    </a:lnTo>
                    <a:lnTo>
                      <a:pt x="1189" y="229"/>
                    </a:lnTo>
                    <a:lnTo>
                      <a:pt x="1184" y="225"/>
                    </a:lnTo>
                    <a:lnTo>
                      <a:pt x="1179" y="220"/>
                    </a:lnTo>
                    <a:lnTo>
                      <a:pt x="1175" y="216"/>
                    </a:lnTo>
                    <a:lnTo>
                      <a:pt x="1171" y="211"/>
                    </a:lnTo>
                    <a:lnTo>
                      <a:pt x="1168" y="205"/>
                    </a:lnTo>
                    <a:lnTo>
                      <a:pt x="1165" y="199"/>
                    </a:lnTo>
                    <a:lnTo>
                      <a:pt x="1162" y="193"/>
                    </a:lnTo>
                    <a:lnTo>
                      <a:pt x="1160" y="188"/>
                    </a:lnTo>
                    <a:lnTo>
                      <a:pt x="1158" y="181"/>
                    </a:lnTo>
                    <a:lnTo>
                      <a:pt x="1156" y="175"/>
                    </a:lnTo>
                    <a:close/>
                    <a:moveTo>
                      <a:pt x="1558" y="10"/>
                    </a:moveTo>
                    <a:lnTo>
                      <a:pt x="1492" y="254"/>
                    </a:lnTo>
                    <a:lnTo>
                      <a:pt x="1684" y="254"/>
                    </a:lnTo>
                    <a:lnTo>
                      <a:pt x="1696" y="209"/>
                    </a:lnTo>
                    <a:lnTo>
                      <a:pt x="1614" y="209"/>
                    </a:lnTo>
                    <a:lnTo>
                      <a:pt x="1668" y="10"/>
                    </a:lnTo>
                    <a:lnTo>
                      <a:pt x="1558" y="10"/>
                    </a:lnTo>
                    <a:close/>
                    <a:moveTo>
                      <a:pt x="791" y="54"/>
                    </a:moveTo>
                    <a:lnTo>
                      <a:pt x="777" y="54"/>
                    </a:lnTo>
                    <a:lnTo>
                      <a:pt x="757" y="129"/>
                    </a:lnTo>
                    <a:lnTo>
                      <a:pt x="788" y="129"/>
                    </a:lnTo>
                    <a:lnTo>
                      <a:pt x="797" y="128"/>
                    </a:lnTo>
                    <a:lnTo>
                      <a:pt x="804" y="126"/>
                    </a:lnTo>
                    <a:lnTo>
                      <a:pt x="811" y="124"/>
                    </a:lnTo>
                    <a:lnTo>
                      <a:pt x="816" y="121"/>
                    </a:lnTo>
                    <a:lnTo>
                      <a:pt x="820" y="118"/>
                    </a:lnTo>
                    <a:lnTo>
                      <a:pt x="824" y="114"/>
                    </a:lnTo>
                    <a:lnTo>
                      <a:pt x="828" y="110"/>
                    </a:lnTo>
                    <a:lnTo>
                      <a:pt x="830" y="107"/>
                    </a:lnTo>
                    <a:lnTo>
                      <a:pt x="832" y="103"/>
                    </a:lnTo>
                    <a:lnTo>
                      <a:pt x="833" y="100"/>
                    </a:lnTo>
                    <a:lnTo>
                      <a:pt x="834" y="94"/>
                    </a:lnTo>
                    <a:lnTo>
                      <a:pt x="834" y="88"/>
                    </a:lnTo>
                    <a:lnTo>
                      <a:pt x="834" y="82"/>
                    </a:lnTo>
                    <a:lnTo>
                      <a:pt x="832" y="77"/>
                    </a:lnTo>
                    <a:lnTo>
                      <a:pt x="830" y="72"/>
                    </a:lnTo>
                    <a:lnTo>
                      <a:pt x="828" y="67"/>
                    </a:lnTo>
                    <a:lnTo>
                      <a:pt x="823" y="64"/>
                    </a:lnTo>
                    <a:lnTo>
                      <a:pt x="820" y="61"/>
                    </a:lnTo>
                    <a:lnTo>
                      <a:pt x="816" y="59"/>
                    </a:lnTo>
                    <a:lnTo>
                      <a:pt x="812" y="57"/>
                    </a:lnTo>
                    <a:lnTo>
                      <a:pt x="804" y="55"/>
                    </a:lnTo>
                    <a:lnTo>
                      <a:pt x="797" y="54"/>
                    </a:lnTo>
                    <a:lnTo>
                      <a:pt x="791" y="54"/>
                    </a:lnTo>
                    <a:close/>
                    <a:moveTo>
                      <a:pt x="680" y="10"/>
                    </a:moveTo>
                    <a:lnTo>
                      <a:pt x="615" y="254"/>
                    </a:lnTo>
                    <a:lnTo>
                      <a:pt x="723" y="254"/>
                    </a:lnTo>
                    <a:lnTo>
                      <a:pt x="744" y="179"/>
                    </a:lnTo>
                    <a:lnTo>
                      <a:pt x="803" y="175"/>
                    </a:lnTo>
                    <a:lnTo>
                      <a:pt x="837" y="172"/>
                    </a:lnTo>
                    <a:lnTo>
                      <a:pt x="852" y="171"/>
                    </a:lnTo>
                    <a:lnTo>
                      <a:pt x="856" y="170"/>
                    </a:lnTo>
                    <a:lnTo>
                      <a:pt x="865" y="168"/>
                    </a:lnTo>
                    <a:lnTo>
                      <a:pt x="875" y="166"/>
                    </a:lnTo>
                    <a:lnTo>
                      <a:pt x="883" y="163"/>
                    </a:lnTo>
                    <a:lnTo>
                      <a:pt x="890" y="160"/>
                    </a:lnTo>
                    <a:lnTo>
                      <a:pt x="897" y="157"/>
                    </a:lnTo>
                    <a:lnTo>
                      <a:pt x="903" y="154"/>
                    </a:lnTo>
                    <a:lnTo>
                      <a:pt x="908" y="151"/>
                    </a:lnTo>
                    <a:lnTo>
                      <a:pt x="913" y="147"/>
                    </a:lnTo>
                    <a:lnTo>
                      <a:pt x="918" y="144"/>
                    </a:lnTo>
                    <a:lnTo>
                      <a:pt x="922" y="140"/>
                    </a:lnTo>
                    <a:lnTo>
                      <a:pt x="929" y="131"/>
                    </a:lnTo>
                    <a:lnTo>
                      <a:pt x="931" y="127"/>
                    </a:lnTo>
                    <a:lnTo>
                      <a:pt x="933" y="123"/>
                    </a:lnTo>
                    <a:lnTo>
                      <a:pt x="937" y="114"/>
                    </a:lnTo>
                    <a:lnTo>
                      <a:pt x="939" y="105"/>
                    </a:lnTo>
                    <a:lnTo>
                      <a:pt x="940" y="98"/>
                    </a:lnTo>
                    <a:lnTo>
                      <a:pt x="941" y="90"/>
                    </a:lnTo>
                    <a:lnTo>
                      <a:pt x="941" y="84"/>
                    </a:lnTo>
                    <a:lnTo>
                      <a:pt x="939" y="75"/>
                    </a:lnTo>
                    <a:lnTo>
                      <a:pt x="939" y="70"/>
                    </a:lnTo>
                    <a:lnTo>
                      <a:pt x="937" y="64"/>
                    </a:lnTo>
                    <a:lnTo>
                      <a:pt x="936" y="59"/>
                    </a:lnTo>
                    <a:lnTo>
                      <a:pt x="934" y="54"/>
                    </a:lnTo>
                    <a:lnTo>
                      <a:pt x="931" y="50"/>
                    </a:lnTo>
                    <a:lnTo>
                      <a:pt x="929" y="46"/>
                    </a:lnTo>
                    <a:lnTo>
                      <a:pt x="926" y="42"/>
                    </a:lnTo>
                    <a:lnTo>
                      <a:pt x="922" y="38"/>
                    </a:lnTo>
                    <a:lnTo>
                      <a:pt x="919" y="35"/>
                    </a:lnTo>
                    <a:lnTo>
                      <a:pt x="910" y="29"/>
                    </a:lnTo>
                    <a:lnTo>
                      <a:pt x="902" y="23"/>
                    </a:lnTo>
                    <a:lnTo>
                      <a:pt x="897" y="21"/>
                    </a:lnTo>
                    <a:lnTo>
                      <a:pt x="893" y="20"/>
                    </a:lnTo>
                    <a:lnTo>
                      <a:pt x="884" y="17"/>
                    </a:lnTo>
                    <a:lnTo>
                      <a:pt x="876" y="14"/>
                    </a:lnTo>
                    <a:lnTo>
                      <a:pt x="866" y="13"/>
                    </a:lnTo>
                    <a:lnTo>
                      <a:pt x="859" y="11"/>
                    </a:lnTo>
                    <a:lnTo>
                      <a:pt x="852" y="11"/>
                    </a:lnTo>
                    <a:lnTo>
                      <a:pt x="842" y="10"/>
                    </a:lnTo>
                    <a:lnTo>
                      <a:pt x="838" y="10"/>
                    </a:lnTo>
                    <a:lnTo>
                      <a:pt x="680" y="1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defRPr/>
                </a:pPr>
                <a:endParaRPr lang="es-ES" sz="1200" b="1">
                  <a:solidFill>
                    <a:srgbClr val="00224C"/>
                  </a:solidFill>
                </a:endParaRPr>
              </a:p>
            </p:txBody>
          </p:sp>
          <p:sp>
            <p:nvSpPr>
              <p:cNvPr id="19" name="Freeform 88"/>
              <p:cNvSpPr>
                <a:spLocks noChangeAspect="1"/>
              </p:cNvSpPr>
              <p:nvPr userDrawn="1"/>
            </p:nvSpPr>
            <p:spPr bwMode="auto">
              <a:xfrm>
                <a:off x="4590" y="418"/>
                <a:ext cx="715" cy="280"/>
              </a:xfrm>
              <a:custGeom>
                <a:avLst/>
                <a:gdLst/>
                <a:ahLst/>
                <a:cxnLst>
                  <a:cxn ang="0">
                    <a:pos x="396" y="310"/>
                  </a:cxn>
                  <a:cxn ang="0">
                    <a:pos x="422" y="276"/>
                  </a:cxn>
                  <a:cxn ang="0">
                    <a:pos x="451" y="242"/>
                  </a:cxn>
                  <a:cxn ang="0">
                    <a:pos x="482" y="210"/>
                  </a:cxn>
                  <a:cxn ang="0">
                    <a:pos x="515" y="180"/>
                  </a:cxn>
                  <a:cxn ang="0">
                    <a:pos x="531" y="166"/>
                  </a:cxn>
                  <a:cxn ang="0">
                    <a:pos x="566" y="139"/>
                  </a:cxn>
                  <a:cxn ang="0">
                    <a:pos x="601" y="114"/>
                  </a:cxn>
                  <a:cxn ang="0">
                    <a:pos x="639" y="92"/>
                  </a:cxn>
                  <a:cxn ang="0">
                    <a:pos x="677" y="70"/>
                  </a:cxn>
                  <a:cxn ang="0">
                    <a:pos x="717" y="53"/>
                  </a:cxn>
                  <a:cxn ang="0">
                    <a:pos x="758" y="36"/>
                  </a:cxn>
                  <a:cxn ang="0">
                    <a:pos x="799" y="23"/>
                  </a:cxn>
                  <a:cxn ang="0">
                    <a:pos x="841" y="13"/>
                  </a:cxn>
                  <a:cxn ang="0">
                    <a:pos x="883" y="6"/>
                  </a:cxn>
                  <a:cxn ang="0">
                    <a:pos x="926" y="1"/>
                  </a:cxn>
                  <a:cxn ang="0">
                    <a:pos x="968" y="0"/>
                  </a:cxn>
                  <a:cxn ang="0">
                    <a:pos x="1012" y="1"/>
                  </a:cxn>
                  <a:cxn ang="0">
                    <a:pos x="1039" y="4"/>
                  </a:cxn>
                  <a:cxn ang="0">
                    <a:pos x="1079" y="11"/>
                  </a:cxn>
                  <a:cxn ang="0">
                    <a:pos x="1106" y="17"/>
                  </a:cxn>
                  <a:cxn ang="0">
                    <a:pos x="1143" y="29"/>
                  </a:cxn>
                  <a:cxn ang="0">
                    <a:pos x="1167" y="38"/>
                  </a:cxn>
                  <a:cxn ang="0">
                    <a:pos x="1201" y="55"/>
                  </a:cxn>
                  <a:cxn ang="0">
                    <a:pos x="1244" y="81"/>
                  </a:cxn>
                  <a:cxn ang="0">
                    <a:pos x="1274" y="104"/>
                  </a:cxn>
                  <a:cxn ang="0">
                    <a:pos x="1291" y="120"/>
                  </a:cxn>
                  <a:cxn ang="0">
                    <a:pos x="1317" y="146"/>
                  </a:cxn>
                  <a:cxn ang="0">
                    <a:pos x="1333" y="165"/>
                  </a:cxn>
                  <a:cxn ang="0">
                    <a:pos x="1347" y="185"/>
                  </a:cxn>
                  <a:cxn ang="0">
                    <a:pos x="1361" y="205"/>
                  </a:cxn>
                  <a:cxn ang="0">
                    <a:pos x="1373" y="226"/>
                  </a:cxn>
                  <a:cxn ang="0">
                    <a:pos x="1384" y="249"/>
                  </a:cxn>
                  <a:cxn ang="0">
                    <a:pos x="1393" y="271"/>
                  </a:cxn>
                  <a:cxn ang="0">
                    <a:pos x="1410" y="319"/>
                  </a:cxn>
                  <a:cxn ang="0">
                    <a:pos x="1416" y="344"/>
                  </a:cxn>
                  <a:cxn ang="0">
                    <a:pos x="1422" y="383"/>
                  </a:cxn>
                  <a:cxn ang="0">
                    <a:pos x="1425" y="423"/>
                  </a:cxn>
                  <a:cxn ang="0">
                    <a:pos x="1426" y="450"/>
                  </a:cxn>
                  <a:cxn ang="0">
                    <a:pos x="1425" y="478"/>
                  </a:cxn>
                  <a:cxn ang="0">
                    <a:pos x="1419" y="535"/>
                  </a:cxn>
                  <a:cxn ang="0">
                    <a:pos x="707" y="565"/>
                  </a:cxn>
                  <a:cxn ang="0">
                    <a:pos x="0" y="329"/>
                  </a:cxn>
                </a:cxnLst>
                <a:rect l="0" t="0" r="r" b="b"/>
                <a:pathLst>
                  <a:path w="1426" h="565">
                    <a:moveTo>
                      <a:pt x="384" y="329"/>
                    </a:moveTo>
                    <a:lnTo>
                      <a:pt x="396" y="310"/>
                    </a:lnTo>
                    <a:lnTo>
                      <a:pt x="409" y="293"/>
                    </a:lnTo>
                    <a:lnTo>
                      <a:pt x="422" y="276"/>
                    </a:lnTo>
                    <a:lnTo>
                      <a:pt x="437" y="259"/>
                    </a:lnTo>
                    <a:lnTo>
                      <a:pt x="451" y="242"/>
                    </a:lnTo>
                    <a:lnTo>
                      <a:pt x="466" y="226"/>
                    </a:lnTo>
                    <a:lnTo>
                      <a:pt x="482" y="210"/>
                    </a:lnTo>
                    <a:lnTo>
                      <a:pt x="498" y="195"/>
                    </a:lnTo>
                    <a:lnTo>
                      <a:pt x="515" y="180"/>
                    </a:lnTo>
                    <a:lnTo>
                      <a:pt x="523" y="173"/>
                    </a:lnTo>
                    <a:lnTo>
                      <a:pt x="531" y="166"/>
                    </a:lnTo>
                    <a:lnTo>
                      <a:pt x="548" y="152"/>
                    </a:lnTo>
                    <a:lnTo>
                      <a:pt x="566" y="139"/>
                    </a:lnTo>
                    <a:lnTo>
                      <a:pt x="583" y="126"/>
                    </a:lnTo>
                    <a:lnTo>
                      <a:pt x="601" y="114"/>
                    </a:lnTo>
                    <a:lnTo>
                      <a:pt x="620" y="102"/>
                    </a:lnTo>
                    <a:lnTo>
                      <a:pt x="639" y="92"/>
                    </a:lnTo>
                    <a:lnTo>
                      <a:pt x="658" y="80"/>
                    </a:lnTo>
                    <a:lnTo>
                      <a:pt x="677" y="70"/>
                    </a:lnTo>
                    <a:lnTo>
                      <a:pt x="698" y="61"/>
                    </a:lnTo>
                    <a:lnTo>
                      <a:pt x="717" y="53"/>
                    </a:lnTo>
                    <a:lnTo>
                      <a:pt x="738" y="45"/>
                    </a:lnTo>
                    <a:lnTo>
                      <a:pt x="758" y="36"/>
                    </a:lnTo>
                    <a:lnTo>
                      <a:pt x="778" y="29"/>
                    </a:lnTo>
                    <a:lnTo>
                      <a:pt x="799" y="23"/>
                    </a:lnTo>
                    <a:lnTo>
                      <a:pt x="819" y="18"/>
                    </a:lnTo>
                    <a:lnTo>
                      <a:pt x="841" y="13"/>
                    </a:lnTo>
                    <a:lnTo>
                      <a:pt x="861" y="9"/>
                    </a:lnTo>
                    <a:lnTo>
                      <a:pt x="883" y="6"/>
                    </a:lnTo>
                    <a:lnTo>
                      <a:pt x="904" y="3"/>
                    </a:lnTo>
                    <a:lnTo>
                      <a:pt x="926" y="1"/>
                    </a:lnTo>
                    <a:lnTo>
                      <a:pt x="946" y="0"/>
                    </a:lnTo>
                    <a:lnTo>
                      <a:pt x="968" y="0"/>
                    </a:lnTo>
                    <a:lnTo>
                      <a:pt x="997" y="1"/>
                    </a:lnTo>
                    <a:lnTo>
                      <a:pt x="1012" y="1"/>
                    </a:lnTo>
                    <a:lnTo>
                      <a:pt x="1025" y="3"/>
                    </a:lnTo>
                    <a:lnTo>
                      <a:pt x="1039" y="4"/>
                    </a:lnTo>
                    <a:lnTo>
                      <a:pt x="1053" y="6"/>
                    </a:lnTo>
                    <a:lnTo>
                      <a:pt x="1079" y="11"/>
                    </a:lnTo>
                    <a:lnTo>
                      <a:pt x="1093" y="14"/>
                    </a:lnTo>
                    <a:lnTo>
                      <a:pt x="1106" y="17"/>
                    </a:lnTo>
                    <a:lnTo>
                      <a:pt x="1130" y="25"/>
                    </a:lnTo>
                    <a:lnTo>
                      <a:pt x="1143" y="29"/>
                    </a:lnTo>
                    <a:lnTo>
                      <a:pt x="1155" y="33"/>
                    </a:lnTo>
                    <a:lnTo>
                      <a:pt x="1167" y="38"/>
                    </a:lnTo>
                    <a:lnTo>
                      <a:pt x="1178" y="43"/>
                    </a:lnTo>
                    <a:lnTo>
                      <a:pt x="1201" y="55"/>
                    </a:lnTo>
                    <a:lnTo>
                      <a:pt x="1223" y="68"/>
                    </a:lnTo>
                    <a:lnTo>
                      <a:pt x="1244" y="81"/>
                    </a:lnTo>
                    <a:lnTo>
                      <a:pt x="1263" y="96"/>
                    </a:lnTo>
                    <a:lnTo>
                      <a:pt x="1274" y="104"/>
                    </a:lnTo>
                    <a:lnTo>
                      <a:pt x="1283" y="112"/>
                    </a:lnTo>
                    <a:lnTo>
                      <a:pt x="1291" y="120"/>
                    </a:lnTo>
                    <a:lnTo>
                      <a:pt x="1300" y="128"/>
                    </a:lnTo>
                    <a:lnTo>
                      <a:pt x="1317" y="146"/>
                    </a:lnTo>
                    <a:lnTo>
                      <a:pt x="1325" y="155"/>
                    </a:lnTo>
                    <a:lnTo>
                      <a:pt x="1333" y="165"/>
                    </a:lnTo>
                    <a:lnTo>
                      <a:pt x="1340" y="174"/>
                    </a:lnTo>
                    <a:lnTo>
                      <a:pt x="1347" y="185"/>
                    </a:lnTo>
                    <a:lnTo>
                      <a:pt x="1354" y="195"/>
                    </a:lnTo>
                    <a:lnTo>
                      <a:pt x="1361" y="205"/>
                    </a:lnTo>
                    <a:lnTo>
                      <a:pt x="1367" y="215"/>
                    </a:lnTo>
                    <a:lnTo>
                      <a:pt x="1373" y="226"/>
                    </a:lnTo>
                    <a:lnTo>
                      <a:pt x="1379" y="238"/>
                    </a:lnTo>
                    <a:lnTo>
                      <a:pt x="1384" y="249"/>
                    </a:lnTo>
                    <a:lnTo>
                      <a:pt x="1389" y="260"/>
                    </a:lnTo>
                    <a:lnTo>
                      <a:pt x="1393" y="271"/>
                    </a:lnTo>
                    <a:lnTo>
                      <a:pt x="1402" y="295"/>
                    </a:lnTo>
                    <a:lnTo>
                      <a:pt x="1410" y="319"/>
                    </a:lnTo>
                    <a:lnTo>
                      <a:pt x="1413" y="332"/>
                    </a:lnTo>
                    <a:lnTo>
                      <a:pt x="1416" y="344"/>
                    </a:lnTo>
                    <a:lnTo>
                      <a:pt x="1420" y="371"/>
                    </a:lnTo>
                    <a:lnTo>
                      <a:pt x="1422" y="383"/>
                    </a:lnTo>
                    <a:lnTo>
                      <a:pt x="1424" y="396"/>
                    </a:lnTo>
                    <a:lnTo>
                      <a:pt x="1425" y="423"/>
                    </a:lnTo>
                    <a:lnTo>
                      <a:pt x="1426" y="437"/>
                    </a:lnTo>
                    <a:lnTo>
                      <a:pt x="1426" y="450"/>
                    </a:lnTo>
                    <a:lnTo>
                      <a:pt x="1426" y="465"/>
                    </a:lnTo>
                    <a:lnTo>
                      <a:pt x="1425" y="478"/>
                    </a:lnTo>
                    <a:lnTo>
                      <a:pt x="1423" y="507"/>
                    </a:lnTo>
                    <a:lnTo>
                      <a:pt x="1419" y="535"/>
                    </a:lnTo>
                    <a:lnTo>
                      <a:pt x="1414" y="565"/>
                    </a:lnTo>
                    <a:lnTo>
                      <a:pt x="707" y="565"/>
                    </a:lnTo>
                    <a:lnTo>
                      <a:pt x="0" y="565"/>
                    </a:lnTo>
                    <a:lnTo>
                      <a:pt x="0" y="329"/>
                    </a:lnTo>
                    <a:lnTo>
                      <a:pt x="384" y="329"/>
                    </a:lnTo>
                    <a:close/>
                  </a:path>
                </a:pathLst>
              </a:custGeom>
              <a:solidFill>
                <a:srgbClr val="FF7B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defRPr/>
                </a:pPr>
                <a:endParaRPr lang="es-ES" sz="1200" b="1">
                  <a:solidFill>
                    <a:srgbClr val="00224C"/>
                  </a:solidFill>
                </a:endParaRPr>
              </a:p>
            </p:txBody>
          </p:sp>
          <p:sp>
            <p:nvSpPr>
              <p:cNvPr id="20" name="Freeform 89"/>
              <p:cNvSpPr>
                <a:spLocks noChangeAspect="1"/>
              </p:cNvSpPr>
              <p:nvPr userDrawn="1"/>
            </p:nvSpPr>
            <p:spPr bwMode="auto">
              <a:xfrm>
                <a:off x="4731" y="715"/>
                <a:ext cx="522" cy="263"/>
              </a:xfrm>
              <a:custGeom>
                <a:avLst/>
                <a:gdLst/>
                <a:ahLst/>
                <a:cxnLst>
                  <a:cxn ang="0">
                    <a:pos x="1019" y="219"/>
                  </a:cxn>
                  <a:cxn ang="0">
                    <a:pos x="977" y="273"/>
                  </a:cxn>
                  <a:cxn ang="0">
                    <a:pos x="930" y="323"/>
                  </a:cxn>
                  <a:cxn ang="0">
                    <a:pos x="879" y="369"/>
                  </a:cxn>
                  <a:cxn ang="0">
                    <a:pos x="834" y="403"/>
                  </a:cxn>
                  <a:cxn ang="0">
                    <a:pos x="786" y="435"/>
                  </a:cxn>
                  <a:cxn ang="0">
                    <a:pos x="726" y="467"/>
                  </a:cxn>
                  <a:cxn ang="0">
                    <a:pos x="664" y="493"/>
                  </a:cxn>
                  <a:cxn ang="0">
                    <a:pos x="600" y="514"/>
                  </a:cxn>
                  <a:cxn ang="0">
                    <a:pos x="534" y="527"/>
                  </a:cxn>
                  <a:cxn ang="0">
                    <a:pos x="468" y="533"/>
                  </a:cxn>
                  <a:cxn ang="0">
                    <a:pos x="403" y="532"/>
                  </a:cxn>
                  <a:cxn ang="0">
                    <a:pos x="342" y="523"/>
                  </a:cxn>
                  <a:cxn ang="0">
                    <a:pos x="285" y="508"/>
                  </a:cxn>
                  <a:cxn ang="0">
                    <a:pos x="232" y="487"/>
                  </a:cxn>
                  <a:cxn ang="0">
                    <a:pos x="198" y="470"/>
                  </a:cxn>
                  <a:cxn ang="0">
                    <a:pos x="160" y="444"/>
                  </a:cxn>
                  <a:cxn ang="0">
                    <a:pos x="125" y="414"/>
                  </a:cxn>
                  <a:cxn ang="0">
                    <a:pos x="87" y="375"/>
                  </a:cxn>
                  <a:cxn ang="0">
                    <a:pos x="56" y="331"/>
                  </a:cxn>
                  <a:cxn ang="0">
                    <a:pos x="38" y="299"/>
                  </a:cxn>
                  <a:cxn ang="0">
                    <a:pos x="16" y="248"/>
                  </a:cxn>
                  <a:cxn ang="0">
                    <a:pos x="0" y="193"/>
                  </a:cxn>
                  <a:cxn ang="0">
                    <a:pos x="17" y="173"/>
                  </a:cxn>
                  <a:cxn ang="0">
                    <a:pos x="58" y="137"/>
                  </a:cxn>
                  <a:cxn ang="0">
                    <a:pos x="94" y="112"/>
                  </a:cxn>
                  <a:cxn ang="0">
                    <a:pos x="139" y="84"/>
                  </a:cxn>
                  <a:cxn ang="0">
                    <a:pos x="195" y="59"/>
                  </a:cxn>
                  <a:cxn ang="0">
                    <a:pos x="258" y="35"/>
                  </a:cxn>
                  <a:cxn ang="0">
                    <a:pos x="306" y="22"/>
                  </a:cxn>
                  <a:cxn ang="0">
                    <a:pos x="386" y="8"/>
                  </a:cxn>
                  <a:cxn ang="0">
                    <a:pos x="444" y="3"/>
                  </a:cxn>
                  <a:cxn ang="0">
                    <a:pos x="528" y="0"/>
                  </a:cxn>
                  <a:cxn ang="0">
                    <a:pos x="623" y="6"/>
                  </a:cxn>
                  <a:cxn ang="0">
                    <a:pos x="722" y="18"/>
                  </a:cxn>
                  <a:cxn ang="0">
                    <a:pos x="779" y="30"/>
                  </a:cxn>
                  <a:cxn ang="0">
                    <a:pos x="851" y="51"/>
                  </a:cxn>
                  <a:cxn ang="0">
                    <a:pos x="902" y="70"/>
                  </a:cxn>
                  <a:cxn ang="0">
                    <a:pos x="943" y="90"/>
                  </a:cxn>
                  <a:cxn ang="0">
                    <a:pos x="982" y="115"/>
                  </a:cxn>
                  <a:cxn ang="0">
                    <a:pos x="1010" y="138"/>
                  </a:cxn>
                  <a:cxn ang="0">
                    <a:pos x="1034" y="163"/>
                  </a:cxn>
                  <a:cxn ang="0">
                    <a:pos x="1044" y="180"/>
                  </a:cxn>
                </a:cxnLst>
                <a:rect l="0" t="0" r="r" b="b"/>
                <a:pathLst>
                  <a:path w="1045" h="533">
                    <a:moveTo>
                      <a:pt x="1045" y="181"/>
                    </a:moveTo>
                    <a:lnTo>
                      <a:pt x="1031" y="201"/>
                    </a:lnTo>
                    <a:lnTo>
                      <a:pt x="1019" y="219"/>
                    </a:lnTo>
                    <a:lnTo>
                      <a:pt x="1006" y="238"/>
                    </a:lnTo>
                    <a:lnTo>
                      <a:pt x="992" y="256"/>
                    </a:lnTo>
                    <a:lnTo>
                      <a:pt x="977" y="273"/>
                    </a:lnTo>
                    <a:lnTo>
                      <a:pt x="962" y="291"/>
                    </a:lnTo>
                    <a:lnTo>
                      <a:pt x="947" y="307"/>
                    </a:lnTo>
                    <a:lnTo>
                      <a:pt x="930" y="323"/>
                    </a:lnTo>
                    <a:lnTo>
                      <a:pt x="914" y="339"/>
                    </a:lnTo>
                    <a:lnTo>
                      <a:pt x="896" y="354"/>
                    </a:lnTo>
                    <a:lnTo>
                      <a:pt x="879" y="369"/>
                    </a:lnTo>
                    <a:lnTo>
                      <a:pt x="861" y="384"/>
                    </a:lnTo>
                    <a:lnTo>
                      <a:pt x="843" y="397"/>
                    </a:lnTo>
                    <a:lnTo>
                      <a:pt x="834" y="403"/>
                    </a:lnTo>
                    <a:lnTo>
                      <a:pt x="824" y="410"/>
                    </a:lnTo>
                    <a:lnTo>
                      <a:pt x="805" y="423"/>
                    </a:lnTo>
                    <a:lnTo>
                      <a:pt x="786" y="435"/>
                    </a:lnTo>
                    <a:lnTo>
                      <a:pt x="767" y="446"/>
                    </a:lnTo>
                    <a:lnTo>
                      <a:pt x="746" y="456"/>
                    </a:lnTo>
                    <a:lnTo>
                      <a:pt x="726" y="467"/>
                    </a:lnTo>
                    <a:lnTo>
                      <a:pt x="705" y="476"/>
                    </a:lnTo>
                    <a:lnTo>
                      <a:pt x="685" y="485"/>
                    </a:lnTo>
                    <a:lnTo>
                      <a:pt x="664" y="493"/>
                    </a:lnTo>
                    <a:lnTo>
                      <a:pt x="643" y="500"/>
                    </a:lnTo>
                    <a:lnTo>
                      <a:pt x="621" y="507"/>
                    </a:lnTo>
                    <a:lnTo>
                      <a:pt x="600" y="514"/>
                    </a:lnTo>
                    <a:lnTo>
                      <a:pt x="578" y="519"/>
                    </a:lnTo>
                    <a:lnTo>
                      <a:pt x="556" y="523"/>
                    </a:lnTo>
                    <a:lnTo>
                      <a:pt x="534" y="527"/>
                    </a:lnTo>
                    <a:lnTo>
                      <a:pt x="512" y="529"/>
                    </a:lnTo>
                    <a:lnTo>
                      <a:pt x="490" y="531"/>
                    </a:lnTo>
                    <a:lnTo>
                      <a:pt x="468" y="533"/>
                    </a:lnTo>
                    <a:lnTo>
                      <a:pt x="446" y="533"/>
                    </a:lnTo>
                    <a:lnTo>
                      <a:pt x="424" y="533"/>
                    </a:lnTo>
                    <a:lnTo>
                      <a:pt x="403" y="532"/>
                    </a:lnTo>
                    <a:lnTo>
                      <a:pt x="382" y="530"/>
                    </a:lnTo>
                    <a:lnTo>
                      <a:pt x="361" y="527"/>
                    </a:lnTo>
                    <a:lnTo>
                      <a:pt x="342" y="523"/>
                    </a:lnTo>
                    <a:lnTo>
                      <a:pt x="323" y="519"/>
                    </a:lnTo>
                    <a:lnTo>
                      <a:pt x="303" y="514"/>
                    </a:lnTo>
                    <a:lnTo>
                      <a:pt x="285" y="508"/>
                    </a:lnTo>
                    <a:lnTo>
                      <a:pt x="266" y="501"/>
                    </a:lnTo>
                    <a:lnTo>
                      <a:pt x="248" y="494"/>
                    </a:lnTo>
                    <a:lnTo>
                      <a:pt x="232" y="487"/>
                    </a:lnTo>
                    <a:lnTo>
                      <a:pt x="214" y="479"/>
                    </a:lnTo>
                    <a:lnTo>
                      <a:pt x="206" y="474"/>
                    </a:lnTo>
                    <a:lnTo>
                      <a:pt x="198" y="470"/>
                    </a:lnTo>
                    <a:lnTo>
                      <a:pt x="182" y="459"/>
                    </a:lnTo>
                    <a:lnTo>
                      <a:pt x="167" y="449"/>
                    </a:lnTo>
                    <a:lnTo>
                      <a:pt x="160" y="444"/>
                    </a:lnTo>
                    <a:lnTo>
                      <a:pt x="153" y="438"/>
                    </a:lnTo>
                    <a:lnTo>
                      <a:pt x="138" y="427"/>
                    </a:lnTo>
                    <a:lnTo>
                      <a:pt x="125" y="414"/>
                    </a:lnTo>
                    <a:lnTo>
                      <a:pt x="112" y="402"/>
                    </a:lnTo>
                    <a:lnTo>
                      <a:pt x="100" y="389"/>
                    </a:lnTo>
                    <a:lnTo>
                      <a:pt x="87" y="375"/>
                    </a:lnTo>
                    <a:lnTo>
                      <a:pt x="76" y="360"/>
                    </a:lnTo>
                    <a:lnTo>
                      <a:pt x="66" y="346"/>
                    </a:lnTo>
                    <a:lnTo>
                      <a:pt x="56" y="331"/>
                    </a:lnTo>
                    <a:lnTo>
                      <a:pt x="50" y="322"/>
                    </a:lnTo>
                    <a:lnTo>
                      <a:pt x="46" y="315"/>
                    </a:lnTo>
                    <a:lnTo>
                      <a:pt x="38" y="299"/>
                    </a:lnTo>
                    <a:lnTo>
                      <a:pt x="30" y="283"/>
                    </a:lnTo>
                    <a:lnTo>
                      <a:pt x="23" y="265"/>
                    </a:lnTo>
                    <a:lnTo>
                      <a:pt x="16" y="248"/>
                    </a:lnTo>
                    <a:lnTo>
                      <a:pt x="10" y="229"/>
                    </a:lnTo>
                    <a:lnTo>
                      <a:pt x="4" y="212"/>
                    </a:lnTo>
                    <a:lnTo>
                      <a:pt x="0" y="193"/>
                    </a:lnTo>
                    <a:lnTo>
                      <a:pt x="1" y="190"/>
                    </a:lnTo>
                    <a:lnTo>
                      <a:pt x="7" y="183"/>
                    </a:lnTo>
                    <a:lnTo>
                      <a:pt x="17" y="173"/>
                    </a:lnTo>
                    <a:lnTo>
                      <a:pt x="30" y="160"/>
                    </a:lnTo>
                    <a:lnTo>
                      <a:pt x="47" y="146"/>
                    </a:lnTo>
                    <a:lnTo>
                      <a:pt x="58" y="137"/>
                    </a:lnTo>
                    <a:lnTo>
                      <a:pt x="69" y="129"/>
                    </a:lnTo>
                    <a:lnTo>
                      <a:pt x="81" y="120"/>
                    </a:lnTo>
                    <a:lnTo>
                      <a:pt x="94" y="112"/>
                    </a:lnTo>
                    <a:lnTo>
                      <a:pt x="108" y="103"/>
                    </a:lnTo>
                    <a:lnTo>
                      <a:pt x="123" y="93"/>
                    </a:lnTo>
                    <a:lnTo>
                      <a:pt x="139" y="84"/>
                    </a:lnTo>
                    <a:lnTo>
                      <a:pt x="157" y="76"/>
                    </a:lnTo>
                    <a:lnTo>
                      <a:pt x="175" y="67"/>
                    </a:lnTo>
                    <a:lnTo>
                      <a:pt x="195" y="59"/>
                    </a:lnTo>
                    <a:lnTo>
                      <a:pt x="215" y="51"/>
                    </a:lnTo>
                    <a:lnTo>
                      <a:pt x="236" y="42"/>
                    </a:lnTo>
                    <a:lnTo>
                      <a:pt x="258" y="35"/>
                    </a:lnTo>
                    <a:lnTo>
                      <a:pt x="282" y="28"/>
                    </a:lnTo>
                    <a:lnTo>
                      <a:pt x="294" y="25"/>
                    </a:lnTo>
                    <a:lnTo>
                      <a:pt x="306" y="22"/>
                    </a:lnTo>
                    <a:lnTo>
                      <a:pt x="332" y="17"/>
                    </a:lnTo>
                    <a:lnTo>
                      <a:pt x="358" y="12"/>
                    </a:lnTo>
                    <a:lnTo>
                      <a:pt x="386" y="8"/>
                    </a:lnTo>
                    <a:lnTo>
                      <a:pt x="415" y="5"/>
                    </a:lnTo>
                    <a:lnTo>
                      <a:pt x="430" y="4"/>
                    </a:lnTo>
                    <a:lnTo>
                      <a:pt x="444" y="3"/>
                    </a:lnTo>
                    <a:lnTo>
                      <a:pt x="475" y="0"/>
                    </a:lnTo>
                    <a:lnTo>
                      <a:pt x="508" y="0"/>
                    </a:lnTo>
                    <a:lnTo>
                      <a:pt x="528" y="0"/>
                    </a:lnTo>
                    <a:lnTo>
                      <a:pt x="548" y="1"/>
                    </a:lnTo>
                    <a:lnTo>
                      <a:pt x="586" y="4"/>
                    </a:lnTo>
                    <a:lnTo>
                      <a:pt x="623" y="6"/>
                    </a:lnTo>
                    <a:lnTo>
                      <a:pt x="658" y="10"/>
                    </a:lnTo>
                    <a:lnTo>
                      <a:pt x="691" y="14"/>
                    </a:lnTo>
                    <a:lnTo>
                      <a:pt x="722" y="18"/>
                    </a:lnTo>
                    <a:lnTo>
                      <a:pt x="751" y="24"/>
                    </a:lnTo>
                    <a:lnTo>
                      <a:pt x="765" y="27"/>
                    </a:lnTo>
                    <a:lnTo>
                      <a:pt x="779" y="30"/>
                    </a:lnTo>
                    <a:lnTo>
                      <a:pt x="804" y="36"/>
                    </a:lnTo>
                    <a:lnTo>
                      <a:pt x="829" y="43"/>
                    </a:lnTo>
                    <a:lnTo>
                      <a:pt x="851" y="51"/>
                    </a:lnTo>
                    <a:lnTo>
                      <a:pt x="873" y="59"/>
                    </a:lnTo>
                    <a:lnTo>
                      <a:pt x="892" y="66"/>
                    </a:lnTo>
                    <a:lnTo>
                      <a:pt x="902" y="70"/>
                    </a:lnTo>
                    <a:lnTo>
                      <a:pt x="911" y="74"/>
                    </a:lnTo>
                    <a:lnTo>
                      <a:pt x="927" y="82"/>
                    </a:lnTo>
                    <a:lnTo>
                      <a:pt x="943" y="90"/>
                    </a:lnTo>
                    <a:lnTo>
                      <a:pt x="957" y="99"/>
                    </a:lnTo>
                    <a:lnTo>
                      <a:pt x="970" y="107"/>
                    </a:lnTo>
                    <a:lnTo>
                      <a:pt x="982" y="115"/>
                    </a:lnTo>
                    <a:lnTo>
                      <a:pt x="993" y="123"/>
                    </a:lnTo>
                    <a:lnTo>
                      <a:pt x="1002" y="131"/>
                    </a:lnTo>
                    <a:lnTo>
                      <a:pt x="1010" y="138"/>
                    </a:lnTo>
                    <a:lnTo>
                      <a:pt x="1017" y="146"/>
                    </a:lnTo>
                    <a:lnTo>
                      <a:pt x="1024" y="152"/>
                    </a:lnTo>
                    <a:lnTo>
                      <a:pt x="1034" y="163"/>
                    </a:lnTo>
                    <a:lnTo>
                      <a:pt x="1041" y="172"/>
                    </a:lnTo>
                    <a:lnTo>
                      <a:pt x="1044" y="178"/>
                    </a:lnTo>
                    <a:lnTo>
                      <a:pt x="1044" y="180"/>
                    </a:lnTo>
                    <a:lnTo>
                      <a:pt x="1045" y="181"/>
                    </a:lnTo>
                    <a:close/>
                  </a:path>
                </a:pathLst>
              </a:custGeom>
              <a:solidFill>
                <a:srgbClr val="F100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defRPr/>
                </a:pPr>
                <a:endParaRPr lang="es-ES" sz="1200" b="1">
                  <a:solidFill>
                    <a:srgbClr val="00224C"/>
                  </a:solidFill>
                </a:endParaRPr>
              </a:p>
            </p:txBody>
          </p:sp>
          <p:sp>
            <p:nvSpPr>
              <p:cNvPr id="21" name="Freeform 90"/>
              <p:cNvSpPr>
                <a:spLocks noChangeAspect="1"/>
              </p:cNvSpPr>
              <p:nvPr userDrawn="1"/>
            </p:nvSpPr>
            <p:spPr bwMode="auto">
              <a:xfrm>
                <a:off x="4722" y="698"/>
                <a:ext cx="710" cy="122"/>
              </a:xfrm>
              <a:custGeom>
                <a:avLst/>
                <a:gdLst/>
                <a:ahLst/>
                <a:cxnLst>
                  <a:cxn ang="0">
                    <a:pos x="1409" y="217"/>
                  </a:cxn>
                  <a:cxn ang="0">
                    <a:pos x="1367" y="219"/>
                  </a:cxn>
                  <a:cxn ang="0">
                    <a:pos x="1332" y="214"/>
                  </a:cxn>
                  <a:cxn ang="0">
                    <a:pos x="1306" y="212"/>
                  </a:cxn>
                  <a:cxn ang="0">
                    <a:pos x="1269" y="222"/>
                  </a:cxn>
                  <a:cxn ang="0">
                    <a:pos x="1231" y="221"/>
                  </a:cxn>
                  <a:cxn ang="0">
                    <a:pos x="1207" y="216"/>
                  </a:cxn>
                  <a:cxn ang="0">
                    <a:pos x="1183" y="208"/>
                  </a:cxn>
                  <a:cxn ang="0">
                    <a:pos x="1167" y="206"/>
                  </a:cxn>
                  <a:cxn ang="0">
                    <a:pos x="1124" y="210"/>
                  </a:cxn>
                  <a:cxn ang="0">
                    <a:pos x="1085" y="216"/>
                  </a:cxn>
                  <a:cxn ang="0">
                    <a:pos x="1065" y="214"/>
                  </a:cxn>
                  <a:cxn ang="0">
                    <a:pos x="1046" y="210"/>
                  </a:cxn>
                  <a:cxn ang="0">
                    <a:pos x="1027" y="211"/>
                  </a:cxn>
                  <a:cxn ang="0">
                    <a:pos x="1008" y="217"/>
                  </a:cxn>
                  <a:cxn ang="0">
                    <a:pos x="964" y="223"/>
                  </a:cxn>
                  <a:cxn ang="0">
                    <a:pos x="945" y="222"/>
                  </a:cxn>
                  <a:cxn ang="0">
                    <a:pos x="925" y="216"/>
                  </a:cxn>
                  <a:cxn ang="0">
                    <a:pos x="910" y="215"/>
                  </a:cxn>
                  <a:cxn ang="0">
                    <a:pos x="897" y="220"/>
                  </a:cxn>
                  <a:cxn ang="0">
                    <a:pos x="877" y="227"/>
                  </a:cxn>
                  <a:cxn ang="0">
                    <a:pos x="859" y="233"/>
                  </a:cxn>
                  <a:cxn ang="0">
                    <a:pos x="837" y="233"/>
                  </a:cxn>
                  <a:cxn ang="0">
                    <a:pos x="809" y="234"/>
                  </a:cxn>
                  <a:cxn ang="0">
                    <a:pos x="790" y="233"/>
                  </a:cxn>
                  <a:cxn ang="0">
                    <a:pos x="752" y="225"/>
                  </a:cxn>
                  <a:cxn ang="0">
                    <a:pos x="715" y="220"/>
                  </a:cxn>
                  <a:cxn ang="0">
                    <a:pos x="689" y="214"/>
                  </a:cxn>
                  <a:cxn ang="0">
                    <a:pos x="674" y="208"/>
                  </a:cxn>
                  <a:cxn ang="0">
                    <a:pos x="651" y="204"/>
                  </a:cxn>
                  <a:cxn ang="0">
                    <a:pos x="631" y="204"/>
                  </a:cxn>
                  <a:cxn ang="0">
                    <a:pos x="613" y="209"/>
                  </a:cxn>
                  <a:cxn ang="0">
                    <a:pos x="590" y="217"/>
                  </a:cxn>
                  <a:cxn ang="0">
                    <a:pos x="560" y="217"/>
                  </a:cxn>
                  <a:cxn ang="0">
                    <a:pos x="534" y="216"/>
                  </a:cxn>
                  <a:cxn ang="0">
                    <a:pos x="493" y="227"/>
                  </a:cxn>
                  <a:cxn ang="0">
                    <a:pos x="469" y="228"/>
                  </a:cxn>
                  <a:cxn ang="0">
                    <a:pos x="439" y="222"/>
                  </a:cxn>
                  <a:cxn ang="0">
                    <a:pos x="409" y="215"/>
                  </a:cxn>
                  <a:cxn ang="0">
                    <a:pos x="385" y="215"/>
                  </a:cxn>
                  <a:cxn ang="0">
                    <a:pos x="341" y="214"/>
                  </a:cxn>
                  <a:cxn ang="0">
                    <a:pos x="324" y="212"/>
                  </a:cxn>
                  <a:cxn ang="0">
                    <a:pos x="307" y="208"/>
                  </a:cxn>
                  <a:cxn ang="0">
                    <a:pos x="264" y="206"/>
                  </a:cxn>
                  <a:cxn ang="0">
                    <a:pos x="228" y="205"/>
                  </a:cxn>
                  <a:cxn ang="0">
                    <a:pos x="206" y="208"/>
                  </a:cxn>
                  <a:cxn ang="0">
                    <a:pos x="183" y="215"/>
                  </a:cxn>
                  <a:cxn ang="0">
                    <a:pos x="151" y="217"/>
                  </a:cxn>
                  <a:cxn ang="0">
                    <a:pos x="128" y="220"/>
                  </a:cxn>
                  <a:cxn ang="0">
                    <a:pos x="105" y="221"/>
                  </a:cxn>
                  <a:cxn ang="0">
                    <a:pos x="55" y="228"/>
                  </a:cxn>
                  <a:cxn ang="0">
                    <a:pos x="35" y="228"/>
                  </a:cxn>
                  <a:cxn ang="0">
                    <a:pos x="12" y="224"/>
                  </a:cxn>
                  <a:cxn ang="0">
                    <a:pos x="4" y="184"/>
                  </a:cxn>
                  <a:cxn ang="0">
                    <a:pos x="0" y="142"/>
                  </a:cxn>
                  <a:cxn ang="0">
                    <a:pos x="0" y="99"/>
                  </a:cxn>
                  <a:cxn ang="0">
                    <a:pos x="5" y="42"/>
                  </a:cxn>
                  <a:cxn ang="0">
                    <a:pos x="12" y="0"/>
                  </a:cxn>
                </a:cxnLst>
                <a:rect l="0" t="0" r="r" b="b"/>
                <a:pathLst>
                  <a:path w="1426" h="234">
                    <a:moveTo>
                      <a:pt x="1426" y="0"/>
                    </a:moveTo>
                    <a:lnTo>
                      <a:pt x="1426" y="216"/>
                    </a:lnTo>
                    <a:lnTo>
                      <a:pt x="1409" y="217"/>
                    </a:lnTo>
                    <a:lnTo>
                      <a:pt x="1386" y="219"/>
                    </a:lnTo>
                    <a:lnTo>
                      <a:pt x="1376" y="219"/>
                    </a:lnTo>
                    <a:lnTo>
                      <a:pt x="1367" y="219"/>
                    </a:lnTo>
                    <a:lnTo>
                      <a:pt x="1358" y="217"/>
                    </a:lnTo>
                    <a:lnTo>
                      <a:pt x="1349" y="216"/>
                    </a:lnTo>
                    <a:lnTo>
                      <a:pt x="1332" y="214"/>
                    </a:lnTo>
                    <a:lnTo>
                      <a:pt x="1322" y="212"/>
                    </a:lnTo>
                    <a:lnTo>
                      <a:pt x="1311" y="212"/>
                    </a:lnTo>
                    <a:lnTo>
                      <a:pt x="1306" y="212"/>
                    </a:lnTo>
                    <a:lnTo>
                      <a:pt x="1301" y="213"/>
                    </a:lnTo>
                    <a:lnTo>
                      <a:pt x="1282" y="219"/>
                    </a:lnTo>
                    <a:lnTo>
                      <a:pt x="1269" y="222"/>
                    </a:lnTo>
                    <a:lnTo>
                      <a:pt x="1254" y="223"/>
                    </a:lnTo>
                    <a:lnTo>
                      <a:pt x="1242" y="223"/>
                    </a:lnTo>
                    <a:lnTo>
                      <a:pt x="1231" y="221"/>
                    </a:lnTo>
                    <a:lnTo>
                      <a:pt x="1220" y="220"/>
                    </a:lnTo>
                    <a:lnTo>
                      <a:pt x="1212" y="217"/>
                    </a:lnTo>
                    <a:lnTo>
                      <a:pt x="1207" y="216"/>
                    </a:lnTo>
                    <a:lnTo>
                      <a:pt x="1202" y="214"/>
                    </a:lnTo>
                    <a:lnTo>
                      <a:pt x="1190" y="210"/>
                    </a:lnTo>
                    <a:lnTo>
                      <a:pt x="1183" y="208"/>
                    </a:lnTo>
                    <a:lnTo>
                      <a:pt x="1178" y="207"/>
                    </a:lnTo>
                    <a:lnTo>
                      <a:pt x="1174" y="206"/>
                    </a:lnTo>
                    <a:lnTo>
                      <a:pt x="1167" y="206"/>
                    </a:lnTo>
                    <a:lnTo>
                      <a:pt x="1158" y="206"/>
                    </a:lnTo>
                    <a:lnTo>
                      <a:pt x="1147" y="207"/>
                    </a:lnTo>
                    <a:lnTo>
                      <a:pt x="1124" y="210"/>
                    </a:lnTo>
                    <a:lnTo>
                      <a:pt x="1111" y="212"/>
                    </a:lnTo>
                    <a:lnTo>
                      <a:pt x="1100" y="214"/>
                    </a:lnTo>
                    <a:lnTo>
                      <a:pt x="1085" y="216"/>
                    </a:lnTo>
                    <a:lnTo>
                      <a:pt x="1080" y="216"/>
                    </a:lnTo>
                    <a:lnTo>
                      <a:pt x="1076" y="215"/>
                    </a:lnTo>
                    <a:lnTo>
                      <a:pt x="1065" y="214"/>
                    </a:lnTo>
                    <a:lnTo>
                      <a:pt x="1061" y="213"/>
                    </a:lnTo>
                    <a:lnTo>
                      <a:pt x="1057" y="212"/>
                    </a:lnTo>
                    <a:lnTo>
                      <a:pt x="1046" y="210"/>
                    </a:lnTo>
                    <a:lnTo>
                      <a:pt x="1036" y="210"/>
                    </a:lnTo>
                    <a:lnTo>
                      <a:pt x="1032" y="210"/>
                    </a:lnTo>
                    <a:lnTo>
                      <a:pt x="1027" y="211"/>
                    </a:lnTo>
                    <a:lnTo>
                      <a:pt x="1022" y="213"/>
                    </a:lnTo>
                    <a:lnTo>
                      <a:pt x="1016" y="215"/>
                    </a:lnTo>
                    <a:lnTo>
                      <a:pt x="1008" y="217"/>
                    </a:lnTo>
                    <a:lnTo>
                      <a:pt x="992" y="219"/>
                    </a:lnTo>
                    <a:lnTo>
                      <a:pt x="977" y="221"/>
                    </a:lnTo>
                    <a:lnTo>
                      <a:pt x="964" y="223"/>
                    </a:lnTo>
                    <a:lnTo>
                      <a:pt x="958" y="224"/>
                    </a:lnTo>
                    <a:lnTo>
                      <a:pt x="951" y="223"/>
                    </a:lnTo>
                    <a:lnTo>
                      <a:pt x="945" y="222"/>
                    </a:lnTo>
                    <a:lnTo>
                      <a:pt x="940" y="221"/>
                    </a:lnTo>
                    <a:lnTo>
                      <a:pt x="930" y="217"/>
                    </a:lnTo>
                    <a:lnTo>
                      <a:pt x="925" y="216"/>
                    </a:lnTo>
                    <a:lnTo>
                      <a:pt x="921" y="215"/>
                    </a:lnTo>
                    <a:lnTo>
                      <a:pt x="916" y="215"/>
                    </a:lnTo>
                    <a:lnTo>
                      <a:pt x="910" y="215"/>
                    </a:lnTo>
                    <a:lnTo>
                      <a:pt x="906" y="216"/>
                    </a:lnTo>
                    <a:lnTo>
                      <a:pt x="902" y="217"/>
                    </a:lnTo>
                    <a:lnTo>
                      <a:pt x="897" y="220"/>
                    </a:lnTo>
                    <a:lnTo>
                      <a:pt x="893" y="221"/>
                    </a:lnTo>
                    <a:lnTo>
                      <a:pt x="886" y="223"/>
                    </a:lnTo>
                    <a:lnTo>
                      <a:pt x="877" y="227"/>
                    </a:lnTo>
                    <a:lnTo>
                      <a:pt x="872" y="229"/>
                    </a:lnTo>
                    <a:lnTo>
                      <a:pt x="865" y="231"/>
                    </a:lnTo>
                    <a:lnTo>
                      <a:pt x="859" y="233"/>
                    </a:lnTo>
                    <a:lnTo>
                      <a:pt x="852" y="233"/>
                    </a:lnTo>
                    <a:lnTo>
                      <a:pt x="846" y="234"/>
                    </a:lnTo>
                    <a:lnTo>
                      <a:pt x="837" y="233"/>
                    </a:lnTo>
                    <a:lnTo>
                      <a:pt x="826" y="233"/>
                    </a:lnTo>
                    <a:lnTo>
                      <a:pt x="818" y="233"/>
                    </a:lnTo>
                    <a:lnTo>
                      <a:pt x="809" y="234"/>
                    </a:lnTo>
                    <a:lnTo>
                      <a:pt x="805" y="234"/>
                    </a:lnTo>
                    <a:lnTo>
                      <a:pt x="801" y="234"/>
                    </a:lnTo>
                    <a:lnTo>
                      <a:pt x="790" y="233"/>
                    </a:lnTo>
                    <a:lnTo>
                      <a:pt x="777" y="231"/>
                    </a:lnTo>
                    <a:lnTo>
                      <a:pt x="767" y="228"/>
                    </a:lnTo>
                    <a:lnTo>
                      <a:pt x="752" y="225"/>
                    </a:lnTo>
                    <a:lnTo>
                      <a:pt x="740" y="223"/>
                    </a:lnTo>
                    <a:lnTo>
                      <a:pt x="727" y="222"/>
                    </a:lnTo>
                    <a:lnTo>
                      <a:pt x="715" y="220"/>
                    </a:lnTo>
                    <a:lnTo>
                      <a:pt x="703" y="217"/>
                    </a:lnTo>
                    <a:lnTo>
                      <a:pt x="693" y="215"/>
                    </a:lnTo>
                    <a:lnTo>
                      <a:pt x="689" y="214"/>
                    </a:lnTo>
                    <a:lnTo>
                      <a:pt x="684" y="212"/>
                    </a:lnTo>
                    <a:lnTo>
                      <a:pt x="679" y="210"/>
                    </a:lnTo>
                    <a:lnTo>
                      <a:pt x="674" y="208"/>
                    </a:lnTo>
                    <a:lnTo>
                      <a:pt x="668" y="206"/>
                    </a:lnTo>
                    <a:lnTo>
                      <a:pt x="662" y="205"/>
                    </a:lnTo>
                    <a:lnTo>
                      <a:pt x="651" y="204"/>
                    </a:lnTo>
                    <a:lnTo>
                      <a:pt x="643" y="203"/>
                    </a:lnTo>
                    <a:lnTo>
                      <a:pt x="635" y="203"/>
                    </a:lnTo>
                    <a:lnTo>
                      <a:pt x="631" y="204"/>
                    </a:lnTo>
                    <a:lnTo>
                      <a:pt x="627" y="204"/>
                    </a:lnTo>
                    <a:lnTo>
                      <a:pt x="620" y="206"/>
                    </a:lnTo>
                    <a:lnTo>
                      <a:pt x="613" y="209"/>
                    </a:lnTo>
                    <a:lnTo>
                      <a:pt x="607" y="212"/>
                    </a:lnTo>
                    <a:lnTo>
                      <a:pt x="598" y="215"/>
                    </a:lnTo>
                    <a:lnTo>
                      <a:pt x="590" y="217"/>
                    </a:lnTo>
                    <a:lnTo>
                      <a:pt x="582" y="219"/>
                    </a:lnTo>
                    <a:lnTo>
                      <a:pt x="570" y="219"/>
                    </a:lnTo>
                    <a:lnTo>
                      <a:pt x="560" y="217"/>
                    </a:lnTo>
                    <a:lnTo>
                      <a:pt x="549" y="216"/>
                    </a:lnTo>
                    <a:lnTo>
                      <a:pt x="539" y="216"/>
                    </a:lnTo>
                    <a:lnTo>
                      <a:pt x="534" y="216"/>
                    </a:lnTo>
                    <a:lnTo>
                      <a:pt x="527" y="219"/>
                    </a:lnTo>
                    <a:lnTo>
                      <a:pt x="511" y="223"/>
                    </a:lnTo>
                    <a:lnTo>
                      <a:pt x="493" y="227"/>
                    </a:lnTo>
                    <a:lnTo>
                      <a:pt x="485" y="228"/>
                    </a:lnTo>
                    <a:lnTo>
                      <a:pt x="479" y="228"/>
                    </a:lnTo>
                    <a:lnTo>
                      <a:pt x="469" y="228"/>
                    </a:lnTo>
                    <a:lnTo>
                      <a:pt x="458" y="226"/>
                    </a:lnTo>
                    <a:lnTo>
                      <a:pt x="448" y="224"/>
                    </a:lnTo>
                    <a:lnTo>
                      <a:pt x="439" y="222"/>
                    </a:lnTo>
                    <a:lnTo>
                      <a:pt x="423" y="217"/>
                    </a:lnTo>
                    <a:lnTo>
                      <a:pt x="415" y="215"/>
                    </a:lnTo>
                    <a:lnTo>
                      <a:pt x="409" y="215"/>
                    </a:lnTo>
                    <a:lnTo>
                      <a:pt x="404" y="215"/>
                    </a:lnTo>
                    <a:lnTo>
                      <a:pt x="398" y="215"/>
                    </a:lnTo>
                    <a:lnTo>
                      <a:pt x="385" y="215"/>
                    </a:lnTo>
                    <a:lnTo>
                      <a:pt x="363" y="215"/>
                    </a:lnTo>
                    <a:lnTo>
                      <a:pt x="352" y="215"/>
                    </a:lnTo>
                    <a:lnTo>
                      <a:pt x="341" y="214"/>
                    </a:lnTo>
                    <a:lnTo>
                      <a:pt x="336" y="214"/>
                    </a:lnTo>
                    <a:lnTo>
                      <a:pt x="329" y="213"/>
                    </a:lnTo>
                    <a:lnTo>
                      <a:pt x="324" y="212"/>
                    </a:lnTo>
                    <a:lnTo>
                      <a:pt x="318" y="210"/>
                    </a:lnTo>
                    <a:lnTo>
                      <a:pt x="313" y="209"/>
                    </a:lnTo>
                    <a:lnTo>
                      <a:pt x="307" y="208"/>
                    </a:lnTo>
                    <a:lnTo>
                      <a:pt x="292" y="207"/>
                    </a:lnTo>
                    <a:lnTo>
                      <a:pt x="276" y="206"/>
                    </a:lnTo>
                    <a:lnTo>
                      <a:pt x="264" y="206"/>
                    </a:lnTo>
                    <a:lnTo>
                      <a:pt x="252" y="205"/>
                    </a:lnTo>
                    <a:lnTo>
                      <a:pt x="236" y="205"/>
                    </a:lnTo>
                    <a:lnTo>
                      <a:pt x="228" y="205"/>
                    </a:lnTo>
                    <a:lnTo>
                      <a:pt x="221" y="205"/>
                    </a:lnTo>
                    <a:lnTo>
                      <a:pt x="213" y="206"/>
                    </a:lnTo>
                    <a:lnTo>
                      <a:pt x="206" y="208"/>
                    </a:lnTo>
                    <a:lnTo>
                      <a:pt x="192" y="213"/>
                    </a:lnTo>
                    <a:lnTo>
                      <a:pt x="187" y="214"/>
                    </a:lnTo>
                    <a:lnTo>
                      <a:pt x="183" y="215"/>
                    </a:lnTo>
                    <a:lnTo>
                      <a:pt x="175" y="216"/>
                    </a:lnTo>
                    <a:lnTo>
                      <a:pt x="165" y="216"/>
                    </a:lnTo>
                    <a:lnTo>
                      <a:pt x="151" y="217"/>
                    </a:lnTo>
                    <a:lnTo>
                      <a:pt x="145" y="217"/>
                    </a:lnTo>
                    <a:lnTo>
                      <a:pt x="137" y="219"/>
                    </a:lnTo>
                    <a:lnTo>
                      <a:pt x="128" y="220"/>
                    </a:lnTo>
                    <a:lnTo>
                      <a:pt x="121" y="221"/>
                    </a:lnTo>
                    <a:lnTo>
                      <a:pt x="113" y="221"/>
                    </a:lnTo>
                    <a:lnTo>
                      <a:pt x="105" y="221"/>
                    </a:lnTo>
                    <a:lnTo>
                      <a:pt x="93" y="222"/>
                    </a:lnTo>
                    <a:lnTo>
                      <a:pt x="85" y="223"/>
                    </a:lnTo>
                    <a:lnTo>
                      <a:pt x="55" y="228"/>
                    </a:lnTo>
                    <a:lnTo>
                      <a:pt x="49" y="229"/>
                    </a:lnTo>
                    <a:lnTo>
                      <a:pt x="42" y="229"/>
                    </a:lnTo>
                    <a:lnTo>
                      <a:pt x="35" y="228"/>
                    </a:lnTo>
                    <a:lnTo>
                      <a:pt x="28" y="227"/>
                    </a:lnTo>
                    <a:lnTo>
                      <a:pt x="16" y="225"/>
                    </a:lnTo>
                    <a:lnTo>
                      <a:pt x="12" y="224"/>
                    </a:lnTo>
                    <a:lnTo>
                      <a:pt x="9" y="211"/>
                    </a:lnTo>
                    <a:lnTo>
                      <a:pt x="6" y="198"/>
                    </a:lnTo>
                    <a:lnTo>
                      <a:pt x="4" y="184"/>
                    </a:lnTo>
                    <a:lnTo>
                      <a:pt x="2" y="170"/>
                    </a:lnTo>
                    <a:lnTo>
                      <a:pt x="1" y="156"/>
                    </a:lnTo>
                    <a:lnTo>
                      <a:pt x="0" y="142"/>
                    </a:lnTo>
                    <a:lnTo>
                      <a:pt x="0" y="128"/>
                    </a:lnTo>
                    <a:lnTo>
                      <a:pt x="0" y="113"/>
                    </a:lnTo>
                    <a:lnTo>
                      <a:pt x="0" y="99"/>
                    </a:lnTo>
                    <a:lnTo>
                      <a:pt x="1" y="85"/>
                    </a:lnTo>
                    <a:lnTo>
                      <a:pt x="3" y="56"/>
                    </a:lnTo>
                    <a:lnTo>
                      <a:pt x="5" y="42"/>
                    </a:lnTo>
                    <a:lnTo>
                      <a:pt x="7" y="27"/>
                    </a:lnTo>
                    <a:lnTo>
                      <a:pt x="10" y="13"/>
                    </a:lnTo>
                    <a:lnTo>
                      <a:pt x="12" y="0"/>
                    </a:lnTo>
                    <a:lnTo>
                      <a:pt x="719" y="0"/>
                    </a:lnTo>
                    <a:lnTo>
                      <a:pt x="1426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defRPr/>
                </a:pPr>
                <a:endParaRPr lang="es-ES" sz="1200" b="1">
                  <a:solidFill>
                    <a:srgbClr val="00224C"/>
                  </a:solidFill>
                </a:endParaRPr>
              </a:p>
            </p:txBody>
          </p:sp>
        </p:grpSp>
      </p:grpSp>
      <p:sp>
        <p:nvSpPr>
          <p:cNvPr id="4925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41324" y="2101851"/>
            <a:ext cx="7202510" cy="1470025"/>
          </a:xfrm>
        </p:spPr>
        <p:txBody>
          <a:bodyPr/>
          <a:lstStyle>
            <a:lvl1pPr>
              <a:lnSpc>
                <a:spcPct val="100000"/>
              </a:lnSpc>
              <a:spcBef>
                <a:spcPts val="2400"/>
              </a:spcBef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44499" y="3692525"/>
            <a:ext cx="7200699" cy="1536700"/>
          </a:xfrm>
        </p:spPr>
        <p:txBody>
          <a:bodyPr/>
          <a:lstStyle>
            <a:lvl1pPr marL="0" indent="0">
              <a:buNone/>
              <a:defRPr sz="2400" b="1"/>
            </a:lvl1pPr>
          </a:lstStyle>
          <a:p>
            <a:r>
              <a:rPr lang="es-ES" smtClean="0"/>
              <a:t>Haga clic para modificar el estilo de subtítulo del patrón</a:t>
            </a:r>
            <a:endParaRPr lang="es-ES" dirty="0"/>
          </a:p>
        </p:txBody>
      </p:sp>
      <p:sp>
        <p:nvSpPr>
          <p:cNvPr id="22" name="4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r>
              <a:rPr lang="es-ES"/>
              <a:t>©  D. Tecnología Repsol – 20 Enero 2011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214686"/>
            <a:ext cx="7772400" cy="1362075"/>
          </a:xfrm>
        </p:spPr>
        <p:txBody>
          <a:bodyPr anchor="t"/>
          <a:lstStyle>
            <a:lvl1pPr algn="ctr">
              <a:defRPr sz="3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s-ES"/>
              <a:t> </a:t>
            </a:r>
            <a:fld id="{1CD89450-8526-4507-A61F-E11847F125C4}" type="slidenum">
              <a:rPr lang="es-ES">
                <a:solidFill>
                  <a:srgbClr val="003366"/>
                </a:solidFill>
              </a:rPr>
              <a:pPr>
                <a:defRPr/>
              </a:pPr>
              <a:t>‹Nº›</a:t>
            </a:fld>
            <a:endParaRPr lang="es-ES" dirty="0">
              <a:solidFill>
                <a:srgbClr val="003366"/>
              </a:solidFill>
            </a:endParaRPr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r>
              <a:rPr lang="es-ES"/>
              <a:t>©  D. Tecnología Repsol – 20 Enero 2011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224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200" b="1">
              <a:latin typeface="+mn-lt"/>
              <a:cs typeface="Arial" pitchFamily="34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546350" y="4797425"/>
            <a:ext cx="40513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100" name="Group 4"/>
          <p:cNvGrpSpPr>
            <a:grpSpLocks noChangeAspect="1"/>
          </p:cNvGrpSpPr>
          <p:nvPr/>
        </p:nvGrpSpPr>
        <p:grpSpPr bwMode="auto">
          <a:xfrm>
            <a:off x="3579813" y="2257425"/>
            <a:ext cx="1984375" cy="1838325"/>
            <a:chOff x="2506" y="1813"/>
            <a:chExt cx="748" cy="693"/>
          </a:xfrm>
        </p:grpSpPr>
        <p:sp>
          <p:nvSpPr>
            <p:cNvPr id="494597" name="AutoShape 5"/>
            <p:cNvSpPr>
              <a:spLocks noChangeAspect="1" noChangeArrowheads="1" noTextEdit="1"/>
            </p:cNvSpPr>
            <p:nvPr userDrawn="1"/>
          </p:nvSpPr>
          <p:spPr bwMode="auto">
            <a:xfrm>
              <a:off x="2506" y="1813"/>
              <a:ext cx="748" cy="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sz="1200" b="1">
                <a:latin typeface="+mn-lt"/>
                <a:cs typeface="Arial" pitchFamily="34" charset="0"/>
              </a:endParaRPr>
            </a:p>
          </p:txBody>
        </p:sp>
        <p:sp>
          <p:nvSpPr>
            <p:cNvPr id="494598" name="Freeform 6"/>
            <p:cNvSpPr>
              <a:spLocks noEditPoints="1"/>
            </p:cNvSpPr>
            <p:nvPr userDrawn="1"/>
          </p:nvSpPr>
          <p:spPr bwMode="auto">
            <a:xfrm>
              <a:off x="2506" y="1812"/>
              <a:ext cx="749" cy="117"/>
            </a:xfrm>
            <a:custGeom>
              <a:avLst/>
              <a:gdLst/>
              <a:ahLst/>
              <a:cxnLst>
                <a:cxn ang="0">
                  <a:pos x="1233" y="280"/>
                </a:cxn>
                <a:cxn ang="0">
                  <a:pos x="1270" y="249"/>
                </a:cxn>
                <a:cxn ang="0">
                  <a:pos x="1320" y="84"/>
                </a:cxn>
                <a:cxn ang="0">
                  <a:pos x="1363" y="37"/>
                </a:cxn>
                <a:cxn ang="0">
                  <a:pos x="1442" y="11"/>
                </a:cxn>
                <a:cxn ang="0">
                  <a:pos x="1518" y="67"/>
                </a:cxn>
                <a:cxn ang="0">
                  <a:pos x="1462" y="100"/>
                </a:cxn>
                <a:cxn ang="0">
                  <a:pos x="1434" y="202"/>
                </a:cxn>
                <a:cxn ang="0">
                  <a:pos x="1401" y="280"/>
                </a:cxn>
                <a:cxn ang="0">
                  <a:pos x="1346" y="326"/>
                </a:cxn>
                <a:cxn ang="0">
                  <a:pos x="1263" y="341"/>
                </a:cxn>
                <a:cxn ang="0">
                  <a:pos x="610" y="278"/>
                </a:cxn>
                <a:cxn ang="0">
                  <a:pos x="828" y="14"/>
                </a:cxn>
                <a:cxn ang="0">
                  <a:pos x="266" y="145"/>
                </a:cxn>
                <a:cxn ang="0">
                  <a:pos x="298" y="121"/>
                </a:cxn>
                <a:cxn ang="0">
                  <a:pos x="299" y="92"/>
                </a:cxn>
                <a:cxn ang="0">
                  <a:pos x="282" y="72"/>
                </a:cxn>
                <a:cxn ang="0">
                  <a:pos x="427" y="73"/>
                </a:cxn>
                <a:cxn ang="0">
                  <a:pos x="377" y="22"/>
                </a:cxn>
                <a:cxn ang="0">
                  <a:pos x="144" y="337"/>
                </a:cxn>
                <a:cxn ang="0">
                  <a:pos x="209" y="216"/>
                </a:cxn>
                <a:cxn ang="0">
                  <a:pos x="360" y="255"/>
                </a:cxn>
                <a:cxn ang="0">
                  <a:pos x="297" y="202"/>
                </a:cxn>
                <a:cxn ang="0">
                  <a:pos x="323" y="194"/>
                </a:cxn>
                <a:cxn ang="0">
                  <a:pos x="390" y="174"/>
                </a:cxn>
                <a:cxn ang="0">
                  <a:pos x="431" y="111"/>
                </a:cxn>
                <a:cxn ang="0">
                  <a:pos x="1721" y="98"/>
                </a:cxn>
                <a:cxn ang="0">
                  <a:pos x="1775" y="73"/>
                </a:cxn>
                <a:cxn ang="0">
                  <a:pos x="1813" y="88"/>
                </a:cxn>
                <a:cxn ang="0">
                  <a:pos x="1825" y="140"/>
                </a:cxn>
                <a:cxn ang="0">
                  <a:pos x="1802" y="205"/>
                </a:cxn>
                <a:cxn ang="0">
                  <a:pos x="1751" y="256"/>
                </a:cxn>
                <a:cxn ang="0">
                  <a:pos x="1698" y="268"/>
                </a:cxn>
                <a:cxn ang="0">
                  <a:pos x="1668" y="244"/>
                </a:cxn>
                <a:cxn ang="0">
                  <a:pos x="1665" y="186"/>
                </a:cxn>
                <a:cxn ang="0">
                  <a:pos x="1699" y="121"/>
                </a:cxn>
                <a:cxn ang="0">
                  <a:pos x="1533" y="179"/>
                </a:cxn>
                <a:cxn ang="0">
                  <a:pos x="1573" y="96"/>
                </a:cxn>
                <a:cxn ang="0">
                  <a:pos x="1687" y="14"/>
                </a:cxn>
                <a:cxn ang="0">
                  <a:pos x="1806" y="3"/>
                </a:cxn>
                <a:cxn ang="0">
                  <a:pos x="1886" y="30"/>
                </a:cxn>
                <a:cxn ang="0">
                  <a:pos x="1936" y="77"/>
                </a:cxn>
                <a:cxn ang="0">
                  <a:pos x="1957" y="152"/>
                </a:cxn>
                <a:cxn ang="0">
                  <a:pos x="1936" y="229"/>
                </a:cxn>
                <a:cxn ang="0">
                  <a:pos x="1874" y="301"/>
                </a:cxn>
                <a:cxn ang="0">
                  <a:pos x="1777" y="345"/>
                </a:cxn>
                <a:cxn ang="0">
                  <a:pos x="1653" y="343"/>
                </a:cxn>
                <a:cxn ang="0">
                  <a:pos x="1562" y="291"/>
                </a:cxn>
                <a:cxn ang="0">
                  <a:pos x="1534" y="240"/>
                </a:cxn>
                <a:cxn ang="0">
                  <a:pos x="2210" y="14"/>
                </a:cxn>
                <a:cxn ang="0">
                  <a:pos x="1065" y="167"/>
                </a:cxn>
                <a:cxn ang="0">
                  <a:pos x="1102" y="137"/>
                </a:cxn>
                <a:cxn ang="0">
                  <a:pos x="1096" y="90"/>
                </a:cxn>
                <a:cxn ang="0">
                  <a:pos x="1047" y="72"/>
                </a:cxn>
                <a:cxn ang="0">
                  <a:pos x="1129" y="226"/>
                </a:cxn>
                <a:cxn ang="0">
                  <a:pos x="1197" y="205"/>
                </a:cxn>
                <a:cxn ang="0">
                  <a:pos x="1236" y="163"/>
                </a:cxn>
                <a:cxn ang="0">
                  <a:pos x="1244" y="94"/>
                </a:cxn>
                <a:cxn ang="0">
                  <a:pos x="1221" y="50"/>
                </a:cxn>
                <a:cxn ang="0">
                  <a:pos x="1160" y="19"/>
                </a:cxn>
              </a:cxnLst>
              <a:rect l="0" t="0" r="r" b="b"/>
              <a:pathLst>
                <a:path w="2247" h="351">
                  <a:moveTo>
                    <a:pt x="1126" y="341"/>
                  </a:moveTo>
                  <a:lnTo>
                    <a:pt x="1141" y="286"/>
                  </a:lnTo>
                  <a:lnTo>
                    <a:pt x="1190" y="286"/>
                  </a:lnTo>
                  <a:lnTo>
                    <a:pt x="1203" y="286"/>
                  </a:lnTo>
                  <a:lnTo>
                    <a:pt x="1214" y="285"/>
                  </a:lnTo>
                  <a:lnTo>
                    <a:pt x="1224" y="283"/>
                  </a:lnTo>
                  <a:lnTo>
                    <a:pt x="1233" y="280"/>
                  </a:lnTo>
                  <a:lnTo>
                    <a:pt x="1240" y="278"/>
                  </a:lnTo>
                  <a:lnTo>
                    <a:pt x="1247" y="275"/>
                  </a:lnTo>
                  <a:lnTo>
                    <a:pt x="1253" y="271"/>
                  </a:lnTo>
                  <a:lnTo>
                    <a:pt x="1258" y="267"/>
                  </a:lnTo>
                  <a:lnTo>
                    <a:pt x="1263" y="262"/>
                  </a:lnTo>
                  <a:lnTo>
                    <a:pt x="1266" y="256"/>
                  </a:lnTo>
                  <a:lnTo>
                    <a:pt x="1270" y="249"/>
                  </a:lnTo>
                  <a:lnTo>
                    <a:pt x="1272" y="241"/>
                  </a:lnTo>
                  <a:lnTo>
                    <a:pt x="1279" y="222"/>
                  </a:lnTo>
                  <a:lnTo>
                    <a:pt x="1285" y="201"/>
                  </a:lnTo>
                  <a:lnTo>
                    <a:pt x="1309" y="111"/>
                  </a:lnTo>
                  <a:lnTo>
                    <a:pt x="1312" y="102"/>
                  </a:lnTo>
                  <a:lnTo>
                    <a:pt x="1316" y="92"/>
                  </a:lnTo>
                  <a:lnTo>
                    <a:pt x="1320" y="84"/>
                  </a:lnTo>
                  <a:lnTo>
                    <a:pt x="1324" y="76"/>
                  </a:lnTo>
                  <a:lnTo>
                    <a:pt x="1328" y="69"/>
                  </a:lnTo>
                  <a:lnTo>
                    <a:pt x="1333" y="63"/>
                  </a:lnTo>
                  <a:lnTo>
                    <a:pt x="1339" y="57"/>
                  </a:lnTo>
                  <a:lnTo>
                    <a:pt x="1344" y="50"/>
                  </a:lnTo>
                  <a:lnTo>
                    <a:pt x="1356" y="41"/>
                  </a:lnTo>
                  <a:lnTo>
                    <a:pt x="1363" y="37"/>
                  </a:lnTo>
                  <a:lnTo>
                    <a:pt x="1370" y="33"/>
                  </a:lnTo>
                  <a:lnTo>
                    <a:pt x="1384" y="26"/>
                  </a:lnTo>
                  <a:lnTo>
                    <a:pt x="1396" y="21"/>
                  </a:lnTo>
                  <a:lnTo>
                    <a:pt x="1409" y="17"/>
                  </a:lnTo>
                  <a:lnTo>
                    <a:pt x="1420" y="14"/>
                  </a:lnTo>
                  <a:lnTo>
                    <a:pt x="1432" y="12"/>
                  </a:lnTo>
                  <a:lnTo>
                    <a:pt x="1442" y="11"/>
                  </a:lnTo>
                  <a:lnTo>
                    <a:pt x="1455" y="10"/>
                  </a:lnTo>
                  <a:lnTo>
                    <a:pt x="1461" y="10"/>
                  </a:lnTo>
                  <a:lnTo>
                    <a:pt x="1569" y="10"/>
                  </a:lnTo>
                  <a:lnTo>
                    <a:pt x="1553" y="65"/>
                  </a:lnTo>
                  <a:lnTo>
                    <a:pt x="1546" y="65"/>
                  </a:lnTo>
                  <a:lnTo>
                    <a:pt x="1531" y="65"/>
                  </a:lnTo>
                  <a:lnTo>
                    <a:pt x="1518" y="67"/>
                  </a:lnTo>
                  <a:lnTo>
                    <a:pt x="1505" y="69"/>
                  </a:lnTo>
                  <a:lnTo>
                    <a:pt x="1495" y="73"/>
                  </a:lnTo>
                  <a:lnTo>
                    <a:pt x="1487" y="79"/>
                  </a:lnTo>
                  <a:lnTo>
                    <a:pt x="1478" y="83"/>
                  </a:lnTo>
                  <a:lnTo>
                    <a:pt x="1472" y="90"/>
                  </a:lnTo>
                  <a:lnTo>
                    <a:pt x="1466" y="95"/>
                  </a:lnTo>
                  <a:lnTo>
                    <a:pt x="1462" y="100"/>
                  </a:lnTo>
                  <a:lnTo>
                    <a:pt x="1458" y="107"/>
                  </a:lnTo>
                  <a:lnTo>
                    <a:pt x="1454" y="117"/>
                  </a:lnTo>
                  <a:lnTo>
                    <a:pt x="1451" y="125"/>
                  </a:lnTo>
                  <a:lnTo>
                    <a:pt x="1451" y="128"/>
                  </a:lnTo>
                  <a:lnTo>
                    <a:pt x="1442" y="169"/>
                  </a:lnTo>
                  <a:lnTo>
                    <a:pt x="1436" y="191"/>
                  </a:lnTo>
                  <a:lnTo>
                    <a:pt x="1434" y="202"/>
                  </a:lnTo>
                  <a:lnTo>
                    <a:pt x="1430" y="214"/>
                  </a:lnTo>
                  <a:lnTo>
                    <a:pt x="1423" y="234"/>
                  </a:lnTo>
                  <a:lnTo>
                    <a:pt x="1420" y="245"/>
                  </a:lnTo>
                  <a:lnTo>
                    <a:pt x="1416" y="255"/>
                  </a:lnTo>
                  <a:lnTo>
                    <a:pt x="1411" y="264"/>
                  </a:lnTo>
                  <a:lnTo>
                    <a:pt x="1407" y="272"/>
                  </a:lnTo>
                  <a:lnTo>
                    <a:pt x="1401" y="280"/>
                  </a:lnTo>
                  <a:lnTo>
                    <a:pt x="1394" y="287"/>
                  </a:lnTo>
                  <a:lnTo>
                    <a:pt x="1386" y="295"/>
                  </a:lnTo>
                  <a:lnTo>
                    <a:pt x="1379" y="303"/>
                  </a:lnTo>
                  <a:lnTo>
                    <a:pt x="1371" y="310"/>
                  </a:lnTo>
                  <a:lnTo>
                    <a:pt x="1363" y="317"/>
                  </a:lnTo>
                  <a:lnTo>
                    <a:pt x="1355" y="321"/>
                  </a:lnTo>
                  <a:lnTo>
                    <a:pt x="1346" y="326"/>
                  </a:lnTo>
                  <a:lnTo>
                    <a:pt x="1337" y="329"/>
                  </a:lnTo>
                  <a:lnTo>
                    <a:pt x="1329" y="333"/>
                  </a:lnTo>
                  <a:lnTo>
                    <a:pt x="1321" y="336"/>
                  </a:lnTo>
                  <a:lnTo>
                    <a:pt x="1313" y="337"/>
                  </a:lnTo>
                  <a:lnTo>
                    <a:pt x="1297" y="340"/>
                  </a:lnTo>
                  <a:lnTo>
                    <a:pt x="1279" y="341"/>
                  </a:lnTo>
                  <a:lnTo>
                    <a:pt x="1263" y="341"/>
                  </a:lnTo>
                  <a:lnTo>
                    <a:pt x="1126" y="341"/>
                  </a:lnTo>
                  <a:close/>
                  <a:moveTo>
                    <a:pt x="828" y="14"/>
                  </a:moveTo>
                  <a:lnTo>
                    <a:pt x="534" y="14"/>
                  </a:lnTo>
                  <a:lnTo>
                    <a:pt x="447" y="337"/>
                  </a:lnTo>
                  <a:lnTo>
                    <a:pt x="741" y="337"/>
                  </a:lnTo>
                  <a:lnTo>
                    <a:pt x="756" y="278"/>
                  </a:lnTo>
                  <a:lnTo>
                    <a:pt x="610" y="278"/>
                  </a:lnTo>
                  <a:lnTo>
                    <a:pt x="629" y="207"/>
                  </a:lnTo>
                  <a:lnTo>
                    <a:pt x="775" y="207"/>
                  </a:lnTo>
                  <a:lnTo>
                    <a:pt x="793" y="146"/>
                  </a:lnTo>
                  <a:lnTo>
                    <a:pt x="645" y="146"/>
                  </a:lnTo>
                  <a:lnTo>
                    <a:pt x="663" y="80"/>
                  </a:lnTo>
                  <a:lnTo>
                    <a:pt x="810" y="80"/>
                  </a:lnTo>
                  <a:lnTo>
                    <a:pt x="828" y="14"/>
                  </a:lnTo>
                  <a:close/>
                  <a:moveTo>
                    <a:pt x="238" y="64"/>
                  </a:moveTo>
                  <a:lnTo>
                    <a:pt x="217" y="64"/>
                  </a:lnTo>
                  <a:lnTo>
                    <a:pt x="195" y="148"/>
                  </a:lnTo>
                  <a:lnTo>
                    <a:pt x="247" y="148"/>
                  </a:lnTo>
                  <a:lnTo>
                    <a:pt x="252" y="148"/>
                  </a:lnTo>
                  <a:lnTo>
                    <a:pt x="257" y="148"/>
                  </a:lnTo>
                  <a:lnTo>
                    <a:pt x="266" y="145"/>
                  </a:lnTo>
                  <a:lnTo>
                    <a:pt x="274" y="144"/>
                  </a:lnTo>
                  <a:lnTo>
                    <a:pt x="279" y="140"/>
                  </a:lnTo>
                  <a:lnTo>
                    <a:pt x="285" y="137"/>
                  </a:lnTo>
                  <a:lnTo>
                    <a:pt x="290" y="133"/>
                  </a:lnTo>
                  <a:lnTo>
                    <a:pt x="293" y="129"/>
                  </a:lnTo>
                  <a:lnTo>
                    <a:pt x="295" y="125"/>
                  </a:lnTo>
                  <a:lnTo>
                    <a:pt x="298" y="121"/>
                  </a:lnTo>
                  <a:lnTo>
                    <a:pt x="299" y="117"/>
                  </a:lnTo>
                  <a:lnTo>
                    <a:pt x="301" y="109"/>
                  </a:lnTo>
                  <a:lnTo>
                    <a:pt x="301" y="105"/>
                  </a:lnTo>
                  <a:lnTo>
                    <a:pt x="301" y="102"/>
                  </a:lnTo>
                  <a:lnTo>
                    <a:pt x="301" y="98"/>
                  </a:lnTo>
                  <a:lnTo>
                    <a:pt x="301" y="95"/>
                  </a:lnTo>
                  <a:lnTo>
                    <a:pt x="299" y="92"/>
                  </a:lnTo>
                  <a:lnTo>
                    <a:pt x="298" y="88"/>
                  </a:lnTo>
                  <a:lnTo>
                    <a:pt x="297" y="86"/>
                  </a:lnTo>
                  <a:lnTo>
                    <a:pt x="295" y="83"/>
                  </a:lnTo>
                  <a:lnTo>
                    <a:pt x="294" y="82"/>
                  </a:lnTo>
                  <a:lnTo>
                    <a:pt x="291" y="79"/>
                  </a:lnTo>
                  <a:lnTo>
                    <a:pt x="287" y="75"/>
                  </a:lnTo>
                  <a:lnTo>
                    <a:pt x="282" y="72"/>
                  </a:lnTo>
                  <a:lnTo>
                    <a:pt x="270" y="68"/>
                  </a:lnTo>
                  <a:lnTo>
                    <a:pt x="264" y="67"/>
                  </a:lnTo>
                  <a:lnTo>
                    <a:pt x="259" y="65"/>
                  </a:lnTo>
                  <a:lnTo>
                    <a:pt x="248" y="64"/>
                  </a:lnTo>
                  <a:lnTo>
                    <a:pt x="238" y="64"/>
                  </a:lnTo>
                  <a:close/>
                  <a:moveTo>
                    <a:pt x="430" y="87"/>
                  </a:moveTo>
                  <a:lnTo>
                    <a:pt x="427" y="73"/>
                  </a:lnTo>
                  <a:lnTo>
                    <a:pt x="421" y="61"/>
                  </a:lnTo>
                  <a:lnTo>
                    <a:pt x="416" y="52"/>
                  </a:lnTo>
                  <a:lnTo>
                    <a:pt x="409" y="44"/>
                  </a:lnTo>
                  <a:lnTo>
                    <a:pt x="401" y="35"/>
                  </a:lnTo>
                  <a:lnTo>
                    <a:pt x="393" y="30"/>
                  </a:lnTo>
                  <a:lnTo>
                    <a:pt x="385" y="26"/>
                  </a:lnTo>
                  <a:lnTo>
                    <a:pt x="377" y="22"/>
                  </a:lnTo>
                  <a:lnTo>
                    <a:pt x="369" y="19"/>
                  </a:lnTo>
                  <a:lnTo>
                    <a:pt x="360" y="17"/>
                  </a:lnTo>
                  <a:lnTo>
                    <a:pt x="347" y="15"/>
                  </a:lnTo>
                  <a:lnTo>
                    <a:pt x="333" y="14"/>
                  </a:lnTo>
                  <a:lnTo>
                    <a:pt x="87" y="14"/>
                  </a:lnTo>
                  <a:lnTo>
                    <a:pt x="0" y="337"/>
                  </a:lnTo>
                  <a:lnTo>
                    <a:pt x="144" y="337"/>
                  </a:lnTo>
                  <a:lnTo>
                    <a:pt x="180" y="203"/>
                  </a:lnTo>
                  <a:lnTo>
                    <a:pt x="186" y="205"/>
                  </a:lnTo>
                  <a:lnTo>
                    <a:pt x="192" y="205"/>
                  </a:lnTo>
                  <a:lnTo>
                    <a:pt x="196" y="206"/>
                  </a:lnTo>
                  <a:lnTo>
                    <a:pt x="201" y="209"/>
                  </a:lnTo>
                  <a:lnTo>
                    <a:pt x="205" y="211"/>
                  </a:lnTo>
                  <a:lnTo>
                    <a:pt x="209" y="216"/>
                  </a:lnTo>
                  <a:lnTo>
                    <a:pt x="240" y="264"/>
                  </a:lnTo>
                  <a:lnTo>
                    <a:pt x="263" y="303"/>
                  </a:lnTo>
                  <a:lnTo>
                    <a:pt x="276" y="328"/>
                  </a:lnTo>
                  <a:lnTo>
                    <a:pt x="281" y="337"/>
                  </a:lnTo>
                  <a:lnTo>
                    <a:pt x="419" y="337"/>
                  </a:lnTo>
                  <a:lnTo>
                    <a:pt x="385" y="287"/>
                  </a:lnTo>
                  <a:lnTo>
                    <a:pt x="360" y="255"/>
                  </a:lnTo>
                  <a:lnTo>
                    <a:pt x="350" y="243"/>
                  </a:lnTo>
                  <a:lnTo>
                    <a:pt x="340" y="232"/>
                  </a:lnTo>
                  <a:lnTo>
                    <a:pt x="323" y="216"/>
                  </a:lnTo>
                  <a:lnTo>
                    <a:pt x="314" y="209"/>
                  </a:lnTo>
                  <a:lnTo>
                    <a:pt x="305" y="205"/>
                  </a:lnTo>
                  <a:lnTo>
                    <a:pt x="299" y="202"/>
                  </a:lnTo>
                  <a:lnTo>
                    <a:pt x="297" y="202"/>
                  </a:lnTo>
                  <a:lnTo>
                    <a:pt x="294" y="201"/>
                  </a:lnTo>
                  <a:lnTo>
                    <a:pt x="291" y="199"/>
                  </a:lnTo>
                  <a:lnTo>
                    <a:pt x="291" y="198"/>
                  </a:lnTo>
                  <a:lnTo>
                    <a:pt x="294" y="197"/>
                  </a:lnTo>
                  <a:lnTo>
                    <a:pt x="295" y="197"/>
                  </a:lnTo>
                  <a:lnTo>
                    <a:pt x="310" y="195"/>
                  </a:lnTo>
                  <a:lnTo>
                    <a:pt x="323" y="194"/>
                  </a:lnTo>
                  <a:lnTo>
                    <a:pt x="336" y="192"/>
                  </a:lnTo>
                  <a:lnTo>
                    <a:pt x="347" y="191"/>
                  </a:lnTo>
                  <a:lnTo>
                    <a:pt x="358" y="188"/>
                  </a:lnTo>
                  <a:lnTo>
                    <a:pt x="367" y="184"/>
                  </a:lnTo>
                  <a:lnTo>
                    <a:pt x="375" y="182"/>
                  </a:lnTo>
                  <a:lnTo>
                    <a:pt x="383" y="178"/>
                  </a:lnTo>
                  <a:lnTo>
                    <a:pt x="390" y="174"/>
                  </a:lnTo>
                  <a:lnTo>
                    <a:pt x="397" y="169"/>
                  </a:lnTo>
                  <a:lnTo>
                    <a:pt x="408" y="160"/>
                  </a:lnTo>
                  <a:lnTo>
                    <a:pt x="416" y="151"/>
                  </a:lnTo>
                  <a:lnTo>
                    <a:pt x="423" y="140"/>
                  </a:lnTo>
                  <a:lnTo>
                    <a:pt x="427" y="130"/>
                  </a:lnTo>
                  <a:lnTo>
                    <a:pt x="430" y="121"/>
                  </a:lnTo>
                  <a:lnTo>
                    <a:pt x="431" y="111"/>
                  </a:lnTo>
                  <a:lnTo>
                    <a:pt x="431" y="103"/>
                  </a:lnTo>
                  <a:lnTo>
                    <a:pt x="431" y="91"/>
                  </a:lnTo>
                  <a:lnTo>
                    <a:pt x="430" y="87"/>
                  </a:lnTo>
                  <a:close/>
                  <a:moveTo>
                    <a:pt x="1699" y="121"/>
                  </a:moveTo>
                  <a:lnTo>
                    <a:pt x="1706" y="113"/>
                  </a:lnTo>
                  <a:lnTo>
                    <a:pt x="1714" y="105"/>
                  </a:lnTo>
                  <a:lnTo>
                    <a:pt x="1721" y="98"/>
                  </a:lnTo>
                  <a:lnTo>
                    <a:pt x="1729" y="92"/>
                  </a:lnTo>
                  <a:lnTo>
                    <a:pt x="1737" y="87"/>
                  </a:lnTo>
                  <a:lnTo>
                    <a:pt x="1745" y="83"/>
                  </a:lnTo>
                  <a:lnTo>
                    <a:pt x="1753" y="79"/>
                  </a:lnTo>
                  <a:lnTo>
                    <a:pt x="1760" y="76"/>
                  </a:lnTo>
                  <a:lnTo>
                    <a:pt x="1768" y="75"/>
                  </a:lnTo>
                  <a:lnTo>
                    <a:pt x="1775" y="73"/>
                  </a:lnTo>
                  <a:lnTo>
                    <a:pt x="1783" y="73"/>
                  </a:lnTo>
                  <a:lnTo>
                    <a:pt x="1790" y="75"/>
                  </a:lnTo>
                  <a:lnTo>
                    <a:pt x="1793" y="76"/>
                  </a:lnTo>
                  <a:lnTo>
                    <a:pt x="1795" y="76"/>
                  </a:lnTo>
                  <a:lnTo>
                    <a:pt x="1802" y="79"/>
                  </a:lnTo>
                  <a:lnTo>
                    <a:pt x="1808" y="83"/>
                  </a:lnTo>
                  <a:lnTo>
                    <a:pt x="1813" y="88"/>
                  </a:lnTo>
                  <a:lnTo>
                    <a:pt x="1817" y="94"/>
                  </a:lnTo>
                  <a:lnTo>
                    <a:pt x="1820" y="100"/>
                  </a:lnTo>
                  <a:lnTo>
                    <a:pt x="1823" y="107"/>
                  </a:lnTo>
                  <a:lnTo>
                    <a:pt x="1825" y="114"/>
                  </a:lnTo>
                  <a:lnTo>
                    <a:pt x="1825" y="122"/>
                  </a:lnTo>
                  <a:lnTo>
                    <a:pt x="1827" y="130"/>
                  </a:lnTo>
                  <a:lnTo>
                    <a:pt x="1825" y="140"/>
                  </a:lnTo>
                  <a:lnTo>
                    <a:pt x="1824" y="149"/>
                  </a:lnTo>
                  <a:lnTo>
                    <a:pt x="1823" y="157"/>
                  </a:lnTo>
                  <a:lnTo>
                    <a:pt x="1820" y="167"/>
                  </a:lnTo>
                  <a:lnTo>
                    <a:pt x="1816" y="176"/>
                  </a:lnTo>
                  <a:lnTo>
                    <a:pt x="1812" y="186"/>
                  </a:lnTo>
                  <a:lnTo>
                    <a:pt x="1808" y="195"/>
                  </a:lnTo>
                  <a:lnTo>
                    <a:pt x="1802" y="205"/>
                  </a:lnTo>
                  <a:lnTo>
                    <a:pt x="1795" y="214"/>
                  </a:lnTo>
                  <a:lnTo>
                    <a:pt x="1789" y="222"/>
                  </a:lnTo>
                  <a:lnTo>
                    <a:pt x="1782" y="230"/>
                  </a:lnTo>
                  <a:lnTo>
                    <a:pt x="1774" y="239"/>
                  </a:lnTo>
                  <a:lnTo>
                    <a:pt x="1767" y="245"/>
                  </a:lnTo>
                  <a:lnTo>
                    <a:pt x="1759" y="251"/>
                  </a:lnTo>
                  <a:lnTo>
                    <a:pt x="1751" y="256"/>
                  </a:lnTo>
                  <a:lnTo>
                    <a:pt x="1743" y="260"/>
                  </a:lnTo>
                  <a:lnTo>
                    <a:pt x="1734" y="264"/>
                  </a:lnTo>
                  <a:lnTo>
                    <a:pt x="1728" y="267"/>
                  </a:lnTo>
                  <a:lnTo>
                    <a:pt x="1720" y="268"/>
                  </a:lnTo>
                  <a:lnTo>
                    <a:pt x="1713" y="270"/>
                  </a:lnTo>
                  <a:lnTo>
                    <a:pt x="1705" y="270"/>
                  </a:lnTo>
                  <a:lnTo>
                    <a:pt x="1698" y="268"/>
                  </a:lnTo>
                  <a:lnTo>
                    <a:pt x="1695" y="268"/>
                  </a:lnTo>
                  <a:lnTo>
                    <a:pt x="1692" y="267"/>
                  </a:lnTo>
                  <a:lnTo>
                    <a:pt x="1686" y="264"/>
                  </a:lnTo>
                  <a:lnTo>
                    <a:pt x="1680" y="260"/>
                  </a:lnTo>
                  <a:lnTo>
                    <a:pt x="1675" y="255"/>
                  </a:lnTo>
                  <a:lnTo>
                    <a:pt x="1671" y="249"/>
                  </a:lnTo>
                  <a:lnTo>
                    <a:pt x="1668" y="244"/>
                  </a:lnTo>
                  <a:lnTo>
                    <a:pt x="1665" y="237"/>
                  </a:lnTo>
                  <a:lnTo>
                    <a:pt x="1663" y="229"/>
                  </a:lnTo>
                  <a:lnTo>
                    <a:pt x="1663" y="221"/>
                  </a:lnTo>
                  <a:lnTo>
                    <a:pt x="1661" y="213"/>
                  </a:lnTo>
                  <a:lnTo>
                    <a:pt x="1663" y="203"/>
                  </a:lnTo>
                  <a:lnTo>
                    <a:pt x="1664" y="195"/>
                  </a:lnTo>
                  <a:lnTo>
                    <a:pt x="1665" y="186"/>
                  </a:lnTo>
                  <a:lnTo>
                    <a:pt x="1668" y="176"/>
                  </a:lnTo>
                  <a:lnTo>
                    <a:pt x="1672" y="167"/>
                  </a:lnTo>
                  <a:lnTo>
                    <a:pt x="1676" y="157"/>
                  </a:lnTo>
                  <a:lnTo>
                    <a:pt x="1680" y="148"/>
                  </a:lnTo>
                  <a:lnTo>
                    <a:pt x="1686" y="138"/>
                  </a:lnTo>
                  <a:lnTo>
                    <a:pt x="1692" y="130"/>
                  </a:lnTo>
                  <a:lnTo>
                    <a:pt x="1699" y="121"/>
                  </a:lnTo>
                  <a:close/>
                  <a:moveTo>
                    <a:pt x="1531" y="232"/>
                  </a:moveTo>
                  <a:lnTo>
                    <a:pt x="1530" y="224"/>
                  </a:lnTo>
                  <a:lnTo>
                    <a:pt x="1530" y="214"/>
                  </a:lnTo>
                  <a:lnTo>
                    <a:pt x="1530" y="206"/>
                  </a:lnTo>
                  <a:lnTo>
                    <a:pt x="1530" y="197"/>
                  </a:lnTo>
                  <a:lnTo>
                    <a:pt x="1531" y="188"/>
                  </a:lnTo>
                  <a:lnTo>
                    <a:pt x="1533" y="179"/>
                  </a:lnTo>
                  <a:lnTo>
                    <a:pt x="1534" y="171"/>
                  </a:lnTo>
                  <a:lnTo>
                    <a:pt x="1537" y="161"/>
                  </a:lnTo>
                  <a:lnTo>
                    <a:pt x="1539" y="153"/>
                  </a:lnTo>
                  <a:lnTo>
                    <a:pt x="1543" y="145"/>
                  </a:lnTo>
                  <a:lnTo>
                    <a:pt x="1552" y="128"/>
                  </a:lnTo>
                  <a:lnTo>
                    <a:pt x="1561" y="111"/>
                  </a:lnTo>
                  <a:lnTo>
                    <a:pt x="1573" y="96"/>
                  </a:lnTo>
                  <a:lnTo>
                    <a:pt x="1585" y="82"/>
                  </a:lnTo>
                  <a:lnTo>
                    <a:pt x="1600" y="67"/>
                  </a:lnTo>
                  <a:lnTo>
                    <a:pt x="1615" y="53"/>
                  </a:lnTo>
                  <a:lnTo>
                    <a:pt x="1632" y="42"/>
                  </a:lnTo>
                  <a:lnTo>
                    <a:pt x="1649" y="31"/>
                  </a:lnTo>
                  <a:lnTo>
                    <a:pt x="1668" y="22"/>
                  </a:lnTo>
                  <a:lnTo>
                    <a:pt x="1687" y="14"/>
                  </a:lnTo>
                  <a:lnTo>
                    <a:pt x="1707" y="7"/>
                  </a:lnTo>
                  <a:lnTo>
                    <a:pt x="1718" y="4"/>
                  </a:lnTo>
                  <a:lnTo>
                    <a:pt x="1730" y="3"/>
                  </a:lnTo>
                  <a:lnTo>
                    <a:pt x="1752" y="2"/>
                  </a:lnTo>
                  <a:lnTo>
                    <a:pt x="1775" y="0"/>
                  </a:lnTo>
                  <a:lnTo>
                    <a:pt x="1795" y="2"/>
                  </a:lnTo>
                  <a:lnTo>
                    <a:pt x="1806" y="3"/>
                  </a:lnTo>
                  <a:lnTo>
                    <a:pt x="1816" y="4"/>
                  </a:lnTo>
                  <a:lnTo>
                    <a:pt x="1825" y="6"/>
                  </a:lnTo>
                  <a:lnTo>
                    <a:pt x="1835" y="8"/>
                  </a:lnTo>
                  <a:lnTo>
                    <a:pt x="1844" y="11"/>
                  </a:lnTo>
                  <a:lnTo>
                    <a:pt x="1854" y="14"/>
                  </a:lnTo>
                  <a:lnTo>
                    <a:pt x="1871" y="21"/>
                  </a:lnTo>
                  <a:lnTo>
                    <a:pt x="1886" y="30"/>
                  </a:lnTo>
                  <a:lnTo>
                    <a:pt x="1901" y="40"/>
                  </a:lnTo>
                  <a:lnTo>
                    <a:pt x="1908" y="45"/>
                  </a:lnTo>
                  <a:lnTo>
                    <a:pt x="1915" y="50"/>
                  </a:lnTo>
                  <a:lnTo>
                    <a:pt x="1920" y="57"/>
                  </a:lnTo>
                  <a:lnTo>
                    <a:pt x="1927" y="63"/>
                  </a:lnTo>
                  <a:lnTo>
                    <a:pt x="1931" y="69"/>
                  </a:lnTo>
                  <a:lnTo>
                    <a:pt x="1936" y="77"/>
                  </a:lnTo>
                  <a:lnTo>
                    <a:pt x="1945" y="92"/>
                  </a:lnTo>
                  <a:lnTo>
                    <a:pt x="1949" y="100"/>
                  </a:lnTo>
                  <a:lnTo>
                    <a:pt x="1951" y="109"/>
                  </a:lnTo>
                  <a:lnTo>
                    <a:pt x="1955" y="125"/>
                  </a:lnTo>
                  <a:lnTo>
                    <a:pt x="1957" y="134"/>
                  </a:lnTo>
                  <a:lnTo>
                    <a:pt x="1957" y="142"/>
                  </a:lnTo>
                  <a:lnTo>
                    <a:pt x="1957" y="152"/>
                  </a:lnTo>
                  <a:lnTo>
                    <a:pt x="1957" y="160"/>
                  </a:lnTo>
                  <a:lnTo>
                    <a:pt x="1955" y="169"/>
                  </a:lnTo>
                  <a:lnTo>
                    <a:pt x="1954" y="178"/>
                  </a:lnTo>
                  <a:lnTo>
                    <a:pt x="1950" y="195"/>
                  </a:lnTo>
                  <a:lnTo>
                    <a:pt x="1945" y="211"/>
                  </a:lnTo>
                  <a:lnTo>
                    <a:pt x="1940" y="221"/>
                  </a:lnTo>
                  <a:lnTo>
                    <a:pt x="1936" y="229"/>
                  </a:lnTo>
                  <a:lnTo>
                    <a:pt x="1932" y="237"/>
                  </a:lnTo>
                  <a:lnTo>
                    <a:pt x="1927" y="244"/>
                  </a:lnTo>
                  <a:lnTo>
                    <a:pt x="1916" y="260"/>
                  </a:lnTo>
                  <a:lnTo>
                    <a:pt x="1904" y="274"/>
                  </a:lnTo>
                  <a:lnTo>
                    <a:pt x="1897" y="280"/>
                  </a:lnTo>
                  <a:lnTo>
                    <a:pt x="1889" y="287"/>
                  </a:lnTo>
                  <a:lnTo>
                    <a:pt x="1874" y="301"/>
                  </a:lnTo>
                  <a:lnTo>
                    <a:pt x="1856" y="312"/>
                  </a:lnTo>
                  <a:lnTo>
                    <a:pt x="1839" y="322"/>
                  </a:lnTo>
                  <a:lnTo>
                    <a:pt x="1819" y="332"/>
                  </a:lnTo>
                  <a:lnTo>
                    <a:pt x="1809" y="335"/>
                  </a:lnTo>
                  <a:lnTo>
                    <a:pt x="1798" y="339"/>
                  </a:lnTo>
                  <a:lnTo>
                    <a:pt x="1787" y="343"/>
                  </a:lnTo>
                  <a:lnTo>
                    <a:pt x="1777" y="345"/>
                  </a:lnTo>
                  <a:lnTo>
                    <a:pt x="1755" y="348"/>
                  </a:lnTo>
                  <a:lnTo>
                    <a:pt x="1744" y="350"/>
                  </a:lnTo>
                  <a:lnTo>
                    <a:pt x="1733" y="350"/>
                  </a:lnTo>
                  <a:lnTo>
                    <a:pt x="1713" y="351"/>
                  </a:lnTo>
                  <a:lnTo>
                    <a:pt x="1692" y="350"/>
                  </a:lnTo>
                  <a:lnTo>
                    <a:pt x="1672" y="347"/>
                  </a:lnTo>
                  <a:lnTo>
                    <a:pt x="1653" y="343"/>
                  </a:lnTo>
                  <a:lnTo>
                    <a:pt x="1636" y="337"/>
                  </a:lnTo>
                  <a:lnTo>
                    <a:pt x="1618" y="332"/>
                  </a:lnTo>
                  <a:lnTo>
                    <a:pt x="1602" y="324"/>
                  </a:lnTo>
                  <a:lnTo>
                    <a:pt x="1588" y="314"/>
                  </a:lnTo>
                  <a:lnTo>
                    <a:pt x="1575" y="303"/>
                  </a:lnTo>
                  <a:lnTo>
                    <a:pt x="1568" y="298"/>
                  </a:lnTo>
                  <a:lnTo>
                    <a:pt x="1562" y="291"/>
                  </a:lnTo>
                  <a:lnTo>
                    <a:pt x="1557" y="286"/>
                  </a:lnTo>
                  <a:lnTo>
                    <a:pt x="1552" y="279"/>
                  </a:lnTo>
                  <a:lnTo>
                    <a:pt x="1547" y="272"/>
                  </a:lnTo>
                  <a:lnTo>
                    <a:pt x="1543" y="264"/>
                  </a:lnTo>
                  <a:lnTo>
                    <a:pt x="1539" y="256"/>
                  </a:lnTo>
                  <a:lnTo>
                    <a:pt x="1537" y="249"/>
                  </a:lnTo>
                  <a:lnTo>
                    <a:pt x="1534" y="240"/>
                  </a:lnTo>
                  <a:lnTo>
                    <a:pt x="1531" y="232"/>
                  </a:lnTo>
                  <a:close/>
                  <a:moveTo>
                    <a:pt x="2064" y="14"/>
                  </a:moveTo>
                  <a:lnTo>
                    <a:pt x="1977" y="337"/>
                  </a:lnTo>
                  <a:lnTo>
                    <a:pt x="2230" y="337"/>
                  </a:lnTo>
                  <a:lnTo>
                    <a:pt x="2247" y="278"/>
                  </a:lnTo>
                  <a:lnTo>
                    <a:pt x="2138" y="278"/>
                  </a:lnTo>
                  <a:lnTo>
                    <a:pt x="2210" y="14"/>
                  </a:lnTo>
                  <a:lnTo>
                    <a:pt x="2064" y="14"/>
                  </a:lnTo>
                  <a:close/>
                  <a:moveTo>
                    <a:pt x="1047" y="72"/>
                  </a:moveTo>
                  <a:lnTo>
                    <a:pt x="1030" y="72"/>
                  </a:lnTo>
                  <a:lnTo>
                    <a:pt x="1003" y="171"/>
                  </a:lnTo>
                  <a:lnTo>
                    <a:pt x="1043" y="171"/>
                  </a:lnTo>
                  <a:lnTo>
                    <a:pt x="1056" y="169"/>
                  </a:lnTo>
                  <a:lnTo>
                    <a:pt x="1065" y="167"/>
                  </a:lnTo>
                  <a:lnTo>
                    <a:pt x="1075" y="164"/>
                  </a:lnTo>
                  <a:lnTo>
                    <a:pt x="1081" y="160"/>
                  </a:lnTo>
                  <a:lnTo>
                    <a:pt x="1087" y="156"/>
                  </a:lnTo>
                  <a:lnTo>
                    <a:pt x="1092" y="152"/>
                  </a:lnTo>
                  <a:lnTo>
                    <a:pt x="1096" y="146"/>
                  </a:lnTo>
                  <a:lnTo>
                    <a:pt x="1099" y="142"/>
                  </a:lnTo>
                  <a:lnTo>
                    <a:pt x="1102" y="137"/>
                  </a:lnTo>
                  <a:lnTo>
                    <a:pt x="1103" y="133"/>
                  </a:lnTo>
                  <a:lnTo>
                    <a:pt x="1104" y="125"/>
                  </a:lnTo>
                  <a:lnTo>
                    <a:pt x="1104" y="117"/>
                  </a:lnTo>
                  <a:lnTo>
                    <a:pt x="1104" y="109"/>
                  </a:lnTo>
                  <a:lnTo>
                    <a:pt x="1102" y="102"/>
                  </a:lnTo>
                  <a:lnTo>
                    <a:pt x="1099" y="95"/>
                  </a:lnTo>
                  <a:lnTo>
                    <a:pt x="1096" y="90"/>
                  </a:lnTo>
                  <a:lnTo>
                    <a:pt x="1091" y="86"/>
                  </a:lnTo>
                  <a:lnTo>
                    <a:pt x="1087" y="82"/>
                  </a:lnTo>
                  <a:lnTo>
                    <a:pt x="1081" y="79"/>
                  </a:lnTo>
                  <a:lnTo>
                    <a:pt x="1076" y="76"/>
                  </a:lnTo>
                  <a:lnTo>
                    <a:pt x="1065" y="73"/>
                  </a:lnTo>
                  <a:lnTo>
                    <a:pt x="1056" y="72"/>
                  </a:lnTo>
                  <a:lnTo>
                    <a:pt x="1047" y="72"/>
                  </a:lnTo>
                  <a:close/>
                  <a:moveTo>
                    <a:pt x="901" y="14"/>
                  </a:moveTo>
                  <a:lnTo>
                    <a:pt x="814" y="337"/>
                  </a:lnTo>
                  <a:lnTo>
                    <a:pt x="958" y="337"/>
                  </a:lnTo>
                  <a:lnTo>
                    <a:pt x="985" y="237"/>
                  </a:lnTo>
                  <a:lnTo>
                    <a:pt x="1064" y="232"/>
                  </a:lnTo>
                  <a:lnTo>
                    <a:pt x="1108" y="228"/>
                  </a:lnTo>
                  <a:lnTo>
                    <a:pt x="1129" y="226"/>
                  </a:lnTo>
                  <a:lnTo>
                    <a:pt x="1134" y="225"/>
                  </a:lnTo>
                  <a:lnTo>
                    <a:pt x="1146" y="222"/>
                  </a:lnTo>
                  <a:lnTo>
                    <a:pt x="1159" y="220"/>
                  </a:lnTo>
                  <a:lnTo>
                    <a:pt x="1169" y="217"/>
                  </a:lnTo>
                  <a:lnTo>
                    <a:pt x="1179" y="213"/>
                  </a:lnTo>
                  <a:lnTo>
                    <a:pt x="1188" y="209"/>
                  </a:lnTo>
                  <a:lnTo>
                    <a:pt x="1197" y="205"/>
                  </a:lnTo>
                  <a:lnTo>
                    <a:pt x="1203" y="201"/>
                  </a:lnTo>
                  <a:lnTo>
                    <a:pt x="1210" y="195"/>
                  </a:lnTo>
                  <a:lnTo>
                    <a:pt x="1216" y="191"/>
                  </a:lnTo>
                  <a:lnTo>
                    <a:pt x="1221" y="186"/>
                  </a:lnTo>
                  <a:lnTo>
                    <a:pt x="1230" y="174"/>
                  </a:lnTo>
                  <a:lnTo>
                    <a:pt x="1233" y="168"/>
                  </a:lnTo>
                  <a:lnTo>
                    <a:pt x="1236" y="163"/>
                  </a:lnTo>
                  <a:lnTo>
                    <a:pt x="1241" y="152"/>
                  </a:lnTo>
                  <a:lnTo>
                    <a:pt x="1244" y="140"/>
                  </a:lnTo>
                  <a:lnTo>
                    <a:pt x="1245" y="130"/>
                  </a:lnTo>
                  <a:lnTo>
                    <a:pt x="1247" y="119"/>
                  </a:lnTo>
                  <a:lnTo>
                    <a:pt x="1247" y="111"/>
                  </a:lnTo>
                  <a:lnTo>
                    <a:pt x="1244" y="99"/>
                  </a:lnTo>
                  <a:lnTo>
                    <a:pt x="1244" y="94"/>
                  </a:lnTo>
                  <a:lnTo>
                    <a:pt x="1241" y="86"/>
                  </a:lnTo>
                  <a:lnTo>
                    <a:pt x="1240" y="79"/>
                  </a:lnTo>
                  <a:lnTo>
                    <a:pt x="1237" y="72"/>
                  </a:lnTo>
                  <a:lnTo>
                    <a:pt x="1233" y="67"/>
                  </a:lnTo>
                  <a:lnTo>
                    <a:pt x="1230" y="61"/>
                  </a:lnTo>
                  <a:lnTo>
                    <a:pt x="1226" y="56"/>
                  </a:lnTo>
                  <a:lnTo>
                    <a:pt x="1221" y="50"/>
                  </a:lnTo>
                  <a:lnTo>
                    <a:pt x="1217" y="46"/>
                  </a:lnTo>
                  <a:lnTo>
                    <a:pt x="1206" y="38"/>
                  </a:lnTo>
                  <a:lnTo>
                    <a:pt x="1195" y="31"/>
                  </a:lnTo>
                  <a:lnTo>
                    <a:pt x="1188" y="29"/>
                  </a:lnTo>
                  <a:lnTo>
                    <a:pt x="1183" y="27"/>
                  </a:lnTo>
                  <a:lnTo>
                    <a:pt x="1171" y="23"/>
                  </a:lnTo>
                  <a:lnTo>
                    <a:pt x="1160" y="19"/>
                  </a:lnTo>
                  <a:lnTo>
                    <a:pt x="1148" y="18"/>
                  </a:lnTo>
                  <a:lnTo>
                    <a:pt x="1138" y="15"/>
                  </a:lnTo>
                  <a:lnTo>
                    <a:pt x="1129" y="15"/>
                  </a:lnTo>
                  <a:lnTo>
                    <a:pt x="1115" y="14"/>
                  </a:lnTo>
                  <a:lnTo>
                    <a:pt x="1110" y="14"/>
                  </a:lnTo>
                  <a:lnTo>
                    <a:pt x="901" y="1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sz="1200" b="1">
                <a:latin typeface="+mn-lt"/>
                <a:cs typeface="Arial" pitchFamily="34" charset="0"/>
              </a:endParaRPr>
            </a:p>
          </p:txBody>
        </p:sp>
        <p:sp>
          <p:nvSpPr>
            <p:cNvPr id="494599" name="Freeform 7"/>
            <p:cNvSpPr>
              <a:spLocks/>
            </p:cNvSpPr>
            <p:nvPr userDrawn="1"/>
          </p:nvSpPr>
          <p:spPr bwMode="auto">
            <a:xfrm>
              <a:off x="2506" y="2007"/>
              <a:ext cx="630" cy="250"/>
            </a:xfrm>
            <a:custGeom>
              <a:avLst/>
              <a:gdLst/>
              <a:ahLst/>
              <a:cxnLst>
                <a:cxn ang="0">
                  <a:pos x="524" y="412"/>
                </a:cxn>
                <a:cxn ang="0">
                  <a:pos x="560" y="366"/>
                </a:cxn>
                <a:cxn ang="0">
                  <a:pos x="598" y="321"/>
                </a:cxn>
                <a:cxn ang="0">
                  <a:pos x="638" y="279"/>
                </a:cxn>
                <a:cxn ang="0">
                  <a:pos x="682" y="240"/>
                </a:cxn>
                <a:cxn ang="0">
                  <a:pos x="703" y="221"/>
                </a:cxn>
                <a:cxn ang="0">
                  <a:pos x="749" y="184"/>
                </a:cxn>
                <a:cxn ang="0">
                  <a:pos x="797" y="152"/>
                </a:cxn>
                <a:cxn ang="0">
                  <a:pos x="847" y="122"/>
                </a:cxn>
                <a:cxn ang="0">
                  <a:pos x="897" y="94"/>
                </a:cxn>
                <a:cxn ang="0">
                  <a:pos x="950" y="71"/>
                </a:cxn>
                <a:cxn ang="0">
                  <a:pos x="1004" y="49"/>
                </a:cxn>
                <a:cxn ang="0">
                  <a:pos x="1058" y="31"/>
                </a:cxn>
                <a:cxn ang="0">
                  <a:pos x="1114" y="18"/>
                </a:cxn>
                <a:cxn ang="0">
                  <a:pos x="1169" y="8"/>
                </a:cxn>
                <a:cxn ang="0">
                  <a:pos x="1226" y="2"/>
                </a:cxn>
                <a:cxn ang="0">
                  <a:pos x="1282" y="0"/>
                </a:cxn>
                <a:cxn ang="0">
                  <a:pos x="1340" y="2"/>
                </a:cxn>
                <a:cxn ang="0">
                  <a:pos x="1377" y="6"/>
                </a:cxn>
                <a:cxn ang="0">
                  <a:pos x="1430" y="15"/>
                </a:cxn>
                <a:cxn ang="0">
                  <a:pos x="1465" y="23"/>
                </a:cxn>
                <a:cxn ang="0">
                  <a:pos x="1514" y="40"/>
                </a:cxn>
                <a:cxn ang="0">
                  <a:pos x="1546" y="52"/>
                </a:cxn>
                <a:cxn ang="0">
                  <a:pos x="1591" y="73"/>
                </a:cxn>
                <a:cxn ang="0">
                  <a:pos x="1648" y="109"/>
                </a:cxn>
                <a:cxn ang="0">
                  <a:pos x="1687" y="138"/>
                </a:cxn>
                <a:cxn ang="0">
                  <a:pos x="1710" y="160"/>
                </a:cxn>
                <a:cxn ang="0">
                  <a:pos x="1744" y="194"/>
                </a:cxn>
                <a:cxn ang="0">
                  <a:pos x="1766" y="220"/>
                </a:cxn>
                <a:cxn ang="0">
                  <a:pos x="1785" y="245"/>
                </a:cxn>
                <a:cxn ang="0">
                  <a:pos x="1802" y="272"/>
                </a:cxn>
                <a:cxn ang="0">
                  <a:pos x="1819" y="301"/>
                </a:cxn>
                <a:cxn ang="0">
                  <a:pos x="1833" y="331"/>
                </a:cxn>
                <a:cxn ang="0">
                  <a:pos x="1846" y="360"/>
                </a:cxn>
                <a:cxn ang="0">
                  <a:pos x="1867" y="424"/>
                </a:cxn>
                <a:cxn ang="0">
                  <a:pos x="1875" y="457"/>
                </a:cxn>
                <a:cxn ang="0">
                  <a:pos x="1884" y="508"/>
                </a:cxn>
                <a:cxn ang="0">
                  <a:pos x="1888" y="561"/>
                </a:cxn>
                <a:cxn ang="0">
                  <a:pos x="1889" y="597"/>
                </a:cxn>
                <a:cxn ang="0">
                  <a:pos x="1888" y="634"/>
                </a:cxn>
                <a:cxn ang="0">
                  <a:pos x="1879" y="710"/>
                </a:cxn>
                <a:cxn ang="0">
                  <a:pos x="936" y="749"/>
                </a:cxn>
                <a:cxn ang="0">
                  <a:pos x="0" y="436"/>
                </a:cxn>
              </a:cxnLst>
              <a:rect l="0" t="0" r="r" b="b"/>
              <a:pathLst>
                <a:path w="1889" h="749">
                  <a:moveTo>
                    <a:pt x="508" y="436"/>
                  </a:moveTo>
                  <a:lnTo>
                    <a:pt x="524" y="412"/>
                  </a:lnTo>
                  <a:lnTo>
                    <a:pt x="542" y="389"/>
                  </a:lnTo>
                  <a:lnTo>
                    <a:pt x="560" y="366"/>
                  </a:lnTo>
                  <a:lnTo>
                    <a:pt x="579" y="344"/>
                  </a:lnTo>
                  <a:lnTo>
                    <a:pt x="598" y="321"/>
                  </a:lnTo>
                  <a:lnTo>
                    <a:pt x="618" y="301"/>
                  </a:lnTo>
                  <a:lnTo>
                    <a:pt x="638" y="279"/>
                  </a:lnTo>
                  <a:lnTo>
                    <a:pt x="660" y="259"/>
                  </a:lnTo>
                  <a:lnTo>
                    <a:pt x="682" y="240"/>
                  </a:lnTo>
                  <a:lnTo>
                    <a:pt x="692" y="230"/>
                  </a:lnTo>
                  <a:lnTo>
                    <a:pt x="703" y="221"/>
                  </a:lnTo>
                  <a:lnTo>
                    <a:pt x="726" y="202"/>
                  </a:lnTo>
                  <a:lnTo>
                    <a:pt x="749" y="184"/>
                  </a:lnTo>
                  <a:lnTo>
                    <a:pt x="772" y="168"/>
                  </a:lnTo>
                  <a:lnTo>
                    <a:pt x="797" y="152"/>
                  </a:lnTo>
                  <a:lnTo>
                    <a:pt x="821" y="136"/>
                  </a:lnTo>
                  <a:lnTo>
                    <a:pt x="847" y="122"/>
                  </a:lnTo>
                  <a:lnTo>
                    <a:pt x="871" y="107"/>
                  </a:lnTo>
                  <a:lnTo>
                    <a:pt x="897" y="94"/>
                  </a:lnTo>
                  <a:lnTo>
                    <a:pt x="924" y="82"/>
                  </a:lnTo>
                  <a:lnTo>
                    <a:pt x="950" y="71"/>
                  </a:lnTo>
                  <a:lnTo>
                    <a:pt x="977" y="60"/>
                  </a:lnTo>
                  <a:lnTo>
                    <a:pt x="1004" y="49"/>
                  </a:lnTo>
                  <a:lnTo>
                    <a:pt x="1031" y="40"/>
                  </a:lnTo>
                  <a:lnTo>
                    <a:pt x="1058" y="31"/>
                  </a:lnTo>
                  <a:lnTo>
                    <a:pt x="1085" y="25"/>
                  </a:lnTo>
                  <a:lnTo>
                    <a:pt x="1114" y="18"/>
                  </a:lnTo>
                  <a:lnTo>
                    <a:pt x="1141" y="13"/>
                  </a:lnTo>
                  <a:lnTo>
                    <a:pt x="1169" y="8"/>
                  </a:lnTo>
                  <a:lnTo>
                    <a:pt x="1198" y="4"/>
                  </a:lnTo>
                  <a:lnTo>
                    <a:pt x="1226" y="2"/>
                  </a:lnTo>
                  <a:lnTo>
                    <a:pt x="1253" y="0"/>
                  </a:lnTo>
                  <a:lnTo>
                    <a:pt x="1282" y="0"/>
                  </a:lnTo>
                  <a:lnTo>
                    <a:pt x="1321" y="2"/>
                  </a:lnTo>
                  <a:lnTo>
                    <a:pt x="1340" y="2"/>
                  </a:lnTo>
                  <a:lnTo>
                    <a:pt x="1358" y="4"/>
                  </a:lnTo>
                  <a:lnTo>
                    <a:pt x="1377" y="6"/>
                  </a:lnTo>
                  <a:lnTo>
                    <a:pt x="1394" y="8"/>
                  </a:lnTo>
                  <a:lnTo>
                    <a:pt x="1430" y="15"/>
                  </a:lnTo>
                  <a:lnTo>
                    <a:pt x="1447" y="19"/>
                  </a:lnTo>
                  <a:lnTo>
                    <a:pt x="1465" y="23"/>
                  </a:lnTo>
                  <a:lnTo>
                    <a:pt x="1497" y="34"/>
                  </a:lnTo>
                  <a:lnTo>
                    <a:pt x="1514" y="40"/>
                  </a:lnTo>
                  <a:lnTo>
                    <a:pt x="1530" y="45"/>
                  </a:lnTo>
                  <a:lnTo>
                    <a:pt x="1546" y="52"/>
                  </a:lnTo>
                  <a:lnTo>
                    <a:pt x="1561" y="59"/>
                  </a:lnTo>
                  <a:lnTo>
                    <a:pt x="1591" y="73"/>
                  </a:lnTo>
                  <a:lnTo>
                    <a:pt x="1621" y="91"/>
                  </a:lnTo>
                  <a:lnTo>
                    <a:pt x="1648" y="109"/>
                  </a:lnTo>
                  <a:lnTo>
                    <a:pt x="1674" y="128"/>
                  </a:lnTo>
                  <a:lnTo>
                    <a:pt x="1687" y="138"/>
                  </a:lnTo>
                  <a:lnTo>
                    <a:pt x="1699" y="149"/>
                  </a:lnTo>
                  <a:lnTo>
                    <a:pt x="1710" y="160"/>
                  </a:lnTo>
                  <a:lnTo>
                    <a:pt x="1722" y="171"/>
                  </a:lnTo>
                  <a:lnTo>
                    <a:pt x="1744" y="194"/>
                  </a:lnTo>
                  <a:lnTo>
                    <a:pt x="1755" y="206"/>
                  </a:lnTo>
                  <a:lnTo>
                    <a:pt x="1766" y="220"/>
                  </a:lnTo>
                  <a:lnTo>
                    <a:pt x="1775" y="232"/>
                  </a:lnTo>
                  <a:lnTo>
                    <a:pt x="1785" y="245"/>
                  </a:lnTo>
                  <a:lnTo>
                    <a:pt x="1794" y="259"/>
                  </a:lnTo>
                  <a:lnTo>
                    <a:pt x="1802" y="272"/>
                  </a:lnTo>
                  <a:lnTo>
                    <a:pt x="1810" y="286"/>
                  </a:lnTo>
                  <a:lnTo>
                    <a:pt x="1819" y="301"/>
                  </a:lnTo>
                  <a:lnTo>
                    <a:pt x="1827" y="316"/>
                  </a:lnTo>
                  <a:lnTo>
                    <a:pt x="1833" y="331"/>
                  </a:lnTo>
                  <a:lnTo>
                    <a:pt x="1840" y="346"/>
                  </a:lnTo>
                  <a:lnTo>
                    <a:pt x="1846" y="360"/>
                  </a:lnTo>
                  <a:lnTo>
                    <a:pt x="1858" y="392"/>
                  </a:lnTo>
                  <a:lnTo>
                    <a:pt x="1867" y="424"/>
                  </a:lnTo>
                  <a:lnTo>
                    <a:pt x="1871" y="440"/>
                  </a:lnTo>
                  <a:lnTo>
                    <a:pt x="1875" y="457"/>
                  </a:lnTo>
                  <a:lnTo>
                    <a:pt x="1881" y="492"/>
                  </a:lnTo>
                  <a:lnTo>
                    <a:pt x="1884" y="508"/>
                  </a:lnTo>
                  <a:lnTo>
                    <a:pt x="1886" y="526"/>
                  </a:lnTo>
                  <a:lnTo>
                    <a:pt x="1888" y="561"/>
                  </a:lnTo>
                  <a:lnTo>
                    <a:pt x="1889" y="580"/>
                  </a:lnTo>
                  <a:lnTo>
                    <a:pt x="1889" y="597"/>
                  </a:lnTo>
                  <a:lnTo>
                    <a:pt x="1889" y="616"/>
                  </a:lnTo>
                  <a:lnTo>
                    <a:pt x="1888" y="634"/>
                  </a:lnTo>
                  <a:lnTo>
                    <a:pt x="1885" y="672"/>
                  </a:lnTo>
                  <a:lnTo>
                    <a:pt x="1879" y="710"/>
                  </a:lnTo>
                  <a:lnTo>
                    <a:pt x="1873" y="749"/>
                  </a:lnTo>
                  <a:lnTo>
                    <a:pt x="936" y="749"/>
                  </a:lnTo>
                  <a:lnTo>
                    <a:pt x="0" y="749"/>
                  </a:lnTo>
                  <a:lnTo>
                    <a:pt x="0" y="436"/>
                  </a:lnTo>
                  <a:lnTo>
                    <a:pt x="508" y="436"/>
                  </a:lnTo>
                  <a:close/>
                </a:path>
              </a:pathLst>
            </a:custGeom>
            <a:solidFill>
              <a:srgbClr val="FF7B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sz="1200" b="1">
                <a:latin typeface="+mn-lt"/>
                <a:cs typeface="Arial" pitchFamily="34" charset="0"/>
              </a:endParaRPr>
            </a:p>
          </p:txBody>
        </p:sp>
        <p:sp>
          <p:nvSpPr>
            <p:cNvPr id="494600" name="Freeform 8"/>
            <p:cNvSpPr>
              <a:spLocks/>
            </p:cNvSpPr>
            <p:nvPr userDrawn="1"/>
          </p:nvSpPr>
          <p:spPr bwMode="auto">
            <a:xfrm>
              <a:off x="2631" y="2271"/>
              <a:ext cx="461" cy="235"/>
            </a:xfrm>
            <a:custGeom>
              <a:avLst/>
              <a:gdLst/>
              <a:ahLst/>
              <a:cxnLst>
                <a:cxn ang="0">
                  <a:pos x="1350" y="289"/>
                </a:cxn>
                <a:cxn ang="0">
                  <a:pos x="1294" y="361"/>
                </a:cxn>
                <a:cxn ang="0">
                  <a:pos x="1232" y="428"/>
                </a:cxn>
                <a:cxn ang="0">
                  <a:pos x="1164" y="488"/>
                </a:cxn>
                <a:cxn ang="0">
                  <a:pos x="1104" y="533"/>
                </a:cxn>
                <a:cxn ang="0">
                  <a:pos x="1041" y="575"/>
                </a:cxn>
                <a:cxn ang="0">
                  <a:pos x="961" y="617"/>
                </a:cxn>
                <a:cxn ang="0">
                  <a:pos x="879" y="652"/>
                </a:cxn>
                <a:cxn ang="0">
                  <a:pos x="794" y="679"/>
                </a:cxn>
                <a:cxn ang="0">
                  <a:pos x="707" y="697"/>
                </a:cxn>
                <a:cxn ang="0">
                  <a:pos x="619" y="705"/>
                </a:cxn>
                <a:cxn ang="0">
                  <a:pos x="534" y="704"/>
                </a:cxn>
                <a:cxn ang="0">
                  <a:pos x="453" y="691"/>
                </a:cxn>
                <a:cxn ang="0">
                  <a:pos x="377" y="673"/>
                </a:cxn>
                <a:cxn ang="0">
                  <a:pos x="306" y="644"/>
                </a:cxn>
                <a:cxn ang="0">
                  <a:pos x="262" y="621"/>
                </a:cxn>
                <a:cxn ang="0">
                  <a:pos x="211" y="587"/>
                </a:cxn>
                <a:cxn ang="0">
                  <a:pos x="165" y="548"/>
                </a:cxn>
                <a:cxn ang="0">
                  <a:pos x="115" y="495"/>
                </a:cxn>
                <a:cxn ang="0">
                  <a:pos x="73" y="437"/>
                </a:cxn>
                <a:cxn ang="0">
                  <a:pos x="50" y="395"/>
                </a:cxn>
                <a:cxn ang="0">
                  <a:pos x="20" y="327"/>
                </a:cxn>
                <a:cxn ang="0">
                  <a:pos x="0" y="254"/>
                </a:cxn>
                <a:cxn ang="0">
                  <a:pos x="22" y="229"/>
                </a:cxn>
                <a:cxn ang="0">
                  <a:pos x="76" y="181"/>
                </a:cxn>
                <a:cxn ang="0">
                  <a:pos x="125" y="147"/>
                </a:cxn>
                <a:cxn ang="0">
                  <a:pos x="184" y="111"/>
                </a:cxn>
                <a:cxn ang="0">
                  <a:pos x="257" y="77"/>
                </a:cxn>
                <a:cxn ang="0">
                  <a:pos x="341" y="46"/>
                </a:cxn>
                <a:cxn ang="0">
                  <a:pos x="405" y="28"/>
                </a:cxn>
                <a:cxn ang="0">
                  <a:pos x="511" y="9"/>
                </a:cxn>
                <a:cxn ang="0">
                  <a:pos x="588" y="3"/>
                </a:cxn>
                <a:cxn ang="0">
                  <a:pos x="699" y="0"/>
                </a:cxn>
                <a:cxn ang="0">
                  <a:pos x="825" y="7"/>
                </a:cxn>
                <a:cxn ang="0">
                  <a:pos x="955" y="23"/>
                </a:cxn>
                <a:cxn ang="0">
                  <a:pos x="1031" y="39"/>
                </a:cxn>
                <a:cxn ang="0">
                  <a:pos x="1127" y="66"/>
                </a:cxn>
                <a:cxn ang="0">
                  <a:pos x="1194" y="92"/>
                </a:cxn>
                <a:cxn ang="0">
                  <a:pos x="1249" y="119"/>
                </a:cxn>
                <a:cxn ang="0">
                  <a:pos x="1301" y="151"/>
                </a:cxn>
                <a:cxn ang="0">
                  <a:pos x="1337" y="183"/>
                </a:cxn>
                <a:cxn ang="0">
                  <a:pos x="1369" y="215"/>
                </a:cxn>
                <a:cxn ang="0">
                  <a:pos x="1382" y="238"/>
                </a:cxn>
              </a:cxnLst>
              <a:rect l="0" t="0" r="r" b="b"/>
              <a:pathLst>
                <a:path w="1384" h="705">
                  <a:moveTo>
                    <a:pt x="1384" y="239"/>
                  </a:moveTo>
                  <a:lnTo>
                    <a:pt x="1366" y="265"/>
                  </a:lnTo>
                  <a:lnTo>
                    <a:pt x="1350" y="289"/>
                  </a:lnTo>
                  <a:lnTo>
                    <a:pt x="1332" y="314"/>
                  </a:lnTo>
                  <a:lnTo>
                    <a:pt x="1313" y="338"/>
                  </a:lnTo>
                  <a:lnTo>
                    <a:pt x="1294" y="361"/>
                  </a:lnTo>
                  <a:lnTo>
                    <a:pt x="1274" y="384"/>
                  </a:lnTo>
                  <a:lnTo>
                    <a:pt x="1253" y="406"/>
                  </a:lnTo>
                  <a:lnTo>
                    <a:pt x="1232" y="428"/>
                  </a:lnTo>
                  <a:lnTo>
                    <a:pt x="1210" y="448"/>
                  </a:lnTo>
                  <a:lnTo>
                    <a:pt x="1187" y="468"/>
                  </a:lnTo>
                  <a:lnTo>
                    <a:pt x="1164" y="488"/>
                  </a:lnTo>
                  <a:lnTo>
                    <a:pt x="1140" y="507"/>
                  </a:lnTo>
                  <a:lnTo>
                    <a:pt x="1117" y="525"/>
                  </a:lnTo>
                  <a:lnTo>
                    <a:pt x="1104" y="533"/>
                  </a:lnTo>
                  <a:lnTo>
                    <a:pt x="1091" y="543"/>
                  </a:lnTo>
                  <a:lnTo>
                    <a:pt x="1066" y="559"/>
                  </a:lnTo>
                  <a:lnTo>
                    <a:pt x="1041" y="575"/>
                  </a:lnTo>
                  <a:lnTo>
                    <a:pt x="1015" y="590"/>
                  </a:lnTo>
                  <a:lnTo>
                    <a:pt x="988" y="603"/>
                  </a:lnTo>
                  <a:lnTo>
                    <a:pt x="961" y="617"/>
                  </a:lnTo>
                  <a:lnTo>
                    <a:pt x="934" y="629"/>
                  </a:lnTo>
                  <a:lnTo>
                    <a:pt x="907" y="641"/>
                  </a:lnTo>
                  <a:lnTo>
                    <a:pt x="879" y="652"/>
                  </a:lnTo>
                  <a:lnTo>
                    <a:pt x="851" y="662"/>
                  </a:lnTo>
                  <a:lnTo>
                    <a:pt x="823" y="671"/>
                  </a:lnTo>
                  <a:lnTo>
                    <a:pt x="794" y="679"/>
                  </a:lnTo>
                  <a:lnTo>
                    <a:pt x="766" y="686"/>
                  </a:lnTo>
                  <a:lnTo>
                    <a:pt x="736" y="691"/>
                  </a:lnTo>
                  <a:lnTo>
                    <a:pt x="707" y="697"/>
                  </a:lnTo>
                  <a:lnTo>
                    <a:pt x="678" y="700"/>
                  </a:lnTo>
                  <a:lnTo>
                    <a:pt x="649" y="702"/>
                  </a:lnTo>
                  <a:lnTo>
                    <a:pt x="619" y="705"/>
                  </a:lnTo>
                  <a:lnTo>
                    <a:pt x="591" y="705"/>
                  </a:lnTo>
                  <a:lnTo>
                    <a:pt x="561" y="705"/>
                  </a:lnTo>
                  <a:lnTo>
                    <a:pt x="534" y="704"/>
                  </a:lnTo>
                  <a:lnTo>
                    <a:pt x="505" y="701"/>
                  </a:lnTo>
                  <a:lnTo>
                    <a:pt x="478" y="697"/>
                  </a:lnTo>
                  <a:lnTo>
                    <a:pt x="453" y="691"/>
                  </a:lnTo>
                  <a:lnTo>
                    <a:pt x="427" y="686"/>
                  </a:lnTo>
                  <a:lnTo>
                    <a:pt x="401" y="679"/>
                  </a:lnTo>
                  <a:lnTo>
                    <a:pt x="377" y="673"/>
                  </a:lnTo>
                  <a:lnTo>
                    <a:pt x="352" y="663"/>
                  </a:lnTo>
                  <a:lnTo>
                    <a:pt x="328" y="654"/>
                  </a:lnTo>
                  <a:lnTo>
                    <a:pt x="306" y="644"/>
                  </a:lnTo>
                  <a:lnTo>
                    <a:pt x="283" y="633"/>
                  </a:lnTo>
                  <a:lnTo>
                    <a:pt x="272" y="626"/>
                  </a:lnTo>
                  <a:lnTo>
                    <a:pt x="262" y="621"/>
                  </a:lnTo>
                  <a:lnTo>
                    <a:pt x="241" y="608"/>
                  </a:lnTo>
                  <a:lnTo>
                    <a:pt x="221" y="594"/>
                  </a:lnTo>
                  <a:lnTo>
                    <a:pt x="211" y="587"/>
                  </a:lnTo>
                  <a:lnTo>
                    <a:pt x="202" y="579"/>
                  </a:lnTo>
                  <a:lnTo>
                    <a:pt x="183" y="564"/>
                  </a:lnTo>
                  <a:lnTo>
                    <a:pt x="165" y="548"/>
                  </a:lnTo>
                  <a:lnTo>
                    <a:pt x="148" y="532"/>
                  </a:lnTo>
                  <a:lnTo>
                    <a:pt x="131" y="514"/>
                  </a:lnTo>
                  <a:lnTo>
                    <a:pt x="115" y="495"/>
                  </a:lnTo>
                  <a:lnTo>
                    <a:pt x="100" y="476"/>
                  </a:lnTo>
                  <a:lnTo>
                    <a:pt x="87" y="457"/>
                  </a:lnTo>
                  <a:lnTo>
                    <a:pt x="73" y="437"/>
                  </a:lnTo>
                  <a:lnTo>
                    <a:pt x="66" y="426"/>
                  </a:lnTo>
                  <a:lnTo>
                    <a:pt x="61" y="417"/>
                  </a:lnTo>
                  <a:lnTo>
                    <a:pt x="50" y="395"/>
                  </a:lnTo>
                  <a:lnTo>
                    <a:pt x="39" y="373"/>
                  </a:lnTo>
                  <a:lnTo>
                    <a:pt x="30" y="350"/>
                  </a:lnTo>
                  <a:lnTo>
                    <a:pt x="20" y="327"/>
                  </a:lnTo>
                  <a:lnTo>
                    <a:pt x="12" y="303"/>
                  </a:lnTo>
                  <a:lnTo>
                    <a:pt x="5" y="280"/>
                  </a:lnTo>
                  <a:lnTo>
                    <a:pt x="0" y="254"/>
                  </a:lnTo>
                  <a:lnTo>
                    <a:pt x="1" y="250"/>
                  </a:lnTo>
                  <a:lnTo>
                    <a:pt x="9" y="242"/>
                  </a:lnTo>
                  <a:lnTo>
                    <a:pt x="22" y="229"/>
                  </a:lnTo>
                  <a:lnTo>
                    <a:pt x="39" y="211"/>
                  </a:lnTo>
                  <a:lnTo>
                    <a:pt x="62" y="192"/>
                  </a:lnTo>
                  <a:lnTo>
                    <a:pt x="76" y="181"/>
                  </a:lnTo>
                  <a:lnTo>
                    <a:pt x="91" y="170"/>
                  </a:lnTo>
                  <a:lnTo>
                    <a:pt x="107" y="158"/>
                  </a:lnTo>
                  <a:lnTo>
                    <a:pt x="125" y="147"/>
                  </a:lnTo>
                  <a:lnTo>
                    <a:pt x="142" y="135"/>
                  </a:lnTo>
                  <a:lnTo>
                    <a:pt x="163" y="123"/>
                  </a:lnTo>
                  <a:lnTo>
                    <a:pt x="184" y="111"/>
                  </a:lnTo>
                  <a:lnTo>
                    <a:pt x="207" y="100"/>
                  </a:lnTo>
                  <a:lnTo>
                    <a:pt x="232" y="88"/>
                  </a:lnTo>
                  <a:lnTo>
                    <a:pt x="257" y="77"/>
                  </a:lnTo>
                  <a:lnTo>
                    <a:pt x="285" y="66"/>
                  </a:lnTo>
                  <a:lnTo>
                    <a:pt x="312" y="55"/>
                  </a:lnTo>
                  <a:lnTo>
                    <a:pt x="341" y="46"/>
                  </a:lnTo>
                  <a:lnTo>
                    <a:pt x="373" y="36"/>
                  </a:lnTo>
                  <a:lnTo>
                    <a:pt x="389" y="32"/>
                  </a:lnTo>
                  <a:lnTo>
                    <a:pt x="405" y="28"/>
                  </a:lnTo>
                  <a:lnTo>
                    <a:pt x="439" y="21"/>
                  </a:lnTo>
                  <a:lnTo>
                    <a:pt x="474" y="15"/>
                  </a:lnTo>
                  <a:lnTo>
                    <a:pt x="511" y="9"/>
                  </a:lnTo>
                  <a:lnTo>
                    <a:pt x="549" y="5"/>
                  </a:lnTo>
                  <a:lnTo>
                    <a:pt x="569" y="4"/>
                  </a:lnTo>
                  <a:lnTo>
                    <a:pt x="588" y="3"/>
                  </a:lnTo>
                  <a:lnTo>
                    <a:pt x="629" y="0"/>
                  </a:lnTo>
                  <a:lnTo>
                    <a:pt x="672" y="0"/>
                  </a:lnTo>
                  <a:lnTo>
                    <a:pt x="699" y="0"/>
                  </a:lnTo>
                  <a:lnTo>
                    <a:pt x="725" y="1"/>
                  </a:lnTo>
                  <a:lnTo>
                    <a:pt x="776" y="4"/>
                  </a:lnTo>
                  <a:lnTo>
                    <a:pt x="825" y="7"/>
                  </a:lnTo>
                  <a:lnTo>
                    <a:pt x="871" y="12"/>
                  </a:lnTo>
                  <a:lnTo>
                    <a:pt x="915" y="17"/>
                  </a:lnTo>
                  <a:lnTo>
                    <a:pt x="955" y="23"/>
                  </a:lnTo>
                  <a:lnTo>
                    <a:pt x="995" y="31"/>
                  </a:lnTo>
                  <a:lnTo>
                    <a:pt x="1014" y="35"/>
                  </a:lnTo>
                  <a:lnTo>
                    <a:pt x="1031" y="39"/>
                  </a:lnTo>
                  <a:lnTo>
                    <a:pt x="1065" y="47"/>
                  </a:lnTo>
                  <a:lnTo>
                    <a:pt x="1098" y="57"/>
                  </a:lnTo>
                  <a:lnTo>
                    <a:pt x="1127" y="66"/>
                  </a:lnTo>
                  <a:lnTo>
                    <a:pt x="1156" y="77"/>
                  </a:lnTo>
                  <a:lnTo>
                    <a:pt x="1182" y="86"/>
                  </a:lnTo>
                  <a:lnTo>
                    <a:pt x="1194" y="92"/>
                  </a:lnTo>
                  <a:lnTo>
                    <a:pt x="1206" y="97"/>
                  </a:lnTo>
                  <a:lnTo>
                    <a:pt x="1228" y="108"/>
                  </a:lnTo>
                  <a:lnTo>
                    <a:pt x="1249" y="119"/>
                  </a:lnTo>
                  <a:lnTo>
                    <a:pt x="1267" y="130"/>
                  </a:lnTo>
                  <a:lnTo>
                    <a:pt x="1285" y="141"/>
                  </a:lnTo>
                  <a:lnTo>
                    <a:pt x="1301" y="151"/>
                  </a:lnTo>
                  <a:lnTo>
                    <a:pt x="1314" y="162"/>
                  </a:lnTo>
                  <a:lnTo>
                    <a:pt x="1327" y="173"/>
                  </a:lnTo>
                  <a:lnTo>
                    <a:pt x="1337" y="183"/>
                  </a:lnTo>
                  <a:lnTo>
                    <a:pt x="1347" y="192"/>
                  </a:lnTo>
                  <a:lnTo>
                    <a:pt x="1356" y="200"/>
                  </a:lnTo>
                  <a:lnTo>
                    <a:pt x="1369" y="215"/>
                  </a:lnTo>
                  <a:lnTo>
                    <a:pt x="1378" y="227"/>
                  </a:lnTo>
                  <a:lnTo>
                    <a:pt x="1382" y="235"/>
                  </a:lnTo>
                  <a:lnTo>
                    <a:pt x="1382" y="238"/>
                  </a:lnTo>
                  <a:lnTo>
                    <a:pt x="1384" y="239"/>
                  </a:lnTo>
                  <a:close/>
                </a:path>
              </a:pathLst>
            </a:custGeom>
            <a:solidFill>
              <a:srgbClr val="F1004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sz="1200" b="1">
                <a:latin typeface="+mn-lt"/>
                <a:cs typeface="Arial" pitchFamily="34" charset="0"/>
              </a:endParaRPr>
            </a:p>
          </p:txBody>
        </p:sp>
        <p:sp>
          <p:nvSpPr>
            <p:cNvPr id="494601" name="Freeform 9"/>
            <p:cNvSpPr>
              <a:spLocks/>
            </p:cNvSpPr>
            <p:nvPr userDrawn="1"/>
          </p:nvSpPr>
          <p:spPr bwMode="auto">
            <a:xfrm>
              <a:off x="2625" y="2257"/>
              <a:ext cx="630" cy="103"/>
            </a:xfrm>
            <a:custGeom>
              <a:avLst/>
              <a:gdLst/>
              <a:ahLst/>
              <a:cxnLst>
                <a:cxn ang="0">
                  <a:pos x="1866" y="288"/>
                </a:cxn>
                <a:cxn ang="0">
                  <a:pos x="1810" y="290"/>
                </a:cxn>
                <a:cxn ang="0">
                  <a:pos x="1764" y="284"/>
                </a:cxn>
                <a:cxn ang="0">
                  <a:pos x="1730" y="281"/>
                </a:cxn>
                <a:cxn ang="0">
                  <a:pos x="1680" y="294"/>
                </a:cxn>
                <a:cxn ang="0">
                  <a:pos x="1630" y="292"/>
                </a:cxn>
                <a:cxn ang="0">
                  <a:pos x="1599" y="287"/>
                </a:cxn>
                <a:cxn ang="0">
                  <a:pos x="1566" y="276"/>
                </a:cxn>
                <a:cxn ang="0">
                  <a:pos x="1546" y="273"/>
                </a:cxn>
                <a:cxn ang="0">
                  <a:pos x="1489" y="279"/>
                </a:cxn>
                <a:cxn ang="0">
                  <a:pos x="1437" y="287"/>
                </a:cxn>
                <a:cxn ang="0">
                  <a:pos x="1410" y="284"/>
                </a:cxn>
                <a:cxn ang="0">
                  <a:pos x="1385" y="279"/>
                </a:cxn>
                <a:cxn ang="0">
                  <a:pos x="1360" y="280"/>
                </a:cxn>
                <a:cxn ang="0">
                  <a:pos x="1334" y="288"/>
                </a:cxn>
                <a:cxn ang="0">
                  <a:pos x="1276" y="295"/>
                </a:cxn>
                <a:cxn ang="0">
                  <a:pos x="1252" y="294"/>
                </a:cxn>
                <a:cxn ang="0">
                  <a:pos x="1225" y="287"/>
                </a:cxn>
                <a:cxn ang="0">
                  <a:pos x="1206" y="285"/>
                </a:cxn>
                <a:cxn ang="0">
                  <a:pos x="1188" y="291"/>
                </a:cxn>
                <a:cxn ang="0">
                  <a:pos x="1161" y="300"/>
                </a:cxn>
                <a:cxn ang="0">
                  <a:pos x="1138" y="308"/>
                </a:cxn>
                <a:cxn ang="0">
                  <a:pos x="1108" y="308"/>
                </a:cxn>
                <a:cxn ang="0">
                  <a:pos x="1072" y="310"/>
                </a:cxn>
                <a:cxn ang="0">
                  <a:pos x="1046" y="308"/>
                </a:cxn>
                <a:cxn ang="0">
                  <a:pos x="996" y="298"/>
                </a:cxn>
                <a:cxn ang="0">
                  <a:pos x="947" y="291"/>
                </a:cxn>
                <a:cxn ang="0">
                  <a:pos x="912" y="284"/>
                </a:cxn>
                <a:cxn ang="0">
                  <a:pos x="893" y="276"/>
                </a:cxn>
                <a:cxn ang="0">
                  <a:pos x="862" y="271"/>
                </a:cxn>
                <a:cxn ang="0">
                  <a:pos x="836" y="271"/>
                </a:cxn>
                <a:cxn ang="0">
                  <a:pos x="811" y="277"/>
                </a:cxn>
                <a:cxn ang="0">
                  <a:pos x="782" y="288"/>
                </a:cxn>
                <a:cxn ang="0">
                  <a:pos x="741" y="288"/>
                </a:cxn>
                <a:cxn ang="0">
                  <a:pos x="707" y="287"/>
                </a:cxn>
                <a:cxn ang="0">
                  <a:pos x="653" y="300"/>
                </a:cxn>
                <a:cxn ang="0">
                  <a:pos x="620" y="302"/>
                </a:cxn>
                <a:cxn ang="0">
                  <a:pos x="581" y="294"/>
                </a:cxn>
                <a:cxn ang="0">
                  <a:pos x="542" y="285"/>
                </a:cxn>
                <a:cxn ang="0">
                  <a:pos x="509" y="285"/>
                </a:cxn>
                <a:cxn ang="0">
                  <a:pos x="451" y="284"/>
                </a:cxn>
                <a:cxn ang="0">
                  <a:pos x="429" y="281"/>
                </a:cxn>
                <a:cxn ang="0">
                  <a:pos x="406" y="276"/>
                </a:cxn>
                <a:cxn ang="0">
                  <a:pos x="349" y="273"/>
                </a:cxn>
                <a:cxn ang="0">
                  <a:pos x="302" y="272"/>
                </a:cxn>
                <a:cxn ang="0">
                  <a:pos x="272" y="276"/>
                </a:cxn>
                <a:cxn ang="0">
                  <a:pos x="242" y="285"/>
                </a:cxn>
                <a:cxn ang="0">
                  <a:pos x="200" y="288"/>
                </a:cxn>
                <a:cxn ang="0">
                  <a:pos x="169" y="291"/>
                </a:cxn>
                <a:cxn ang="0">
                  <a:pos x="139" y="292"/>
                </a:cxn>
                <a:cxn ang="0">
                  <a:pos x="73" y="302"/>
                </a:cxn>
                <a:cxn ang="0">
                  <a:pos x="46" y="302"/>
                </a:cxn>
                <a:cxn ang="0">
                  <a:pos x="16" y="296"/>
                </a:cxn>
                <a:cxn ang="0">
                  <a:pos x="5" y="243"/>
                </a:cxn>
                <a:cxn ang="0">
                  <a:pos x="0" y="188"/>
                </a:cxn>
                <a:cxn ang="0">
                  <a:pos x="0" y="131"/>
                </a:cxn>
                <a:cxn ang="0">
                  <a:pos x="7" y="55"/>
                </a:cxn>
                <a:cxn ang="0">
                  <a:pos x="16" y="0"/>
                </a:cxn>
              </a:cxnLst>
              <a:rect l="0" t="0" r="r" b="b"/>
              <a:pathLst>
                <a:path w="1889" h="310">
                  <a:moveTo>
                    <a:pt x="1889" y="0"/>
                  </a:moveTo>
                  <a:lnTo>
                    <a:pt x="1889" y="287"/>
                  </a:lnTo>
                  <a:lnTo>
                    <a:pt x="1866" y="288"/>
                  </a:lnTo>
                  <a:lnTo>
                    <a:pt x="1836" y="290"/>
                  </a:lnTo>
                  <a:lnTo>
                    <a:pt x="1822" y="290"/>
                  </a:lnTo>
                  <a:lnTo>
                    <a:pt x="1810" y="290"/>
                  </a:lnTo>
                  <a:lnTo>
                    <a:pt x="1798" y="288"/>
                  </a:lnTo>
                  <a:lnTo>
                    <a:pt x="1787" y="287"/>
                  </a:lnTo>
                  <a:lnTo>
                    <a:pt x="1764" y="284"/>
                  </a:lnTo>
                  <a:lnTo>
                    <a:pt x="1750" y="281"/>
                  </a:lnTo>
                  <a:lnTo>
                    <a:pt x="1737" y="281"/>
                  </a:lnTo>
                  <a:lnTo>
                    <a:pt x="1730" y="281"/>
                  </a:lnTo>
                  <a:lnTo>
                    <a:pt x="1723" y="283"/>
                  </a:lnTo>
                  <a:lnTo>
                    <a:pt x="1698" y="290"/>
                  </a:lnTo>
                  <a:lnTo>
                    <a:pt x="1680" y="294"/>
                  </a:lnTo>
                  <a:lnTo>
                    <a:pt x="1661" y="295"/>
                  </a:lnTo>
                  <a:lnTo>
                    <a:pt x="1645" y="295"/>
                  </a:lnTo>
                  <a:lnTo>
                    <a:pt x="1630" y="292"/>
                  </a:lnTo>
                  <a:lnTo>
                    <a:pt x="1616" y="291"/>
                  </a:lnTo>
                  <a:lnTo>
                    <a:pt x="1606" y="288"/>
                  </a:lnTo>
                  <a:lnTo>
                    <a:pt x="1599" y="287"/>
                  </a:lnTo>
                  <a:lnTo>
                    <a:pt x="1592" y="284"/>
                  </a:lnTo>
                  <a:lnTo>
                    <a:pt x="1576" y="279"/>
                  </a:lnTo>
                  <a:lnTo>
                    <a:pt x="1566" y="276"/>
                  </a:lnTo>
                  <a:lnTo>
                    <a:pt x="1561" y="275"/>
                  </a:lnTo>
                  <a:lnTo>
                    <a:pt x="1555" y="273"/>
                  </a:lnTo>
                  <a:lnTo>
                    <a:pt x="1546" y="273"/>
                  </a:lnTo>
                  <a:lnTo>
                    <a:pt x="1534" y="273"/>
                  </a:lnTo>
                  <a:lnTo>
                    <a:pt x="1519" y="275"/>
                  </a:lnTo>
                  <a:lnTo>
                    <a:pt x="1489" y="279"/>
                  </a:lnTo>
                  <a:lnTo>
                    <a:pt x="1471" y="281"/>
                  </a:lnTo>
                  <a:lnTo>
                    <a:pt x="1456" y="284"/>
                  </a:lnTo>
                  <a:lnTo>
                    <a:pt x="1437" y="287"/>
                  </a:lnTo>
                  <a:lnTo>
                    <a:pt x="1431" y="287"/>
                  </a:lnTo>
                  <a:lnTo>
                    <a:pt x="1425" y="285"/>
                  </a:lnTo>
                  <a:lnTo>
                    <a:pt x="1410" y="284"/>
                  </a:lnTo>
                  <a:lnTo>
                    <a:pt x="1405" y="283"/>
                  </a:lnTo>
                  <a:lnTo>
                    <a:pt x="1400" y="281"/>
                  </a:lnTo>
                  <a:lnTo>
                    <a:pt x="1385" y="279"/>
                  </a:lnTo>
                  <a:lnTo>
                    <a:pt x="1372" y="279"/>
                  </a:lnTo>
                  <a:lnTo>
                    <a:pt x="1367" y="279"/>
                  </a:lnTo>
                  <a:lnTo>
                    <a:pt x="1360" y="280"/>
                  </a:lnTo>
                  <a:lnTo>
                    <a:pt x="1353" y="283"/>
                  </a:lnTo>
                  <a:lnTo>
                    <a:pt x="1345" y="285"/>
                  </a:lnTo>
                  <a:lnTo>
                    <a:pt x="1334" y="288"/>
                  </a:lnTo>
                  <a:lnTo>
                    <a:pt x="1314" y="290"/>
                  </a:lnTo>
                  <a:lnTo>
                    <a:pt x="1294" y="292"/>
                  </a:lnTo>
                  <a:lnTo>
                    <a:pt x="1276" y="295"/>
                  </a:lnTo>
                  <a:lnTo>
                    <a:pt x="1268" y="296"/>
                  </a:lnTo>
                  <a:lnTo>
                    <a:pt x="1260" y="295"/>
                  </a:lnTo>
                  <a:lnTo>
                    <a:pt x="1252" y="294"/>
                  </a:lnTo>
                  <a:lnTo>
                    <a:pt x="1245" y="292"/>
                  </a:lnTo>
                  <a:lnTo>
                    <a:pt x="1232" y="288"/>
                  </a:lnTo>
                  <a:lnTo>
                    <a:pt x="1225" y="287"/>
                  </a:lnTo>
                  <a:lnTo>
                    <a:pt x="1219" y="285"/>
                  </a:lnTo>
                  <a:lnTo>
                    <a:pt x="1213" y="285"/>
                  </a:lnTo>
                  <a:lnTo>
                    <a:pt x="1206" y="285"/>
                  </a:lnTo>
                  <a:lnTo>
                    <a:pt x="1200" y="287"/>
                  </a:lnTo>
                  <a:lnTo>
                    <a:pt x="1195" y="288"/>
                  </a:lnTo>
                  <a:lnTo>
                    <a:pt x="1188" y="291"/>
                  </a:lnTo>
                  <a:lnTo>
                    <a:pt x="1183" y="292"/>
                  </a:lnTo>
                  <a:lnTo>
                    <a:pt x="1173" y="295"/>
                  </a:lnTo>
                  <a:lnTo>
                    <a:pt x="1161" y="300"/>
                  </a:lnTo>
                  <a:lnTo>
                    <a:pt x="1154" y="303"/>
                  </a:lnTo>
                  <a:lnTo>
                    <a:pt x="1146" y="306"/>
                  </a:lnTo>
                  <a:lnTo>
                    <a:pt x="1138" y="308"/>
                  </a:lnTo>
                  <a:lnTo>
                    <a:pt x="1129" y="308"/>
                  </a:lnTo>
                  <a:lnTo>
                    <a:pt x="1120" y="310"/>
                  </a:lnTo>
                  <a:lnTo>
                    <a:pt x="1108" y="308"/>
                  </a:lnTo>
                  <a:lnTo>
                    <a:pt x="1093" y="308"/>
                  </a:lnTo>
                  <a:lnTo>
                    <a:pt x="1084" y="308"/>
                  </a:lnTo>
                  <a:lnTo>
                    <a:pt x="1072" y="310"/>
                  </a:lnTo>
                  <a:lnTo>
                    <a:pt x="1066" y="310"/>
                  </a:lnTo>
                  <a:lnTo>
                    <a:pt x="1061" y="310"/>
                  </a:lnTo>
                  <a:lnTo>
                    <a:pt x="1046" y="308"/>
                  </a:lnTo>
                  <a:lnTo>
                    <a:pt x="1030" y="306"/>
                  </a:lnTo>
                  <a:lnTo>
                    <a:pt x="1016" y="302"/>
                  </a:lnTo>
                  <a:lnTo>
                    <a:pt x="996" y="298"/>
                  </a:lnTo>
                  <a:lnTo>
                    <a:pt x="979" y="295"/>
                  </a:lnTo>
                  <a:lnTo>
                    <a:pt x="963" y="294"/>
                  </a:lnTo>
                  <a:lnTo>
                    <a:pt x="947" y="291"/>
                  </a:lnTo>
                  <a:lnTo>
                    <a:pt x="931" y="288"/>
                  </a:lnTo>
                  <a:lnTo>
                    <a:pt x="917" y="285"/>
                  </a:lnTo>
                  <a:lnTo>
                    <a:pt x="912" y="284"/>
                  </a:lnTo>
                  <a:lnTo>
                    <a:pt x="906" y="281"/>
                  </a:lnTo>
                  <a:lnTo>
                    <a:pt x="900" y="279"/>
                  </a:lnTo>
                  <a:lnTo>
                    <a:pt x="893" y="276"/>
                  </a:lnTo>
                  <a:lnTo>
                    <a:pt x="885" y="273"/>
                  </a:lnTo>
                  <a:lnTo>
                    <a:pt x="876" y="272"/>
                  </a:lnTo>
                  <a:lnTo>
                    <a:pt x="862" y="271"/>
                  </a:lnTo>
                  <a:lnTo>
                    <a:pt x="852" y="269"/>
                  </a:lnTo>
                  <a:lnTo>
                    <a:pt x="841" y="269"/>
                  </a:lnTo>
                  <a:lnTo>
                    <a:pt x="836" y="271"/>
                  </a:lnTo>
                  <a:lnTo>
                    <a:pt x="830" y="271"/>
                  </a:lnTo>
                  <a:lnTo>
                    <a:pt x="821" y="273"/>
                  </a:lnTo>
                  <a:lnTo>
                    <a:pt x="811" y="277"/>
                  </a:lnTo>
                  <a:lnTo>
                    <a:pt x="803" y="281"/>
                  </a:lnTo>
                  <a:lnTo>
                    <a:pt x="792" y="285"/>
                  </a:lnTo>
                  <a:lnTo>
                    <a:pt x="782" y="288"/>
                  </a:lnTo>
                  <a:lnTo>
                    <a:pt x="771" y="290"/>
                  </a:lnTo>
                  <a:lnTo>
                    <a:pt x="755" y="290"/>
                  </a:lnTo>
                  <a:lnTo>
                    <a:pt x="741" y="288"/>
                  </a:lnTo>
                  <a:lnTo>
                    <a:pt x="727" y="287"/>
                  </a:lnTo>
                  <a:lnTo>
                    <a:pt x="714" y="287"/>
                  </a:lnTo>
                  <a:lnTo>
                    <a:pt x="707" y="287"/>
                  </a:lnTo>
                  <a:lnTo>
                    <a:pt x="698" y="290"/>
                  </a:lnTo>
                  <a:lnTo>
                    <a:pt x="676" y="295"/>
                  </a:lnTo>
                  <a:lnTo>
                    <a:pt x="653" y="300"/>
                  </a:lnTo>
                  <a:lnTo>
                    <a:pt x="642" y="302"/>
                  </a:lnTo>
                  <a:lnTo>
                    <a:pt x="634" y="302"/>
                  </a:lnTo>
                  <a:lnTo>
                    <a:pt x="620" y="302"/>
                  </a:lnTo>
                  <a:lnTo>
                    <a:pt x="607" y="299"/>
                  </a:lnTo>
                  <a:lnTo>
                    <a:pt x="593" y="296"/>
                  </a:lnTo>
                  <a:lnTo>
                    <a:pt x="581" y="294"/>
                  </a:lnTo>
                  <a:lnTo>
                    <a:pt x="559" y="288"/>
                  </a:lnTo>
                  <a:lnTo>
                    <a:pt x="550" y="285"/>
                  </a:lnTo>
                  <a:lnTo>
                    <a:pt x="542" y="285"/>
                  </a:lnTo>
                  <a:lnTo>
                    <a:pt x="535" y="285"/>
                  </a:lnTo>
                  <a:lnTo>
                    <a:pt x="527" y="285"/>
                  </a:lnTo>
                  <a:lnTo>
                    <a:pt x="509" y="285"/>
                  </a:lnTo>
                  <a:lnTo>
                    <a:pt x="481" y="285"/>
                  </a:lnTo>
                  <a:lnTo>
                    <a:pt x="466" y="285"/>
                  </a:lnTo>
                  <a:lnTo>
                    <a:pt x="451" y="284"/>
                  </a:lnTo>
                  <a:lnTo>
                    <a:pt x="444" y="284"/>
                  </a:lnTo>
                  <a:lnTo>
                    <a:pt x="436" y="283"/>
                  </a:lnTo>
                  <a:lnTo>
                    <a:pt x="429" y="281"/>
                  </a:lnTo>
                  <a:lnTo>
                    <a:pt x="421" y="279"/>
                  </a:lnTo>
                  <a:lnTo>
                    <a:pt x="414" y="277"/>
                  </a:lnTo>
                  <a:lnTo>
                    <a:pt x="406" y="276"/>
                  </a:lnTo>
                  <a:lnTo>
                    <a:pt x="386" y="275"/>
                  </a:lnTo>
                  <a:lnTo>
                    <a:pt x="366" y="273"/>
                  </a:lnTo>
                  <a:lnTo>
                    <a:pt x="349" y="273"/>
                  </a:lnTo>
                  <a:lnTo>
                    <a:pt x="333" y="272"/>
                  </a:lnTo>
                  <a:lnTo>
                    <a:pt x="313" y="272"/>
                  </a:lnTo>
                  <a:lnTo>
                    <a:pt x="302" y="272"/>
                  </a:lnTo>
                  <a:lnTo>
                    <a:pt x="292" y="272"/>
                  </a:lnTo>
                  <a:lnTo>
                    <a:pt x="282" y="273"/>
                  </a:lnTo>
                  <a:lnTo>
                    <a:pt x="272" y="276"/>
                  </a:lnTo>
                  <a:lnTo>
                    <a:pt x="254" y="283"/>
                  </a:lnTo>
                  <a:lnTo>
                    <a:pt x="248" y="284"/>
                  </a:lnTo>
                  <a:lnTo>
                    <a:pt x="242" y="285"/>
                  </a:lnTo>
                  <a:lnTo>
                    <a:pt x="231" y="287"/>
                  </a:lnTo>
                  <a:lnTo>
                    <a:pt x="218" y="287"/>
                  </a:lnTo>
                  <a:lnTo>
                    <a:pt x="200" y="288"/>
                  </a:lnTo>
                  <a:lnTo>
                    <a:pt x="192" y="288"/>
                  </a:lnTo>
                  <a:lnTo>
                    <a:pt x="181" y="290"/>
                  </a:lnTo>
                  <a:lnTo>
                    <a:pt x="169" y="291"/>
                  </a:lnTo>
                  <a:lnTo>
                    <a:pt x="160" y="292"/>
                  </a:lnTo>
                  <a:lnTo>
                    <a:pt x="149" y="292"/>
                  </a:lnTo>
                  <a:lnTo>
                    <a:pt x="139" y="292"/>
                  </a:lnTo>
                  <a:lnTo>
                    <a:pt x="123" y="294"/>
                  </a:lnTo>
                  <a:lnTo>
                    <a:pt x="112" y="295"/>
                  </a:lnTo>
                  <a:lnTo>
                    <a:pt x="73" y="302"/>
                  </a:lnTo>
                  <a:lnTo>
                    <a:pt x="65" y="303"/>
                  </a:lnTo>
                  <a:lnTo>
                    <a:pt x="55" y="303"/>
                  </a:lnTo>
                  <a:lnTo>
                    <a:pt x="46" y="302"/>
                  </a:lnTo>
                  <a:lnTo>
                    <a:pt x="36" y="300"/>
                  </a:lnTo>
                  <a:lnTo>
                    <a:pt x="21" y="298"/>
                  </a:lnTo>
                  <a:lnTo>
                    <a:pt x="16" y="296"/>
                  </a:lnTo>
                  <a:lnTo>
                    <a:pt x="12" y="280"/>
                  </a:lnTo>
                  <a:lnTo>
                    <a:pt x="8" y="262"/>
                  </a:lnTo>
                  <a:lnTo>
                    <a:pt x="5" y="243"/>
                  </a:lnTo>
                  <a:lnTo>
                    <a:pt x="2" y="226"/>
                  </a:lnTo>
                  <a:lnTo>
                    <a:pt x="1" y="207"/>
                  </a:lnTo>
                  <a:lnTo>
                    <a:pt x="0" y="188"/>
                  </a:lnTo>
                  <a:lnTo>
                    <a:pt x="0" y="169"/>
                  </a:lnTo>
                  <a:lnTo>
                    <a:pt x="0" y="150"/>
                  </a:lnTo>
                  <a:lnTo>
                    <a:pt x="0" y="131"/>
                  </a:lnTo>
                  <a:lnTo>
                    <a:pt x="1" y="112"/>
                  </a:lnTo>
                  <a:lnTo>
                    <a:pt x="4" y="74"/>
                  </a:lnTo>
                  <a:lnTo>
                    <a:pt x="7" y="55"/>
                  </a:lnTo>
                  <a:lnTo>
                    <a:pt x="9" y="36"/>
                  </a:lnTo>
                  <a:lnTo>
                    <a:pt x="13" y="17"/>
                  </a:lnTo>
                  <a:lnTo>
                    <a:pt x="16" y="0"/>
                  </a:lnTo>
                  <a:lnTo>
                    <a:pt x="952" y="0"/>
                  </a:lnTo>
                  <a:lnTo>
                    <a:pt x="188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sz="1200" b="1">
                <a:latin typeface="+mn-lt"/>
                <a:cs typeface="Arial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90513" y="357188"/>
            <a:ext cx="7056437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</a:t>
            </a:r>
          </a:p>
        </p:txBody>
      </p:sp>
      <p:sp>
        <p:nvSpPr>
          <p:cNvPr id="491523" name="Line 3"/>
          <p:cNvSpPr>
            <a:spLocks noChangeShapeType="1"/>
          </p:cNvSpPr>
          <p:nvPr/>
        </p:nvSpPr>
        <p:spPr bwMode="auto">
          <a:xfrm>
            <a:off x="395288" y="976313"/>
            <a:ext cx="6985000" cy="0"/>
          </a:xfrm>
          <a:prstGeom prst="line">
            <a:avLst/>
          </a:prstGeom>
          <a:noFill/>
          <a:ln w="25400">
            <a:solidFill>
              <a:srgbClr val="F10043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200" b="1">
              <a:latin typeface="+mn-lt"/>
              <a:cs typeface="Arial" pitchFamily="34" charset="0"/>
            </a:endParaRP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285875"/>
            <a:ext cx="8424863" cy="504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 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grpSp>
        <p:nvGrpSpPr>
          <p:cNvPr id="5125" name="Group 6"/>
          <p:cNvGrpSpPr>
            <a:grpSpLocks noChangeAspect="1"/>
          </p:cNvGrpSpPr>
          <p:nvPr/>
        </p:nvGrpSpPr>
        <p:grpSpPr bwMode="auto">
          <a:xfrm>
            <a:off x="7743825" y="-1588"/>
            <a:ext cx="1014413" cy="1089026"/>
            <a:chOff x="4468" y="0"/>
            <a:chExt cx="1025" cy="1100"/>
          </a:xfrm>
        </p:grpSpPr>
        <p:sp>
          <p:nvSpPr>
            <p:cNvPr id="491527" name="Rectangle 7"/>
            <p:cNvSpPr>
              <a:spLocks noChangeAspect="1" noChangeArrowheads="1"/>
            </p:cNvSpPr>
            <p:nvPr userDrawn="1"/>
          </p:nvSpPr>
          <p:spPr bwMode="auto">
            <a:xfrm>
              <a:off x="4468" y="0"/>
              <a:ext cx="1025" cy="1100"/>
            </a:xfrm>
            <a:prstGeom prst="rect">
              <a:avLst/>
            </a:prstGeom>
            <a:solidFill>
              <a:srgbClr val="00224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sz="1200" b="1">
                <a:latin typeface="+mn-lt"/>
                <a:cs typeface="Arial" pitchFamily="34" charset="0"/>
              </a:endParaRPr>
            </a:p>
          </p:txBody>
        </p:sp>
        <p:grpSp>
          <p:nvGrpSpPr>
            <p:cNvPr id="5138" name="Group 8"/>
            <p:cNvGrpSpPr>
              <a:grpSpLocks noChangeAspect="1"/>
            </p:cNvGrpSpPr>
            <p:nvPr userDrawn="1"/>
          </p:nvGrpSpPr>
          <p:grpSpPr bwMode="auto">
            <a:xfrm>
              <a:off x="4565" y="183"/>
              <a:ext cx="830" cy="769"/>
              <a:chOff x="4590" y="201"/>
              <a:chExt cx="847" cy="785"/>
            </a:xfrm>
          </p:grpSpPr>
          <p:sp>
            <p:nvSpPr>
              <p:cNvPr id="491529" name="AutoShape 9"/>
              <p:cNvSpPr>
                <a:spLocks noChangeAspect="1" noChangeArrowheads="1" noTextEdit="1"/>
              </p:cNvSpPr>
              <p:nvPr userDrawn="1"/>
            </p:nvSpPr>
            <p:spPr bwMode="auto">
              <a:xfrm>
                <a:off x="4588" y="201"/>
                <a:ext cx="851" cy="7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s-ES" sz="1200" b="1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491530" name="Freeform 10"/>
              <p:cNvSpPr>
                <a:spLocks noChangeAspect="1" noEditPoints="1"/>
              </p:cNvSpPr>
              <p:nvPr userDrawn="1"/>
            </p:nvSpPr>
            <p:spPr bwMode="auto">
              <a:xfrm>
                <a:off x="4588" y="199"/>
                <a:ext cx="851" cy="133"/>
              </a:xfrm>
              <a:custGeom>
                <a:avLst/>
                <a:gdLst/>
                <a:ahLst/>
                <a:cxnLst>
                  <a:cxn ang="0">
                    <a:pos x="931" y="212"/>
                  </a:cxn>
                  <a:cxn ang="0">
                    <a:pos x="959" y="188"/>
                  </a:cxn>
                  <a:cxn ang="0">
                    <a:pos x="996" y="63"/>
                  </a:cxn>
                  <a:cxn ang="0">
                    <a:pos x="1029" y="28"/>
                  </a:cxn>
                  <a:cxn ang="0">
                    <a:pos x="1088" y="8"/>
                  </a:cxn>
                  <a:cxn ang="0">
                    <a:pos x="1146" y="50"/>
                  </a:cxn>
                  <a:cxn ang="0">
                    <a:pos x="1104" y="76"/>
                  </a:cxn>
                  <a:cxn ang="0">
                    <a:pos x="1082" y="152"/>
                  </a:cxn>
                  <a:cxn ang="0">
                    <a:pos x="1058" y="212"/>
                  </a:cxn>
                  <a:cxn ang="0">
                    <a:pos x="1016" y="246"/>
                  </a:cxn>
                  <a:cxn ang="0">
                    <a:pos x="953" y="258"/>
                  </a:cxn>
                  <a:cxn ang="0">
                    <a:pos x="460" y="209"/>
                  </a:cxn>
                  <a:cxn ang="0">
                    <a:pos x="625" y="10"/>
                  </a:cxn>
                  <a:cxn ang="0">
                    <a:pos x="200" y="109"/>
                  </a:cxn>
                  <a:cxn ang="0">
                    <a:pos x="225" y="91"/>
                  </a:cxn>
                  <a:cxn ang="0">
                    <a:pos x="226" y="69"/>
                  </a:cxn>
                  <a:cxn ang="0">
                    <a:pos x="213" y="54"/>
                  </a:cxn>
                  <a:cxn ang="0">
                    <a:pos x="322" y="55"/>
                  </a:cxn>
                  <a:cxn ang="0">
                    <a:pos x="284" y="16"/>
                  </a:cxn>
                  <a:cxn ang="0">
                    <a:pos x="108" y="254"/>
                  </a:cxn>
                  <a:cxn ang="0">
                    <a:pos x="158" y="162"/>
                  </a:cxn>
                  <a:cxn ang="0">
                    <a:pos x="272" y="192"/>
                  </a:cxn>
                  <a:cxn ang="0">
                    <a:pos x="224" y="152"/>
                  </a:cxn>
                  <a:cxn ang="0">
                    <a:pos x="243" y="146"/>
                  </a:cxn>
                  <a:cxn ang="0">
                    <a:pos x="295" y="131"/>
                  </a:cxn>
                  <a:cxn ang="0">
                    <a:pos x="325" y="84"/>
                  </a:cxn>
                  <a:cxn ang="0">
                    <a:pos x="1299" y="74"/>
                  </a:cxn>
                  <a:cxn ang="0">
                    <a:pos x="1340" y="55"/>
                  </a:cxn>
                  <a:cxn ang="0">
                    <a:pos x="1369" y="66"/>
                  </a:cxn>
                  <a:cxn ang="0">
                    <a:pos x="1378" y="105"/>
                  </a:cxn>
                  <a:cxn ang="0">
                    <a:pos x="1361" y="154"/>
                  </a:cxn>
                  <a:cxn ang="0">
                    <a:pos x="1322" y="193"/>
                  </a:cxn>
                  <a:cxn ang="0">
                    <a:pos x="1282" y="202"/>
                  </a:cxn>
                  <a:cxn ang="0">
                    <a:pos x="1259" y="184"/>
                  </a:cxn>
                  <a:cxn ang="0">
                    <a:pos x="1257" y="140"/>
                  </a:cxn>
                  <a:cxn ang="0">
                    <a:pos x="1283" y="91"/>
                  </a:cxn>
                  <a:cxn ang="0">
                    <a:pos x="1157" y="135"/>
                  </a:cxn>
                  <a:cxn ang="0">
                    <a:pos x="1188" y="73"/>
                  </a:cxn>
                  <a:cxn ang="0">
                    <a:pos x="1274" y="10"/>
                  </a:cxn>
                  <a:cxn ang="0">
                    <a:pos x="1364" y="2"/>
                  </a:cxn>
                  <a:cxn ang="0">
                    <a:pos x="1424" y="22"/>
                  </a:cxn>
                  <a:cxn ang="0">
                    <a:pos x="1462" y="58"/>
                  </a:cxn>
                  <a:cxn ang="0">
                    <a:pos x="1477" y="114"/>
                  </a:cxn>
                  <a:cxn ang="0">
                    <a:pos x="1462" y="173"/>
                  </a:cxn>
                  <a:cxn ang="0">
                    <a:pos x="1415" y="227"/>
                  </a:cxn>
                  <a:cxn ang="0">
                    <a:pos x="1341" y="261"/>
                  </a:cxn>
                  <a:cxn ang="0">
                    <a:pos x="1248" y="259"/>
                  </a:cxn>
                  <a:cxn ang="0">
                    <a:pos x="1179" y="220"/>
                  </a:cxn>
                  <a:cxn ang="0">
                    <a:pos x="1158" y="181"/>
                  </a:cxn>
                  <a:cxn ang="0">
                    <a:pos x="1668" y="10"/>
                  </a:cxn>
                  <a:cxn ang="0">
                    <a:pos x="804" y="126"/>
                  </a:cxn>
                  <a:cxn ang="0">
                    <a:pos x="832" y="103"/>
                  </a:cxn>
                  <a:cxn ang="0">
                    <a:pos x="828" y="67"/>
                  </a:cxn>
                  <a:cxn ang="0">
                    <a:pos x="791" y="54"/>
                  </a:cxn>
                  <a:cxn ang="0">
                    <a:pos x="852" y="171"/>
                  </a:cxn>
                  <a:cxn ang="0">
                    <a:pos x="903" y="154"/>
                  </a:cxn>
                  <a:cxn ang="0">
                    <a:pos x="933" y="123"/>
                  </a:cxn>
                  <a:cxn ang="0">
                    <a:pos x="939" y="70"/>
                  </a:cxn>
                  <a:cxn ang="0">
                    <a:pos x="922" y="38"/>
                  </a:cxn>
                  <a:cxn ang="0">
                    <a:pos x="876" y="14"/>
                  </a:cxn>
                </a:cxnLst>
                <a:rect l="0" t="0" r="r" b="b"/>
                <a:pathLst>
                  <a:path w="1696" h="265">
                    <a:moveTo>
                      <a:pt x="850" y="258"/>
                    </a:moveTo>
                    <a:lnTo>
                      <a:pt x="861" y="216"/>
                    </a:lnTo>
                    <a:lnTo>
                      <a:pt x="898" y="216"/>
                    </a:lnTo>
                    <a:lnTo>
                      <a:pt x="908" y="216"/>
                    </a:lnTo>
                    <a:lnTo>
                      <a:pt x="917" y="215"/>
                    </a:lnTo>
                    <a:lnTo>
                      <a:pt x="924" y="214"/>
                    </a:lnTo>
                    <a:lnTo>
                      <a:pt x="931" y="212"/>
                    </a:lnTo>
                    <a:lnTo>
                      <a:pt x="936" y="209"/>
                    </a:lnTo>
                    <a:lnTo>
                      <a:pt x="941" y="207"/>
                    </a:lnTo>
                    <a:lnTo>
                      <a:pt x="946" y="204"/>
                    </a:lnTo>
                    <a:lnTo>
                      <a:pt x="949" y="201"/>
                    </a:lnTo>
                    <a:lnTo>
                      <a:pt x="953" y="197"/>
                    </a:lnTo>
                    <a:lnTo>
                      <a:pt x="955" y="193"/>
                    </a:lnTo>
                    <a:lnTo>
                      <a:pt x="959" y="188"/>
                    </a:lnTo>
                    <a:lnTo>
                      <a:pt x="961" y="182"/>
                    </a:lnTo>
                    <a:lnTo>
                      <a:pt x="966" y="168"/>
                    </a:lnTo>
                    <a:lnTo>
                      <a:pt x="970" y="151"/>
                    </a:lnTo>
                    <a:lnTo>
                      <a:pt x="988" y="84"/>
                    </a:lnTo>
                    <a:lnTo>
                      <a:pt x="990" y="77"/>
                    </a:lnTo>
                    <a:lnTo>
                      <a:pt x="993" y="69"/>
                    </a:lnTo>
                    <a:lnTo>
                      <a:pt x="996" y="63"/>
                    </a:lnTo>
                    <a:lnTo>
                      <a:pt x="999" y="57"/>
                    </a:lnTo>
                    <a:lnTo>
                      <a:pt x="1002" y="52"/>
                    </a:lnTo>
                    <a:lnTo>
                      <a:pt x="1007" y="47"/>
                    </a:lnTo>
                    <a:lnTo>
                      <a:pt x="1011" y="43"/>
                    </a:lnTo>
                    <a:lnTo>
                      <a:pt x="1015" y="38"/>
                    </a:lnTo>
                    <a:lnTo>
                      <a:pt x="1024" y="31"/>
                    </a:lnTo>
                    <a:lnTo>
                      <a:pt x="1029" y="28"/>
                    </a:lnTo>
                    <a:lnTo>
                      <a:pt x="1034" y="24"/>
                    </a:lnTo>
                    <a:lnTo>
                      <a:pt x="1044" y="19"/>
                    </a:lnTo>
                    <a:lnTo>
                      <a:pt x="1054" y="15"/>
                    </a:lnTo>
                    <a:lnTo>
                      <a:pt x="1064" y="12"/>
                    </a:lnTo>
                    <a:lnTo>
                      <a:pt x="1072" y="10"/>
                    </a:lnTo>
                    <a:lnTo>
                      <a:pt x="1081" y="9"/>
                    </a:lnTo>
                    <a:lnTo>
                      <a:pt x="1088" y="8"/>
                    </a:lnTo>
                    <a:lnTo>
                      <a:pt x="1099" y="7"/>
                    </a:lnTo>
                    <a:lnTo>
                      <a:pt x="1103" y="7"/>
                    </a:lnTo>
                    <a:lnTo>
                      <a:pt x="1185" y="7"/>
                    </a:lnTo>
                    <a:lnTo>
                      <a:pt x="1172" y="49"/>
                    </a:lnTo>
                    <a:lnTo>
                      <a:pt x="1167" y="49"/>
                    </a:lnTo>
                    <a:lnTo>
                      <a:pt x="1156" y="49"/>
                    </a:lnTo>
                    <a:lnTo>
                      <a:pt x="1146" y="50"/>
                    </a:lnTo>
                    <a:lnTo>
                      <a:pt x="1136" y="52"/>
                    </a:lnTo>
                    <a:lnTo>
                      <a:pt x="1128" y="55"/>
                    </a:lnTo>
                    <a:lnTo>
                      <a:pt x="1122" y="59"/>
                    </a:lnTo>
                    <a:lnTo>
                      <a:pt x="1116" y="62"/>
                    </a:lnTo>
                    <a:lnTo>
                      <a:pt x="1111" y="67"/>
                    </a:lnTo>
                    <a:lnTo>
                      <a:pt x="1107" y="72"/>
                    </a:lnTo>
                    <a:lnTo>
                      <a:pt x="1104" y="76"/>
                    </a:lnTo>
                    <a:lnTo>
                      <a:pt x="1101" y="81"/>
                    </a:lnTo>
                    <a:lnTo>
                      <a:pt x="1098" y="88"/>
                    </a:lnTo>
                    <a:lnTo>
                      <a:pt x="1096" y="94"/>
                    </a:lnTo>
                    <a:lnTo>
                      <a:pt x="1096" y="96"/>
                    </a:lnTo>
                    <a:lnTo>
                      <a:pt x="1088" y="128"/>
                    </a:lnTo>
                    <a:lnTo>
                      <a:pt x="1084" y="144"/>
                    </a:lnTo>
                    <a:lnTo>
                      <a:pt x="1082" y="152"/>
                    </a:lnTo>
                    <a:lnTo>
                      <a:pt x="1079" y="161"/>
                    </a:lnTo>
                    <a:lnTo>
                      <a:pt x="1074" y="177"/>
                    </a:lnTo>
                    <a:lnTo>
                      <a:pt x="1072" y="185"/>
                    </a:lnTo>
                    <a:lnTo>
                      <a:pt x="1069" y="192"/>
                    </a:lnTo>
                    <a:lnTo>
                      <a:pt x="1065" y="199"/>
                    </a:lnTo>
                    <a:lnTo>
                      <a:pt x="1062" y="205"/>
                    </a:lnTo>
                    <a:lnTo>
                      <a:pt x="1058" y="212"/>
                    </a:lnTo>
                    <a:lnTo>
                      <a:pt x="1053" y="217"/>
                    </a:lnTo>
                    <a:lnTo>
                      <a:pt x="1046" y="223"/>
                    </a:lnTo>
                    <a:lnTo>
                      <a:pt x="1041" y="229"/>
                    </a:lnTo>
                    <a:lnTo>
                      <a:pt x="1035" y="234"/>
                    </a:lnTo>
                    <a:lnTo>
                      <a:pt x="1029" y="239"/>
                    </a:lnTo>
                    <a:lnTo>
                      <a:pt x="1023" y="242"/>
                    </a:lnTo>
                    <a:lnTo>
                      <a:pt x="1016" y="246"/>
                    </a:lnTo>
                    <a:lnTo>
                      <a:pt x="1010" y="248"/>
                    </a:lnTo>
                    <a:lnTo>
                      <a:pt x="1004" y="251"/>
                    </a:lnTo>
                    <a:lnTo>
                      <a:pt x="997" y="253"/>
                    </a:lnTo>
                    <a:lnTo>
                      <a:pt x="991" y="254"/>
                    </a:lnTo>
                    <a:lnTo>
                      <a:pt x="979" y="257"/>
                    </a:lnTo>
                    <a:lnTo>
                      <a:pt x="966" y="258"/>
                    </a:lnTo>
                    <a:lnTo>
                      <a:pt x="953" y="258"/>
                    </a:lnTo>
                    <a:lnTo>
                      <a:pt x="850" y="258"/>
                    </a:lnTo>
                    <a:close/>
                    <a:moveTo>
                      <a:pt x="625" y="10"/>
                    </a:moveTo>
                    <a:lnTo>
                      <a:pt x="403" y="10"/>
                    </a:lnTo>
                    <a:lnTo>
                      <a:pt x="338" y="254"/>
                    </a:lnTo>
                    <a:lnTo>
                      <a:pt x="560" y="254"/>
                    </a:lnTo>
                    <a:lnTo>
                      <a:pt x="571" y="209"/>
                    </a:lnTo>
                    <a:lnTo>
                      <a:pt x="460" y="209"/>
                    </a:lnTo>
                    <a:lnTo>
                      <a:pt x="475" y="156"/>
                    </a:lnTo>
                    <a:lnTo>
                      <a:pt x="585" y="156"/>
                    </a:lnTo>
                    <a:lnTo>
                      <a:pt x="598" y="110"/>
                    </a:lnTo>
                    <a:lnTo>
                      <a:pt x="487" y="110"/>
                    </a:lnTo>
                    <a:lnTo>
                      <a:pt x="500" y="60"/>
                    </a:lnTo>
                    <a:lnTo>
                      <a:pt x="612" y="60"/>
                    </a:lnTo>
                    <a:lnTo>
                      <a:pt x="625" y="10"/>
                    </a:lnTo>
                    <a:close/>
                    <a:moveTo>
                      <a:pt x="180" y="48"/>
                    </a:moveTo>
                    <a:lnTo>
                      <a:pt x="164" y="48"/>
                    </a:lnTo>
                    <a:lnTo>
                      <a:pt x="147" y="111"/>
                    </a:lnTo>
                    <a:lnTo>
                      <a:pt x="186" y="111"/>
                    </a:lnTo>
                    <a:lnTo>
                      <a:pt x="190" y="111"/>
                    </a:lnTo>
                    <a:lnTo>
                      <a:pt x="194" y="111"/>
                    </a:lnTo>
                    <a:lnTo>
                      <a:pt x="200" y="109"/>
                    </a:lnTo>
                    <a:lnTo>
                      <a:pt x="207" y="108"/>
                    </a:lnTo>
                    <a:lnTo>
                      <a:pt x="211" y="105"/>
                    </a:lnTo>
                    <a:lnTo>
                      <a:pt x="215" y="103"/>
                    </a:lnTo>
                    <a:lnTo>
                      <a:pt x="219" y="100"/>
                    </a:lnTo>
                    <a:lnTo>
                      <a:pt x="221" y="97"/>
                    </a:lnTo>
                    <a:lnTo>
                      <a:pt x="223" y="94"/>
                    </a:lnTo>
                    <a:lnTo>
                      <a:pt x="225" y="91"/>
                    </a:lnTo>
                    <a:lnTo>
                      <a:pt x="226" y="88"/>
                    </a:lnTo>
                    <a:lnTo>
                      <a:pt x="227" y="82"/>
                    </a:lnTo>
                    <a:lnTo>
                      <a:pt x="227" y="79"/>
                    </a:lnTo>
                    <a:lnTo>
                      <a:pt x="227" y="77"/>
                    </a:lnTo>
                    <a:lnTo>
                      <a:pt x="227" y="74"/>
                    </a:lnTo>
                    <a:lnTo>
                      <a:pt x="227" y="72"/>
                    </a:lnTo>
                    <a:lnTo>
                      <a:pt x="226" y="69"/>
                    </a:lnTo>
                    <a:lnTo>
                      <a:pt x="225" y="66"/>
                    </a:lnTo>
                    <a:lnTo>
                      <a:pt x="224" y="64"/>
                    </a:lnTo>
                    <a:lnTo>
                      <a:pt x="223" y="62"/>
                    </a:lnTo>
                    <a:lnTo>
                      <a:pt x="222" y="61"/>
                    </a:lnTo>
                    <a:lnTo>
                      <a:pt x="220" y="59"/>
                    </a:lnTo>
                    <a:lnTo>
                      <a:pt x="217" y="56"/>
                    </a:lnTo>
                    <a:lnTo>
                      <a:pt x="213" y="54"/>
                    </a:lnTo>
                    <a:lnTo>
                      <a:pt x="204" y="51"/>
                    </a:lnTo>
                    <a:lnTo>
                      <a:pt x="199" y="50"/>
                    </a:lnTo>
                    <a:lnTo>
                      <a:pt x="195" y="49"/>
                    </a:lnTo>
                    <a:lnTo>
                      <a:pt x="187" y="48"/>
                    </a:lnTo>
                    <a:lnTo>
                      <a:pt x="180" y="48"/>
                    </a:lnTo>
                    <a:close/>
                    <a:moveTo>
                      <a:pt x="324" y="65"/>
                    </a:moveTo>
                    <a:lnTo>
                      <a:pt x="322" y="55"/>
                    </a:lnTo>
                    <a:lnTo>
                      <a:pt x="318" y="46"/>
                    </a:lnTo>
                    <a:lnTo>
                      <a:pt x="314" y="39"/>
                    </a:lnTo>
                    <a:lnTo>
                      <a:pt x="309" y="33"/>
                    </a:lnTo>
                    <a:lnTo>
                      <a:pt x="303" y="27"/>
                    </a:lnTo>
                    <a:lnTo>
                      <a:pt x="297" y="22"/>
                    </a:lnTo>
                    <a:lnTo>
                      <a:pt x="291" y="19"/>
                    </a:lnTo>
                    <a:lnTo>
                      <a:pt x="284" y="16"/>
                    </a:lnTo>
                    <a:lnTo>
                      <a:pt x="278" y="14"/>
                    </a:lnTo>
                    <a:lnTo>
                      <a:pt x="272" y="12"/>
                    </a:lnTo>
                    <a:lnTo>
                      <a:pt x="262" y="11"/>
                    </a:lnTo>
                    <a:lnTo>
                      <a:pt x="252" y="10"/>
                    </a:lnTo>
                    <a:lnTo>
                      <a:pt x="65" y="10"/>
                    </a:lnTo>
                    <a:lnTo>
                      <a:pt x="0" y="254"/>
                    </a:lnTo>
                    <a:lnTo>
                      <a:pt x="108" y="254"/>
                    </a:lnTo>
                    <a:lnTo>
                      <a:pt x="136" y="153"/>
                    </a:lnTo>
                    <a:lnTo>
                      <a:pt x="140" y="154"/>
                    </a:lnTo>
                    <a:lnTo>
                      <a:pt x="145" y="154"/>
                    </a:lnTo>
                    <a:lnTo>
                      <a:pt x="148" y="155"/>
                    </a:lnTo>
                    <a:lnTo>
                      <a:pt x="151" y="157"/>
                    </a:lnTo>
                    <a:lnTo>
                      <a:pt x="154" y="159"/>
                    </a:lnTo>
                    <a:lnTo>
                      <a:pt x="158" y="162"/>
                    </a:lnTo>
                    <a:lnTo>
                      <a:pt x="181" y="199"/>
                    </a:lnTo>
                    <a:lnTo>
                      <a:pt x="198" y="229"/>
                    </a:lnTo>
                    <a:lnTo>
                      <a:pt x="209" y="247"/>
                    </a:lnTo>
                    <a:lnTo>
                      <a:pt x="212" y="254"/>
                    </a:lnTo>
                    <a:lnTo>
                      <a:pt x="316" y="254"/>
                    </a:lnTo>
                    <a:lnTo>
                      <a:pt x="291" y="217"/>
                    </a:lnTo>
                    <a:lnTo>
                      <a:pt x="272" y="192"/>
                    </a:lnTo>
                    <a:lnTo>
                      <a:pt x="264" y="183"/>
                    </a:lnTo>
                    <a:lnTo>
                      <a:pt x="257" y="175"/>
                    </a:lnTo>
                    <a:lnTo>
                      <a:pt x="243" y="162"/>
                    </a:lnTo>
                    <a:lnTo>
                      <a:pt x="237" y="157"/>
                    </a:lnTo>
                    <a:lnTo>
                      <a:pt x="230" y="154"/>
                    </a:lnTo>
                    <a:lnTo>
                      <a:pt x="226" y="152"/>
                    </a:lnTo>
                    <a:lnTo>
                      <a:pt x="224" y="152"/>
                    </a:lnTo>
                    <a:lnTo>
                      <a:pt x="222" y="151"/>
                    </a:lnTo>
                    <a:lnTo>
                      <a:pt x="220" y="150"/>
                    </a:lnTo>
                    <a:lnTo>
                      <a:pt x="220" y="149"/>
                    </a:lnTo>
                    <a:lnTo>
                      <a:pt x="222" y="148"/>
                    </a:lnTo>
                    <a:lnTo>
                      <a:pt x="223" y="148"/>
                    </a:lnTo>
                    <a:lnTo>
                      <a:pt x="234" y="147"/>
                    </a:lnTo>
                    <a:lnTo>
                      <a:pt x="243" y="146"/>
                    </a:lnTo>
                    <a:lnTo>
                      <a:pt x="254" y="145"/>
                    </a:lnTo>
                    <a:lnTo>
                      <a:pt x="262" y="144"/>
                    </a:lnTo>
                    <a:lnTo>
                      <a:pt x="270" y="142"/>
                    </a:lnTo>
                    <a:lnTo>
                      <a:pt x="277" y="139"/>
                    </a:lnTo>
                    <a:lnTo>
                      <a:pt x="283" y="137"/>
                    </a:lnTo>
                    <a:lnTo>
                      <a:pt x="289" y="134"/>
                    </a:lnTo>
                    <a:lnTo>
                      <a:pt x="295" y="131"/>
                    </a:lnTo>
                    <a:lnTo>
                      <a:pt x="300" y="128"/>
                    </a:lnTo>
                    <a:lnTo>
                      <a:pt x="308" y="121"/>
                    </a:lnTo>
                    <a:lnTo>
                      <a:pt x="314" y="113"/>
                    </a:lnTo>
                    <a:lnTo>
                      <a:pt x="319" y="105"/>
                    </a:lnTo>
                    <a:lnTo>
                      <a:pt x="322" y="98"/>
                    </a:lnTo>
                    <a:lnTo>
                      <a:pt x="324" y="91"/>
                    </a:lnTo>
                    <a:lnTo>
                      <a:pt x="325" y="84"/>
                    </a:lnTo>
                    <a:lnTo>
                      <a:pt x="325" y="78"/>
                    </a:lnTo>
                    <a:lnTo>
                      <a:pt x="325" y="68"/>
                    </a:lnTo>
                    <a:lnTo>
                      <a:pt x="324" y="65"/>
                    </a:lnTo>
                    <a:close/>
                    <a:moveTo>
                      <a:pt x="1283" y="91"/>
                    </a:moveTo>
                    <a:lnTo>
                      <a:pt x="1288" y="85"/>
                    </a:lnTo>
                    <a:lnTo>
                      <a:pt x="1294" y="79"/>
                    </a:lnTo>
                    <a:lnTo>
                      <a:pt x="1299" y="74"/>
                    </a:lnTo>
                    <a:lnTo>
                      <a:pt x="1305" y="69"/>
                    </a:lnTo>
                    <a:lnTo>
                      <a:pt x="1311" y="65"/>
                    </a:lnTo>
                    <a:lnTo>
                      <a:pt x="1318" y="62"/>
                    </a:lnTo>
                    <a:lnTo>
                      <a:pt x="1324" y="59"/>
                    </a:lnTo>
                    <a:lnTo>
                      <a:pt x="1329" y="57"/>
                    </a:lnTo>
                    <a:lnTo>
                      <a:pt x="1335" y="56"/>
                    </a:lnTo>
                    <a:lnTo>
                      <a:pt x="1340" y="55"/>
                    </a:lnTo>
                    <a:lnTo>
                      <a:pt x="1346" y="55"/>
                    </a:lnTo>
                    <a:lnTo>
                      <a:pt x="1351" y="56"/>
                    </a:lnTo>
                    <a:lnTo>
                      <a:pt x="1353" y="57"/>
                    </a:lnTo>
                    <a:lnTo>
                      <a:pt x="1355" y="57"/>
                    </a:lnTo>
                    <a:lnTo>
                      <a:pt x="1361" y="59"/>
                    </a:lnTo>
                    <a:lnTo>
                      <a:pt x="1365" y="62"/>
                    </a:lnTo>
                    <a:lnTo>
                      <a:pt x="1369" y="66"/>
                    </a:lnTo>
                    <a:lnTo>
                      <a:pt x="1372" y="70"/>
                    </a:lnTo>
                    <a:lnTo>
                      <a:pt x="1374" y="76"/>
                    </a:lnTo>
                    <a:lnTo>
                      <a:pt x="1376" y="81"/>
                    </a:lnTo>
                    <a:lnTo>
                      <a:pt x="1378" y="86"/>
                    </a:lnTo>
                    <a:lnTo>
                      <a:pt x="1378" y="92"/>
                    </a:lnTo>
                    <a:lnTo>
                      <a:pt x="1379" y="98"/>
                    </a:lnTo>
                    <a:lnTo>
                      <a:pt x="1378" y="105"/>
                    </a:lnTo>
                    <a:lnTo>
                      <a:pt x="1377" y="112"/>
                    </a:lnTo>
                    <a:lnTo>
                      <a:pt x="1376" y="119"/>
                    </a:lnTo>
                    <a:lnTo>
                      <a:pt x="1374" y="126"/>
                    </a:lnTo>
                    <a:lnTo>
                      <a:pt x="1371" y="133"/>
                    </a:lnTo>
                    <a:lnTo>
                      <a:pt x="1368" y="140"/>
                    </a:lnTo>
                    <a:lnTo>
                      <a:pt x="1365" y="147"/>
                    </a:lnTo>
                    <a:lnTo>
                      <a:pt x="1361" y="154"/>
                    </a:lnTo>
                    <a:lnTo>
                      <a:pt x="1355" y="161"/>
                    </a:lnTo>
                    <a:lnTo>
                      <a:pt x="1350" y="168"/>
                    </a:lnTo>
                    <a:lnTo>
                      <a:pt x="1345" y="174"/>
                    </a:lnTo>
                    <a:lnTo>
                      <a:pt x="1339" y="180"/>
                    </a:lnTo>
                    <a:lnTo>
                      <a:pt x="1334" y="185"/>
                    </a:lnTo>
                    <a:lnTo>
                      <a:pt x="1328" y="189"/>
                    </a:lnTo>
                    <a:lnTo>
                      <a:pt x="1322" y="193"/>
                    </a:lnTo>
                    <a:lnTo>
                      <a:pt x="1316" y="196"/>
                    </a:lnTo>
                    <a:lnTo>
                      <a:pt x="1309" y="199"/>
                    </a:lnTo>
                    <a:lnTo>
                      <a:pt x="1304" y="201"/>
                    </a:lnTo>
                    <a:lnTo>
                      <a:pt x="1298" y="202"/>
                    </a:lnTo>
                    <a:lnTo>
                      <a:pt x="1293" y="203"/>
                    </a:lnTo>
                    <a:lnTo>
                      <a:pt x="1287" y="203"/>
                    </a:lnTo>
                    <a:lnTo>
                      <a:pt x="1282" y="202"/>
                    </a:lnTo>
                    <a:lnTo>
                      <a:pt x="1280" y="202"/>
                    </a:lnTo>
                    <a:lnTo>
                      <a:pt x="1278" y="201"/>
                    </a:lnTo>
                    <a:lnTo>
                      <a:pt x="1273" y="199"/>
                    </a:lnTo>
                    <a:lnTo>
                      <a:pt x="1268" y="196"/>
                    </a:lnTo>
                    <a:lnTo>
                      <a:pt x="1264" y="192"/>
                    </a:lnTo>
                    <a:lnTo>
                      <a:pt x="1261" y="188"/>
                    </a:lnTo>
                    <a:lnTo>
                      <a:pt x="1259" y="184"/>
                    </a:lnTo>
                    <a:lnTo>
                      <a:pt x="1257" y="179"/>
                    </a:lnTo>
                    <a:lnTo>
                      <a:pt x="1255" y="173"/>
                    </a:lnTo>
                    <a:lnTo>
                      <a:pt x="1255" y="167"/>
                    </a:lnTo>
                    <a:lnTo>
                      <a:pt x="1254" y="160"/>
                    </a:lnTo>
                    <a:lnTo>
                      <a:pt x="1255" y="153"/>
                    </a:lnTo>
                    <a:lnTo>
                      <a:pt x="1256" y="147"/>
                    </a:lnTo>
                    <a:lnTo>
                      <a:pt x="1257" y="140"/>
                    </a:lnTo>
                    <a:lnTo>
                      <a:pt x="1259" y="133"/>
                    </a:lnTo>
                    <a:lnTo>
                      <a:pt x="1262" y="126"/>
                    </a:lnTo>
                    <a:lnTo>
                      <a:pt x="1265" y="119"/>
                    </a:lnTo>
                    <a:lnTo>
                      <a:pt x="1268" y="111"/>
                    </a:lnTo>
                    <a:lnTo>
                      <a:pt x="1273" y="104"/>
                    </a:lnTo>
                    <a:lnTo>
                      <a:pt x="1278" y="98"/>
                    </a:lnTo>
                    <a:lnTo>
                      <a:pt x="1283" y="91"/>
                    </a:lnTo>
                    <a:close/>
                    <a:moveTo>
                      <a:pt x="1156" y="175"/>
                    </a:moveTo>
                    <a:lnTo>
                      <a:pt x="1155" y="169"/>
                    </a:lnTo>
                    <a:lnTo>
                      <a:pt x="1155" y="161"/>
                    </a:lnTo>
                    <a:lnTo>
                      <a:pt x="1155" y="155"/>
                    </a:lnTo>
                    <a:lnTo>
                      <a:pt x="1155" y="148"/>
                    </a:lnTo>
                    <a:lnTo>
                      <a:pt x="1156" y="142"/>
                    </a:lnTo>
                    <a:lnTo>
                      <a:pt x="1157" y="135"/>
                    </a:lnTo>
                    <a:lnTo>
                      <a:pt x="1158" y="129"/>
                    </a:lnTo>
                    <a:lnTo>
                      <a:pt x="1160" y="122"/>
                    </a:lnTo>
                    <a:lnTo>
                      <a:pt x="1162" y="115"/>
                    </a:lnTo>
                    <a:lnTo>
                      <a:pt x="1165" y="109"/>
                    </a:lnTo>
                    <a:lnTo>
                      <a:pt x="1171" y="96"/>
                    </a:lnTo>
                    <a:lnTo>
                      <a:pt x="1178" y="84"/>
                    </a:lnTo>
                    <a:lnTo>
                      <a:pt x="1188" y="73"/>
                    </a:lnTo>
                    <a:lnTo>
                      <a:pt x="1197" y="61"/>
                    </a:lnTo>
                    <a:lnTo>
                      <a:pt x="1208" y="50"/>
                    </a:lnTo>
                    <a:lnTo>
                      <a:pt x="1219" y="40"/>
                    </a:lnTo>
                    <a:lnTo>
                      <a:pt x="1232" y="32"/>
                    </a:lnTo>
                    <a:lnTo>
                      <a:pt x="1245" y="23"/>
                    </a:lnTo>
                    <a:lnTo>
                      <a:pt x="1259" y="16"/>
                    </a:lnTo>
                    <a:lnTo>
                      <a:pt x="1274" y="10"/>
                    </a:lnTo>
                    <a:lnTo>
                      <a:pt x="1289" y="5"/>
                    </a:lnTo>
                    <a:lnTo>
                      <a:pt x="1297" y="3"/>
                    </a:lnTo>
                    <a:lnTo>
                      <a:pt x="1306" y="2"/>
                    </a:lnTo>
                    <a:lnTo>
                      <a:pt x="1323" y="1"/>
                    </a:lnTo>
                    <a:lnTo>
                      <a:pt x="1340" y="0"/>
                    </a:lnTo>
                    <a:lnTo>
                      <a:pt x="1355" y="1"/>
                    </a:lnTo>
                    <a:lnTo>
                      <a:pt x="1364" y="2"/>
                    </a:lnTo>
                    <a:lnTo>
                      <a:pt x="1371" y="3"/>
                    </a:lnTo>
                    <a:lnTo>
                      <a:pt x="1378" y="4"/>
                    </a:lnTo>
                    <a:lnTo>
                      <a:pt x="1385" y="6"/>
                    </a:lnTo>
                    <a:lnTo>
                      <a:pt x="1392" y="8"/>
                    </a:lnTo>
                    <a:lnTo>
                      <a:pt x="1399" y="10"/>
                    </a:lnTo>
                    <a:lnTo>
                      <a:pt x="1413" y="15"/>
                    </a:lnTo>
                    <a:lnTo>
                      <a:pt x="1424" y="22"/>
                    </a:lnTo>
                    <a:lnTo>
                      <a:pt x="1435" y="30"/>
                    </a:lnTo>
                    <a:lnTo>
                      <a:pt x="1440" y="34"/>
                    </a:lnTo>
                    <a:lnTo>
                      <a:pt x="1445" y="38"/>
                    </a:lnTo>
                    <a:lnTo>
                      <a:pt x="1450" y="43"/>
                    </a:lnTo>
                    <a:lnTo>
                      <a:pt x="1455" y="47"/>
                    </a:lnTo>
                    <a:lnTo>
                      <a:pt x="1458" y="52"/>
                    </a:lnTo>
                    <a:lnTo>
                      <a:pt x="1462" y="58"/>
                    </a:lnTo>
                    <a:lnTo>
                      <a:pt x="1468" y="69"/>
                    </a:lnTo>
                    <a:lnTo>
                      <a:pt x="1471" y="76"/>
                    </a:lnTo>
                    <a:lnTo>
                      <a:pt x="1473" y="82"/>
                    </a:lnTo>
                    <a:lnTo>
                      <a:pt x="1476" y="94"/>
                    </a:lnTo>
                    <a:lnTo>
                      <a:pt x="1477" y="101"/>
                    </a:lnTo>
                    <a:lnTo>
                      <a:pt x="1477" y="107"/>
                    </a:lnTo>
                    <a:lnTo>
                      <a:pt x="1477" y="114"/>
                    </a:lnTo>
                    <a:lnTo>
                      <a:pt x="1477" y="121"/>
                    </a:lnTo>
                    <a:lnTo>
                      <a:pt x="1476" y="128"/>
                    </a:lnTo>
                    <a:lnTo>
                      <a:pt x="1475" y="134"/>
                    </a:lnTo>
                    <a:lnTo>
                      <a:pt x="1472" y="147"/>
                    </a:lnTo>
                    <a:lnTo>
                      <a:pt x="1468" y="159"/>
                    </a:lnTo>
                    <a:lnTo>
                      <a:pt x="1465" y="167"/>
                    </a:lnTo>
                    <a:lnTo>
                      <a:pt x="1462" y="173"/>
                    </a:lnTo>
                    <a:lnTo>
                      <a:pt x="1459" y="179"/>
                    </a:lnTo>
                    <a:lnTo>
                      <a:pt x="1455" y="184"/>
                    </a:lnTo>
                    <a:lnTo>
                      <a:pt x="1446" y="196"/>
                    </a:lnTo>
                    <a:lnTo>
                      <a:pt x="1437" y="206"/>
                    </a:lnTo>
                    <a:lnTo>
                      <a:pt x="1432" y="212"/>
                    </a:lnTo>
                    <a:lnTo>
                      <a:pt x="1426" y="217"/>
                    </a:lnTo>
                    <a:lnTo>
                      <a:pt x="1415" y="227"/>
                    </a:lnTo>
                    <a:lnTo>
                      <a:pt x="1401" y="235"/>
                    </a:lnTo>
                    <a:lnTo>
                      <a:pt x="1388" y="243"/>
                    </a:lnTo>
                    <a:lnTo>
                      <a:pt x="1373" y="250"/>
                    </a:lnTo>
                    <a:lnTo>
                      <a:pt x="1366" y="252"/>
                    </a:lnTo>
                    <a:lnTo>
                      <a:pt x="1357" y="255"/>
                    </a:lnTo>
                    <a:lnTo>
                      <a:pt x="1349" y="259"/>
                    </a:lnTo>
                    <a:lnTo>
                      <a:pt x="1341" y="261"/>
                    </a:lnTo>
                    <a:lnTo>
                      <a:pt x="1325" y="263"/>
                    </a:lnTo>
                    <a:lnTo>
                      <a:pt x="1317" y="264"/>
                    </a:lnTo>
                    <a:lnTo>
                      <a:pt x="1308" y="264"/>
                    </a:lnTo>
                    <a:lnTo>
                      <a:pt x="1293" y="265"/>
                    </a:lnTo>
                    <a:lnTo>
                      <a:pt x="1278" y="264"/>
                    </a:lnTo>
                    <a:lnTo>
                      <a:pt x="1262" y="262"/>
                    </a:lnTo>
                    <a:lnTo>
                      <a:pt x="1248" y="259"/>
                    </a:lnTo>
                    <a:lnTo>
                      <a:pt x="1235" y="254"/>
                    </a:lnTo>
                    <a:lnTo>
                      <a:pt x="1221" y="250"/>
                    </a:lnTo>
                    <a:lnTo>
                      <a:pt x="1209" y="244"/>
                    </a:lnTo>
                    <a:lnTo>
                      <a:pt x="1199" y="237"/>
                    </a:lnTo>
                    <a:lnTo>
                      <a:pt x="1189" y="229"/>
                    </a:lnTo>
                    <a:lnTo>
                      <a:pt x="1184" y="225"/>
                    </a:lnTo>
                    <a:lnTo>
                      <a:pt x="1179" y="220"/>
                    </a:lnTo>
                    <a:lnTo>
                      <a:pt x="1175" y="216"/>
                    </a:lnTo>
                    <a:lnTo>
                      <a:pt x="1171" y="211"/>
                    </a:lnTo>
                    <a:lnTo>
                      <a:pt x="1168" y="205"/>
                    </a:lnTo>
                    <a:lnTo>
                      <a:pt x="1165" y="199"/>
                    </a:lnTo>
                    <a:lnTo>
                      <a:pt x="1162" y="193"/>
                    </a:lnTo>
                    <a:lnTo>
                      <a:pt x="1160" y="188"/>
                    </a:lnTo>
                    <a:lnTo>
                      <a:pt x="1158" y="181"/>
                    </a:lnTo>
                    <a:lnTo>
                      <a:pt x="1156" y="175"/>
                    </a:lnTo>
                    <a:close/>
                    <a:moveTo>
                      <a:pt x="1558" y="10"/>
                    </a:moveTo>
                    <a:lnTo>
                      <a:pt x="1492" y="254"/>
                    </a:lnTo>
                    <a:lnTo>
                      <a:pt x="1684" y="254"/>
                    </a:lnTo>
                    <a:lnTo>
                      <a:pt x="1696" y="209"/>
                    </a:lnTo>
                    <a:lnTo>
                      <a:pt x="1614" y="209"/>
                    </a:lnTo>
                    <a:lnTo>
                      <a:pt x="1668" y="10"/>
                    </a:lnTo>
                    <a:lnTo>
                      <a:pt x="1558" y="10"/>
                    </a:lnTo>
                    <a:close/>
                    <a:moveTo>
                      <a:pt x="791" y="54"/>
                    </a:moveTo>
                    <a:lnTo>
                      <a:pt x="777" y="54"/>
                    </a:lnTo>
                    <a:lnTo>
                      <a:pt x="757" y="129"/>
                    </a:lnTo>
                    <a:lnTo>
                      <a:pt x="788" y="129"/>
                    </a:lnTo>
                    <a:lnTo>
                      <a:pt x="797" y="128"/>
                    </a:lnTo>
                    <a:lnTo>
                      <a:pt x="804" y="126"/>
                    </a:lnTo>
                    <a:lnTo>
                      <a:pt x="811" y="124"/>
                    </a:lnTo>
                    <a:lnTo>
                      <a:pt x="816" y="121"/>
                    </a:lnTo>
                    <a:lnTo>
                      <a:pt x="820" y="118"/>
                    </a:lnTo>
                    <a:lnTo>
                      <a:pt x="824" y="114"/>
                    </a:lnTo>
                    <a:lnTo>
                      <a:pt x="828" y="110"/>
                    </a:lnTo>
                    <a:lnTo>
                      <a:pt x="830" y="107"/>
                    </a:lnTo>
                    <a:lnTo>
                      <a:pt x="832" y="103"/>
                    </a:lnTo>
                    <a:lnTo>
                      <a:pt x="833" y="100"/>
                    </a:lnTo>
                    <a:lnTo>
                      <a:pt x="834" y="94"/>
                    </a:lnTo>
                    <a:lnTo>
                      <a:pt x="834" y="88"/>
                    </a:lnTo>
                    <a:lnTo>
                      <a:pt x="834" y="82"/>
                    </a:lnTo>
                    <a:lnTo>
                      <a:pt x="832" y="77"/>
                    </a:lnTo>
                    <a:lnTo>
                      <a:pt x="830" y="72"/>
                    </a:lnTo>
                    <a:lnTo>
                      <a:pt x="828" y="67"/>
                    </a:lnTo>
                    <a:lnTo>
                      <a:pt x="823" y="64"/>
                    </a:lnTo>
                    <a:lnTo>
                      <a:pt x="820" y="61"/>
                    </a:lnTo>
                    <a:lnTo>
                      <a:pt x="816" y="59"/>
                    </a:lnTo>
                    <a:lnTo>
                      <a:pt x="812" y="57"/>
                    </a:lnTo>
                    <a:lnTo>
                      <a:pt x="804" y="55"/>
                    </a:lnTo>
                    <a:lnTo>
                      <a:pt x="797" y="54"/>
                    </a:lnTo>
                    <a:lnTo>
                      <a:pt x="791" y="54"/>
                    </a:lnTo>
                    <a:close/>
                    <a:moveTo>
                      <a:pt x="680" y="10"/>
                    </a:moveTo>
                    <a:lnTo>
                      <a:pt x="615" y="254"/>
                    </a:lnTo>
                    <a:lnTo>
                      <a:pt x="723" y="254"/>
                    </a:lnTo>
                    <a:lnTo>
                      <a:pt x="744" y="179"/>
                    </a:lnTo>
                    <a:lnTo>
                      <a:pt x="803" y="175"/>
                    </a:lnTo>
                    <a:lnTo>
                      <a:pt x="837" y="172"/>
                    </a:lnTo>
                    <a:lnTo>
                      <a:pt x="852" y="171"/>
                    </a:lnTo>
                    <a:lnTo>
                      <a:pt x="856" y="170"/>
                    </a:lnTo>
                    <a:lnTo>
                      <a:pt x="865" y="168"/>
                    </a:lnTo>
                    <a:lnTo>
                      <a:pt x="875" y="166"/>
                    </a:lnTo>
                    <a:lnTo>
                      <a:pt x="883" y="163"/>
                    </a:lnTo>
                    <a:lnTo>
                      <a:pt x="890" y="160"/>
                    </a:lnTo>
                    <a:lnTo>
                      <a:pt x="897" y="157"/>
                    </a:lnTo>
                    <a:lnTo>
                      <a:pt x="903" y="154"/>
                    </a:lnTo>
                    <a:lnTo>
                      <a:pt x="908" y="151"/>
                    </a:lnTo>
                    <a:lnTo>
                      <a:pt x="913" y="147"/>
                    </a:lnTo>
                    <a:lnTo>
                      <a:pt x="918" y="144"/>
                    </a:lnTo>
                    <a:lnTo>
                      <a:pt x="922" y="140"/>
                    </a:lnTo>
                    <a:lnTo>
                      <a:pt x="929" y="131"/>
                    </a:lnTo>
                    <a:lnTo>
                      <a:pt x="931" y="127"/>
                    </a:lnTo>
                    <a:lnTo>
                      <a:pt x="933" y="123"/>
                    </a:lnTo>
                    <a:lnTo>
                      <a:pt x="937" y="114"/>
                    </a:lnTo>
                    <a:lnTo>
                      <a:pt x="939" y="105"/>
                    </a:lnTo>
                    <a:lnTo>
                      <a:pt x="940" y="98"/>
                    </a:lnTo>
                    <a:lnTo>
                      <a:pt x="941" y="90"/>
                    </a:lnTo>
                    <a:lnTo>
                      <a:pt x="941" y="84"/>
                    </a:lnTo>
                    <a:lnTo>
                      <a:pt x="939" y="75"/>
                    </a:lnTo>
                    <a:lnTo>
                      <a:pt x="939" y="70"/>
                    </a:lnTo>
                    <a:lnTo>
                      <a:pt x="937" y="64"/>
                    </a:lnTo>
                    <a:lnTo>
                      <a:pt x="936" y="59"/>
                    </a:lnTo>
                    <a:lnTo>
                      <a:pt x="934" y="54"/>
                    </a:lnTo>
                    <a:lnTo>
                      <a:pt x="931" y="50"/>
                    </a:lnTo>
                    <a:lnTo>
                      <a:pt x="929" y="46"/>
                    </a:lnTo>
                    <a:lnTo>
                      <a:pt x="926" y="42"/>
                    </a:lnTo>
                    <a:lnTo>
                      <a:pt x="922" y="38"/>
                    </a:lnTo>
                    <a:lnTo>
                      <a:pt x="919" y="35"/>
                    </a:lnTo>
                    <a:lnTo>
                      <a:pt x="910" y="29"/>
                    </a:lnTo>
                    <a:lnTo>
                      <a:pt x="902" y="23"/>
                    </a:lnTo>
                    <a:lnTo>
                      <a:pt x="897" y="21"/>
                    </a:lnTo>
                    <a:lnTo>
                      <a:pt x="893" y="20"/>
                    </a:lnTo>
                    <a:lnTo>
                      <a:pt x="884" y="17"/>
                    </a:lnTo>
                    <a:lnTo>
                      <a:pt x="876" y="14"/>
                    </a:lnTo>
                    <a:lnTo>
                      <a:pt x="866" y="13"/>
                    </a:lnTo>
                    <a:lnTo>
                      <a:pt x="859" y="11"/>
                    </a:lnTo>
                    <a:lnTo>
                      <a:pt x="852" y="11"/>
                    </a:lnTo>
                    <a:lnTo>
                      <a:pt x="842" y="10"/>
                    </a:lnTo>
                    <a:lnTo>
                      <a:pt x="838" y="10"/>
                    </a:lnTo>
                    <a:lnTo>
                      <a:pt x="680" y="1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s-ES" sz="1200" b="1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491531" name="Freeform 11"/>
              <p:cNvSpPr>
                <a:spLocks noChangeAspect="1"/>
              </p:cNvSpPr>
              <p:nvPr userDrawn="1"/>
            </p:nvSpPr>
            <p:spPr bwMode="auto">
              <a:xfrm>
                <a:off x="4588" y="422"/>
                <a:ext cx="715" cy="283"/>
              </a:xfrm>
              <a:custGeom>
                <a:avLst/>
                <a:gdLst/>
                <a:ahLst/>
                <a:cxnLst>
                  <a:cxn ang="0">
                    <a:pos x="396" y="310"/>
                  </a:cxn>
                  <a:cxn ang="0">
                    <a:pos x="422" y="276"/>
                  </a:cxn>
                  <a:cxn ang="0">
                    <a:pos x="451" y="242"/>
                  </a:cxn>
                  <a:cxn ang="0">
                    <a:pos x="482" y="210"/>
                  </a:cxn>
                  <a:cxn ang="0">
                    <a:pos x="515" y="180"/>
                  </a:cxn>
                  <a:cxn ang="0">
                    <a:pos x="531" y="166"/>
                  </a:cxn>
                  <a:cxn ang="0">
                    <a:pos x="566" y="139"/>
                  </a:cxn>
                  <a:cxn ang="0">
                    <a:pos x="601" y="114"/>
                  </a:cxn>
                  <a:cxn ang="0">
                    <a:pos x="639" y="92"/>
                  </a:cxn>
                  <a:cxn ang="0">
                    <a:pos x="677" y="70"/>
                  </a:cxn>
                  <a:cxn ang="0">
                    <a:pos x="717" y="53"/>
                  </a:cxn>
                  <a:cxn ang="0">
                    <a:pos x="758" y="36"/>
                  </a:cxn>
                  <a:cxn ang="0">
                    <a:pos x="799" y="23"/>
                  </a:cxn>
                  <a:cxn ang="0">
                    <a:pos x="841" y="13"/>
                  </a:cxn>
                  <a:cxn ang="0">
                    <a:pos x="883" y="6"/>
                  </a:cxn>
                  <a:cxn ang="0">
                    <a:pos x="926" y="1"/>
                  </a:cxn>
                  <a:cxn ang="0">
                    <a:pos x="968" y="0"/>
                  </a:cxn>
                  <a:cxn ang="0">
                    <a:pos x="1012" y="1"/>
                  </a:cxn>
                  <a:cxn ang="0">
                    <a:pos x="1039" y="4"/>
                  </a:cxn>
                  <a:cxn ang="0">
                    <a:pos x="1079" y="11"/>
                  </a:cxn>
                  <a:cxn ang="0">
                    <a:pos x="1106" y="17"/>
                  </a:cxn>
                  <a:cxn ang="0">
                    <a:pos x="1143" y="29"/>
                  </a:cxn>
                  <a:cxn ang="0">
                    <a:pos x="1167" y="38"/>
                  </a:cxn>
                  <a:cxn ang="0">
                    <a:pos x="1201" y="55"/>
                  </a:cxn>
                  <a:cxn ang="0">
                    <a:pos x="1244" y="81"/>
                  </a:cxn>
                  <a:cxn ang="0">
                    <a:pos x="1274" y="104"/>
                  </a:cxn>
                  <a:cxn ang="0">
                    <a:pos x="1291" y="120"/>
                  </a:cxn>
                  <a:cxn ang="0">
                    <a:pos x="1317" y="146"/>
                  </a:cxn>
                  <a:cxn ang="0">
                    <a:pos x="1333" y="165"/>
                  </a:cxn>
                  <a:cxn ang="0">
                    <a:pos x="1347" y="185"/>
                  </a:cxn>
                  <a:cxn ang="0">
                    <a:pos x="1361" y="205"/>
                  </a:cxn>
                  <a:cxn ang="0">
                    <a:pos x="1373" y="226"/>
                  </a:cxn>
                  <a:cxn ang="0">
                    <a:pos x="1384" y="249"/>
                  </a:cxn>
                  <a:cxn ang="0">
                    <a:pos x="1393" y="271"/>
                  </a:cxn>
                  <a:cxn ang="0">
                    <a:pos x="1410" y="319"/>
                  </a:cxn>
                  <a:cxn ang="0">
                    <a:pos x="1416" y="344"/>
                  </a:cxn>
                  <a:cxn ang="0">
                    <a:pos x="1422" y="383"/>
                  </a:cxn>
                  <a:cxn ang="0">
                    <a:pos x="1425" y="423"/>
                  </a:cxn>
                  <a:cxn ang="0">
                    <a:pos x="1426" y="450"/>
                  </a:cxn>
                  <a:cxn ang="0">
                    <a:pos x="1425" y="478"/>
                  </a:cxn>
                  <a:cxn ang="0">
                    <a:pos x="1419" y="535"/>
                  </a:cxn>
                  <a:cxn ang="0">
                    <a:pos x="707" y="565"/>
                  </a:cxn>
                  <a:cxn ang="0">
                    <a:pos x="0" y="329"/>
                  </a:cxn>
                </a:cxnLst>
                <a:rect l="0" t="0" r="r" b="b"/>
                <a:pathLst>
                  <a:path w="1426" h="565">
                    <a:moveTo>
                      <a:pt x="384" y="329"/>
                    </a:moveTo>
                    <a:lnTo>
                      <a:pt x="396" y="310"/>
                    </a:lnTo>
                    <a:lnTo>
                      <a:pt x="409" y="293"/>
                    </a:lnTo>
                    <a:lnTo>
                      <a:pt x="422" y="276"/>
                    </a:lnTo>
                    <a:lnTo>
                      <a:pt x="437" y="259"/>
                    </a:lnTo>
                    <a:lnTo>
                      <a:pt x="451" y="242"/>
                    </a:lnTo>
                    <a:lnTo>
                      <a:pt x="466" y="226"/>
                    </a:lnTo>
                    <a:lnTo>
                      <a:pt x="482" y="210"/>
                    </a:lnTo>
                    <a:lnTo>
                      <a:pt x="498" y="195"/>
                    </a:lnTo>
                    <a:lnTo>
                      <a:pt x="515" y="180"/>
                    </a:lnTo>
                    <a:lnTo>
                      <a:pt x="523" y="173"/>
                    </a:lnTo>
                    <a:lnTo>
                      <a:pt x="531" y="166"/>
                    </a:lnTo>
                    <a:lnTo>
                      <a:pt x="548" y="152"/>
                    </a:lnTo>
                    <a:lnTo>
                      <a:pt x="566" y="139"/>
                    </a:lnTo>
                    <a:lnTo>
                      <a:pt x="583" y="126"/>
                    </a:lnTo>
                    <a:lnTo>
                      <a:pt x="601" y="114"/>
                    </a:lnTo>
                    <a:lnTo>
                      <a:pt x="620" y="102"/>
                    </a:lnTo>
                    <a:lnTo>
                      <a:pt x="639" y="92"/>
                    </a:lnTo>
                    <a:lnTo>
                      <a:pt x="658" y="80"/>
                    </a:lnTo>
                    <a:lnTo>
                      <a:pt x="677" y="70"/>
                    </a:lnTo>
                    <a:lnTo>
                      <a:pt x="698" y="61"/>
                    </a:lnTo>
                    <a:lnTo>
                      <a:pt x="717" y="53"/>
                    </a:lnTo>
                    <a:lnTo>
                      <a:pt x="738" y="45"/>
                    </a:lnTo>
                    <a:lnTo>
                      <a:pt x="758" y="36"/>
                    </a:lnTo>
                    <a:lnTo>
                      <a:pt x="778" y="29"/>
                    </a:lnTo>
                    <a:lnTo>
                      <a:pt x="799" y="23"/>
                    </a:lnTo>
                    <a:lnTo>
                      <a:pt x="819" y="18"/>
                    </a:lnTo>
                    <a:lnTo>
                      <a:pt x="841" y="13"/>
                    </a:lnTo>
                    <a:lnTo>
                      <a:pt x="861" y="9"/>
                    </a:lnTo>
                    <a:lnTo>
                      <a:pt x="883" y="6"/>
                    </a:lnTo>
                    <a:lnTo>
                      <a:pt x="904" y="3"/>
                    </a:lnTo>
                    <a:lnTo>
                      <a:pt x="926" y="1"/>
                    </a:lnTo>
                    <a:lnTo>
                      <a:pt x="946" y="0"/>
                    </a:lnTo>
                    <a:lnTo>
                      <a:pt x="968" y="0"/>
                    </a:lnTo>
                    <a:lnTo>
                      <a:pt x="997" y="1"/>
                    </a:lnTo>
                    <a:lnTo>
                      <a:pt x="1012" y="1"/>
                    </a:lnTo>
                    <a:lnTo>
                      <a:pt x="1025" y="3"/>
                    </a:lnTo>
                    <a:lnTo>
                      <a:pt x="1039" y="4"/>
                    </a:lnTo>
                    <a:lnTo>
                      <a:pt x="1053" y="6"/>
                    </a:lnTo>
                    <a:lnTo>
                      <a:pt x="1079" y="11"/>
                    </a:lnTo>
                    <a:lnTo>
                      <a:pt x="1093" y="14"/>
                    </a:lnTo>
                    <a:lnTo>
                      <a:pt x="1106" y="17"/>
                    </a:lnTo>
                    <a:lnTo>
                      <a:pt x="1130" y="25"/>
                    </a:lnTo>
                    <a:lnTo>
                      <a:pt x="1143" y="29"/>
                    </a:lnTo>
                    <a:lnTo>
                      <a:pt x="1155" y="33"/>
                    </a:lnTo>
                    <a:lnTo>
                      <a:pt x="1167" y="38"/>
                    </a:lnTo>
                    <a:lnTo>
                      <a:pt x="1178" y="43"/>
                    </a:lnTo>
                    <a:lnTo>
                      <a:pt x="1201" y="55"/>
                    </a:lnTo>
                    <a:lnTo>
                      <a:pt x="1223" y="68"/>
                    </a:lnTo>
                    <a:lnTo>
                      <a:pt x="1244" y="81"/>
                    </a:lnTo>
                    <a:lnTo>
                      <a:pt x="1263" y="96"/>
                    </a:lnTo>
                    <a:lnTo>
                      <a:pt x="1274" y="104"/>
                    </a:lnTo>
                    <a:lnTo>
                      <a:pt x="1283" y="112"/>
                    </a:lnTo>
                    <a:lnTo>
                      <a:pt x="1291" y="120"/>
                    </a:lnTo>
                    <a:lnTo>
                      <a:pt x="1300" y="128"/>
                    </a:lnTo>
                    <a:lnTo>
                      <a:pt x="1317" y="146"/>
                    </a:lnTo>
                    <a:lnTo>
                      <a:pt x="1325" y="155"/>
                    </a:lnTo>
                    <a:lnTo>
                      <a:pt x="1333" y="165"/>
                    </a:lnTo>
                    <a:lnTo>
                      <a:pt x="1340" y="174"/>
                    </a:lnTo>
                    <a:lnTo>
                      <a:pt x="1347" y="185"/>
                    </a:lnTo>
                    <a:lnTo>
                      <a:pt x="1354" y="195"/>
                    </a:lnTo>
                    <a:lnTo>
                      <a:pt x="1361" y="205"/>
                    </a:lnTo>
                    <a:lnTo>
                      <a:pt x="1367" y="215"/>
                    </a:lnTo>
                    <a:lnTo>
                      <a:pt x="1373" y="226"/>
                    </a:lnTo>
                    <a:lnTo>
                      <a:pt x="1379" y="238"/>
                    </a:lnTo>
                    <a:lnTo>
                      <a:pt x="1384" y="249"/>
                    </a:lnTo>
                    <a:lnTo>
                      <a:pt x="1389" y="260"/>
                    </a:lnTo>
                    <a:lnTo>
                      <a:pt x="1393" y="271"/>
                    </a:lnTo>
                    <a:lnTo>
                      <a:pt x="1402" y="295"/>
                    </a:lnTo>
                    <a:lnTo>
                      <a:pt x="1410" y="319"/>
                    </a:lnTo>
                    <a:lnTo>
                      <a:pt x="1413" y="332"/>
                    </a:lnTo>
                    <a:lnTo>
                      <a:pt x="1416" y="344"/>
                    </a:lnTo>
                    <a:lnTo>
                      <a:pt x="1420" y="371"/>
                    </a:lnTo>
                    <a:lnTo>
                      <a:pt x="1422" y="383"/>
                    </a:lnTo>
                    <a:lnTo>
                      <a:pt x="1424" y="396"/>
                    </a:lnTo>
                    <a:lnTo>
                      <a:pt x="1425" y="423"/>
                    </a:lnTo>
                    <a:lnTo>
                      <a:pt x="1426" y="437"/>
                    </a:lnTo>
                    <a:lnTo>
                      <a:pt x="1426" y="450"/>
                    </a:lnTo>
                    <a:lnTo>
                      <a:pt x="1426" y="465"/>
                    </a:lnTo>
                    <a:lnTo>
                      <a:pt x="1425" y="478"/>
                    </a:lnTo>
                    <a:lnTo>
                      <a:pt x="1423" y="507"/>
                    </a:lnTo>
                    <a:lnTo>
                      <a:pt x="1419" y="535"/>
                    </a:lnTo>
                    <a:lnTo>
                      <a:pt x="1414" y="565"/>
                    </a:lnTo>
                    <a:lnTo>
                      <a:pt x="707" y="565"/>
                    </a:lnTo>
                    <a:lnTo>
                      <a:pt x="0" y="565"/>
                    </a:lnTo>
                    <a:lnTo>
                      <a:pt x="0" y="329"/>
                    </a:lnTo>
                    <a:lnTo>
                      <a:pt x="384" y="329"/>
                    </a:lnTo>
                    <a:close/>
                  </a:path>
                </a:pathLst>
              </a:custGeom>
              <a:solidFill>
                <a:srgbClr val="FF7B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s-ES" sz="1200" b="1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491532" name="Freeform 12"/>
              <p:cNvSpPr>
                <a:spLocks noChangeAspect="1"/>
              </p:cNvSpPr>
              <p:nvPr userDrawn="1"/>
            </p:nvSpPr>
            <p:spPr bwMode="auto">
              <a:xfrm>
                <a:off x="4730" y="720"/>
                <a:ext cx="522" cy="268"/>
              </a:xfrm>
              <a:custGeom>
                <a:avLst/>
                <a:gdLst/>
                <a:ahLst/>
                <a:cxnLst>
                  <a:cxn ang="0">
                    <a:pos x="1019" y="219"/>
                  </a:cxn>
                  <a:cxn ang="0">
                    <a:pos x="977" y="273"/>
                  </a:cxn>
                  <a:cxn ang="0">
                    <a:pos x="930" y="323"/>
                  </a:cxn>
                  <a:cxn ang="0">
                    <a:pos x="879" y="369"/>
                  </a:cxn>
                  <a:cxn ang="0">
                    <a:pos x="834" y="403"/>
                  </a:cxn>
                  <a:cxn ang="0">
                    <a:pos x="786" y="435"/>
                  </a:cxn>
                  <a:cxn ang="0">
                    <a:pos x="726" y="467"/>
                  </a:cxn>
                  <a:cxn ang="0">
                    <a:pos x="664" y="493"/>
                  </a:cxn>
                  <a:cxn ang="0">
                    <a:pos x="600" y="514"/>
                  </a:cxn>
                  <a:cxn ang="0">
                    <a:pos x="534" y="527"/>
                  </a:cxn>
                  <a:cxn ang="0">
                    <a:pos x="468" y="533"/>
                  </a:cxn>
                  <a:cxn ang="0">
                    <a:pos x="403" y="532"/>
                  </a:cxn>
                  <a:cxn ang="0">
                    <a:pos x="342" y="523"/>
                  </a:cxn>
                  <a:cxn ang="0">
                    <a:pos x="285" y="508"/>
                  </a:cxn>
                  <a:cxn ang="0">
                    <a:pos x="232" y="487"/>
                  </a:cxn>
                  <a:cxn ang="0">
                    <a:pos x="198" y="470"/>
                  </a:cxn>
                  <a:cxn ang="0">
                    <a:pos x="160" y="444"/>
                  </a:cxn>
                  <a:cxn ang="0">
                    <a:pos x="125" y="414"/>
                  </a:cxn>
                  <a:cxn ang="0">
                    <a:pos x="87" y="375"/>
                  </a:cxn>
                  <a:cxn ang="0">
                    <a:pos x="56" y="331"/>
                  </a:cxn>
                  <a:cxn ang="0">
                    <a:pos x="38" y="299"/>
                  </a:cxn>
                  <a:cxn ang="0">
                    <a:pos x="16" y="248"/>
                  </a:cxn>
                  <a:cxn ang="0">
                    <a:pos x="0" y="193"/>
                  </a:cxn>
                  <a:cxn ang="0">
                    <a:pos x="17" y="173"/>
                  </a:cxn>
                  <a:cxn ang="0">
                    <a:pos x="58" y="137"/>
                  </a:cxn>
                  <a:cxn ang="0">
                    <a:pos x="94" y="112"/>
                  </a:cxn>
                  <a:cxn ang="0">
                    <a:pos x="139" y="84"/>
                  </a:cxn>
                  <a:cxn ang="0">
                    <a:pos x="195" y="59"/>
                  </a:cxn>
                  <a:cxn ang="0">
                    <a:pos x="258" y="35"/>
                  </a:cxn>
                  <a:cxn ang="0">
                    <a:pos x="306" y="22"/>
                  </a:cxn>
                  <a:cxn ang="0">
                    <a:pos x="386" y="8"/>
                  </a:cxn>
                  <a:cxn ang="0">
                    <a:pos x="444" y="3"/>
                  </a:cxn>
                  <a:cxn ang="0">
                    <a:pos x="528" y="0"/>
                  </a:cxn>
                  <a:cxn ang="0">
                    <a:pos x="623" y="6"/>
                  </a:cxn>
                  <a:cxn ang="0">
                    <a:pos x="722" y="18"/>
                  </a:cxn>
                  <a:cxn ang="0">
                    <a:pos x="779" y="30"/>
                  </a:cxn>
                  <a:cxn ang="0">
                    <a:pos x="851" y="51"/>
                  </a:cxn>
                  <a:cxn ang="0">
                    <a:pos x="902" y="70"/>
                  </a:cxn>
                  <a:cxn ang="0">
                    <a:pos x="943" y="90"/>
                  </a:cxn>
                  <a:cxn ang="0">
                    <a:pos x="982" y="115"/>
                  </a:cxn>
                  <a:cxn ang="0">
                    <a:pos x="1010" y="138"/>
                  </a:cxn>
                  <a:cxn ang="0">
                    <a:pos x="1034" y="163"/>
                  </a:cxn>
                  <a:cxn ang="0">
                    <a:pos x="1044" y="180"/>
                  </a:cxn>
                </a:cxnLst>
                <a:rect l="0" t="0" r="r" b="b"/>
                <a:pathLst>
                  <a:path w="1045" h="533">
                    <a:moveTo>
                      <a:pt x="1045" y="181"/>
                    </a:moveTo>
                    <a:lnTo>
                      <a:pt x="1031" y="201"/>
                    </a:lnTo>
                    <a:lnTo>
                      <a:pt x="1019" y="219"/>
                    </a:lnTo>
                    <a:lnTo>
                      <a:pt x="1006" y="238"/>
                    </a:lnTo>
                    <a:lnTo>
                      <a:pt x="992" y="256"/>
                    </a:lnTo>
                    <a:lnTo>
                      <a:pt x="977" y="273"/>
                    </a:lnTo>
                    <a:lnTo>
                      <a:pt x="962" y="291"/>
                    </a:lnTo>
                    <a:lnTo>
                      <a:pt x="947" y="307"/>
                    </a:lnTo>
                    <a:lnTo>
                      <a:pt x="930" y="323"/>
                    </a:lnTo>
                    <a:lnTo>
                      <a:pt x="914" y="339"/>
                    </a:lnTo>
                    <a:lnTo>
                      <a:pt x="896" y="354"/>
                    </a:lnTo>
                    <a:lnTo>
                      <a:pt x="879" y="369"/>
                    </a:lnTo>
                    <a:lnTo>
                      <a:pt x="861" y="384"/>
                    </a:lnTo>
                    <a:lnTo>
                      <a:pt x="843" y="397"/>
                    </a:lnTo>
                    <a:lnTo>
                      <a:pt x="834" y="403"/>
                    </a:lnTo>
                    <a:lnTo>
                      <a:pt x="824" y="410"/>
                    </a:lnTo>
                    <a:lnTo>
                      <a:pt x="805" y="423"/>
                    </a:lnTo>
                    <a:lnTo>
                      <a:pt x="786" y="435"/>
                    </a:lnTo>
                    <a:lnTo>
                      <a:pt x="767" y="446"/>
                    </a:lnTo>
                    <a:lnTo>
                      <a:pt x="746" y="456"/>
                    </a:lnTo>
                    <a:lnTo>
                      <a:pt x="726" y="467"/>
                    </a:lnTo>
                    <a:lnTo>
                      <a:pt x="705" y="476"/>
                    </a:lnTo>
                    <a:lnTo>
                      <a:pt x="685" y="485"/>
                    </a:lnTo>
                    <a:lnTo>
                      <a:pt x="664" y="493"/>
                    </a:lnTo>
                    <a:lnTo>
                      <a:pt x="643" y="500"/>
                    </a:lnTo>
                    <a:lnTo>
                      <a:pt x="621" y="507"/>
                    </a:lnTo>
                    <a:lnTo>
                      <a:pt x="600" y="514"/>
                    </a:lnTo>
                    <a:lnTo>
                      <a:pt x="578" y="519"/>
                    </a:lnTo>
                    <a:lnTo>
                      <a:pt x="556" y="523"/>
                    </a:lnTo>
                    <a:lnTo>
                      <a:pt x="534" y="527"/>
                    </a:lnTo>
                    <a:lnTo>
                      <a:pt x="512" y="529"/>
                    </a:lnTo>
                    <a:lnTo>
                      <a:pt x="490" y="531"/>
                    </a:lnTo>
                    <a:lnTo>
                      <a:pt x="468" y="533"/>
                    </a:lnTo>
                    <a:lnTo>
                      <a:pt x="446" y="533"/>
                    </a:lnTo>
                    <a:lnTo>
                      <a:pt x="424" y="533"/>
                    </a:lnTo>
                    <a:lnTo>
                      <a:pt x="403" y="532"/>
                    </a:lnTo>
                    <a:lnTo>
                      <a:pt x="382" y="530"/>
                    </a:lnTo>
                    <a:lnTo>
                      <a:pt x="361" y="527"/>
                    </a:lnTo>
                    <a:lnTo>
                      <a:pt x="342" y="523"/>
                    </a:lnTo>
                    <a:lnTo>
                      <a:pt x="323" y="519"/>
                    </a:lnTo>
                    <a:lnTo>
                      <a:pt x="303" y="514"/>
                    </a:lnTo>
                    <a:lnTo>
                      <a:pt x="285" y="508"/>
                    </a:lnTo>
                    <a:lnTo>
                      <a:pt x="266" y="501"/>
                    </a:lnTo>
                    <a:lnTo>
                      <a:pt x="248" y="494"/>
                    </a:lnTo>
                    <a:lnTo>
                      <a:pt x="232" y="487"/>
                    </a:lnTo>
                    <a:lnTo>
                      <a:pt x="214" y="479"/>
                    </a:lnTo>
                    <a:lnTo>
                      <a:pt x="206" y="474"/>
                    </a:lnTo>
                    <a:lnTo>
                      <a:pt x="198" y="470"/>
                    </a:lnTo>
                    <a:lnTo>
                      <a:pt x="182" y="459"/>
                    </a:lnTo>
                    <a:lnTo>
                      <a:pt x="167" y="449"/>
                    </a:lnTo>
                    <a:lnTo>
                      <a:pt x="160" y="444"/>
                    </a:lnTo>
                    <a:lnTo>
                      <a:pt x="153" y="438"/>
                    </a:lnTo>
                    <a:lnTo>
                      <a:pt x="138" y="427"/>
                    </a:lnTo>
                    <a:lnTo>
                      <a:pt x="125" y="414"/>
                    </a:lnTo>
                    <a:lnTo>
                      <a:pt x="112" y="402"/>
                    </a:lnTo>
                    <a:lnTo>
                      <a:pt x="100" y="389"/>
                    </a:lnTo>
                    <a:lnTo>
                      <a:pt x="87" y="375"/>
                    </a:lnTo>
                    <a:lnTo>
                      <a:pt x="76" y="360"/>
                    </a:lnTo>
                    <a:lnTo>
                      <a:pt x="66" y="346"/>
                    </a:lnTo>
                    <a:lnTo>
                      <a:pt x="56" y="331"/>
                    </a:lnTo>
                    <a:lnTo>
                      <a:pt x="50" y="322"/>
                    </a:lnTo>
                    <a:lnTo>
                      <a:pt x="46" y="315"/>
                    </a:lnTo>
                    <a:lnTo>
                      <a:pt x="38" y="299"/>
                    </a:lnTo>
                    <a:lnTo>
                      <a:pt x="30" y="283"/>
                    </a:lnTo>
                    <a:lnTo>
                      <a:pt x="23" y="265"/>
                    </a:lnTo>
                    <a:lnTo>
                      <a:pt x="16" y="248"/>
                    </a:lnTo>
                    <a:lnTo>
                      <a:pt x="10" y="229"/>
                    </a:lnTo>
                    <a:lnTo>
                      <a:pt x="4" y="212"/>
                    </a:lnTo>
                    <a:lnTo>
                      <a:pt x="0" y="193"/>
                    </a:lnTo>
                    <a:lnTo>
                      <a:pt x="1" y="190"/>
                    </a:lnTo>
                    <a:lnTo>
                      <a:pt x="7" y="183"/>
                    </a:lnTo>
                    <a:lnTo>
                      <a:pt x="17" y="173"/>
                    </a:lnTo>
                    <a:lnTo>
                      <a:pt x="30" y="160"/>
                    </a:lnTo>
                    <a:lnTo>
                      <a:pt x="47" y="146"/>
                    </a:lnTo>
                    <a:lnTo>
                      <a:pt x="58" y="137"/>
                    </a:lnTo>
                    <a:lnTo>
                      <a:pt x="69" y="129"/>
                    </a:lnTo>
                    <a:lnTo>
                      <a:pt x="81" y="120"/>
                    </a:lnTo>
                    <a:lnTo>
                      <a:pt x="94" y="112"/>
                    </a:lnTo>
                    <a:lnTo>
                      <a:pt x="108" y="103"/>
                    </a:lnTo>
                    <a:lnTo>
                      <a:pt x="123" y="93"/>
                    </a:lnTo>
                    <a:lnTo>
                      <a:pt x="139" y="84"/>
                    </a:lnTo>
                    <a:lnTo>
                      <a:pt x="157" y="76"/>
                    </a:lnTo>
                    <a:lnTo>
                      <a:pt x="175" y="67"/>
                    </a:lnTo>
                    <a:lnTo>
                      <a:pt x="195" y="59"/>
                    </a:lnTo>
                    <a:lnTo>
                      <a:pt x="215" y="51"/>
                    </a:lnTo>
                    <a:lnTo>
                      <a:pt x="236" y="42"/>
                    </a:lnTo>
                    <a:lnTo>
                      <a:pt x="258" y="35"/>
                    </a:lnTo>
                    <a:lnTo>
                      <a:pt x="282" y="28"/>
                    </a:lnTo>
                    <a:lnTo>
                      <a:pt x="294" y="25"/>
                    </a:lnTo>
                    <a:lnTo>
                      <a:pt x="306" y="22"/>
                    </a:lnTo>
                    <a:lnTo>
                      <a:pt x="332" y="17"/>
                    </a:lnTo>
                    <a:lnTo>
                      <a:pt x="358" y="12"/>
                    </a:lnTo>
                    <a:lnTo>
                      <a:pt x="386" y="8"/>
                    </a:lnTo>
                    <a:lnTo>
                      <a:pt x="415" y="5"/>
                    </a:lnTo>
                    <a:lnTo>
                      <a:pt x="430" y="4"/>
                    </a:lnTo>
                    <a:lnTo>
                      <a:pt x="444" y="3"/>
                    </a:lnTo>
                    <a:lnTo>
                      <a:pt x="475" y="0"/>
                    </a:lnTo>
                    <a:lnTo>
                      <a:pt x="508" y="0"/>
                    </a:lnTo>
                    <a:lnTo>
                      <a:pt x="528" y="0"/>
                    </a:lnTo>
                    <a:lnTo>
                      <a:pt x="548" y="1"/>
                    </a:lnTo>
                    <a:lnTo>
                      <a:pt x="586" y="4"/>
                    </a:lnTo>
                    <a:lnTo>
                      <a:pt x="623" y="6"/>
                    </a:lnTo>
                    <a:lnTo>
                      <a:pt x="658" y="10"/>
                    </a:lnTo>
                    <a:lnTo>
                      <a:pt x="691" y="14"/>
                    </a:lnTo>
                    <a:lnTo>
                      <a:pt x="722" y="18"/>
                    </a:lnTo>
                    <a:lnTo>
                      <a:pt x="751" y="24"/>
                    </a:lnTo>
                    <a:lnTo>
                      <a:pt x="765" y="27"/>
                    </a:lnTo>
                    <a:lnTo>
                      <a:pt x="779" y="30"/>
                    </a:lnTo>
                    <a:lnTo>
                      <a:pt x="804" y="36"/>
                    </a:lnTo>
                    <a:lnTo>
                      <a:pt x="829" y="43"/>
                    </a:lnTo>
                    <a:lnTo>
                      <a:pt x="851" y="51"/>
                    </a:lnTo>
                    <a:lnTo>
                      <a:pt x="873" y="59"/>
                    </a:lnTo>
                    <a:lnTo>
                      <a:pt x="892" y="66"/>
                    </a:lnTo>
                    <a:lnTo>
                      <a:pt x="902" y="70"/>
                    </a:lnTo>
                    <a:lnTo>
                      <a:pt x="911" y="74"/>
                    </a:lnTo>
                    <a:lnTo>
                      <a:pt x="927" y="82"/>
                    </a:lnTo>
                    <a:lnTo>
                      <a:pt x="943" y="90"/>
                    </a:lnTo>
                    <a:lnTo>
                      <a:pt x="957" y="99"/>
                    </a:lnTo>
                    <a:lnTo>
                      <a:pt x="970" y="107"/>
                    </a:lnTo>
                    <a:lnTo>
                      <a:pt x="982" y="115"/>
                    </a:lnTo>
                    <a:lnTo>
                      <a:pt x="993" y="123"/>
                    </a:lnTo>
                    <a:lnTo>
                      <a:pt x="1002" y="131"/>
                    </a:lnTo>
                    <a:lnTo>
                      <a:pt x="1010" y="138"/>
                    </a:lnTo>
                    <a:lnTo>
                      <a:pt x="1017" y="146"/>
                    </a:lnTo>
                    <a:lnTo>
                      <a:pt x="1024" y="152"/>
                    </a:lnTo>
                    <a:lnTo>
                      <a:pt x="1034" y="163"/>
                    </a:lnTo>
                    <a:lnTo>
                      <a:pt x="1041" y="172"/>
                    </a:lnTo>
                    <a:lnTo>
                      <a:pt x="1044" y="178"/>
                    </a:lnTo>
                    <a:lnTo>
                      <a:pt x="1044" y="180"/>
                    </a:lnTo>
                    <a:lnTo>
                      <a:pt x="1045" y="181"/>
                    </a:lnTo>
                    <a:close/>
                  </a:path>
                </a:pathLst>
              </a:custGeom>
              <a:solidFill>
                <a:srgbClr val="F100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s-ES" sz="1200" b="1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491533" name="Freeform 13"/>
              <p:cNvSpPr>
                <a:spLocks noChangeAspect="1"/>
              </p:cNvSpPr>
              <p:nvPr userDrawn="1"/>
            </p:nvSpPr>
            <p:spPr bwMode="auto">
              <a:xfrm>
                <a:off x="4725" y="705"/>
                <a:ext cx="714" cy="116"/>
              </a:xfrm>
              <a:custGeom>
                <a:avLst/>
                <a:gdLst/>
                <a:ahLst/>
                <a:cxnLst>
                  <a:cxn ang="0">
                    <a:pos x="1409" y="217"/>
                  </a:cxn>
                  <a:cxn ang="0">
                    <a:pos x="1367" y="219"/>
                  </a:cxn>
                  <a:cxn ang="0">
                    <a:pos x="1332" y="214"/>
                  </a:cxn>
                  <a:cxn ang="0">
                    <a:pos x="1306" y="212"/>
                  </a:cxn>
                  <a:cxn ang="0">
                    <a:pos x="1269" y="222"/>
                  </a:cxn>
                  <a:cxn ang="0">
                    <a:pos x="1231" y="221"/>
                  </a:cxn>
                  <a:cxn ang="0">
                    <a:pos x="1207" y="216"/>
                  </a:cxn>
                  <a:cxn ang="0">
                    <a:pos x="1183" y="208"/>
                  </a:cxn>
                  <a:cxn ang="0">
                    <a:pos x="1167" y="206"/>
                  </a:cxn>
                  <a:cxn ang="0">
                    <a:pos x="1124" y="210"/>
                  </a:cxn>
                  <a:cxn ang="0">
                    <a:pos x="1085" y="216"/>
                  </a:cxn>
                  <a:cxn ang="0">
                    <a:pos x="1065" y="214"/>
                  </a:cxn>
                  <a:cxn ang="0">
                    <a:pos x="1046" y="210"/>
                  </a:cxn>
                  <a:cxn ang="0">
                    <a:pos x="1027" y="211"/>
                  </a:cxn>
                  <a:cxn ang="0">
                    <a:pos x="1008" y="217"/>
                  </a:cxn>
                  <a:cxn ang="0">
                    <a:pos x="964" y="223"/>
                  </a:cxn>
                  <a:cxn ang="0">
                    <a:pos x="945" y="222"/>
                  </a:cxn>
                  <a:cxn ang="0">
                    <a:pos x="925" y="216"/>
                  </a:cxn>
                  <a:cxn ang="0">
                    <a:pos x="910" y="215"/>
                  </a:cxn>
                  <a:cxn ang="0">
                    <a:pos x="897" y="220"/>
                  </a:cxn>
                  <a:cxn ang="0">
                    <a:pos x="877" y="227"/>
                  </a:cxn>
                  <a:cxn ang="0">
                    <a:pos x="859" y="233"/>
                  </a:cxn>
                  <a:cxn ang="0">
                    <a:pos x="837" y="233"/>
                  </a:cxn>
                  <a:cxn ang="0">
                    <a:pos x="809" y="234"/>
                  </a:cxn>
                  <a:cxn ang="0">
                    <a:pos x="790" y="233"/>
                  </a:cxn>
                  <a:cxn ang="0">
                    <a:pos x="752" y="225"/>
                  </a:cxn>
                  <a:cxn ang="0">
                    <a:pos x="715" y="220"/>
                  </a:cxn>
                  <a:cxn ang="0">
                    <a:pos x="689" y="214"/>
                  </a:cxn>
                  <a:cxn ang="0">
                    <a:pos x="674" y="208"/>
                  </a:cxn>
                  <a:cxn ang="0">
                    <a:pos x="651" y="204"/>
                  </a:cxn>
                  <a:cxn ang="0">
                    <a:pos x="631" y="204"/>
                  </a:cxn>
                  <a:cxn ang="0">
                    <a:pos x="613" y="209"/>
                  </a:cxn>
                  <a:cxn ang="0">
                    <a:pos x="590" y="217"/>
                  </a:cxn>
                  <a:cxn ang="0">
                    <a:pos x="560" y="217"/>
                  </a:cxn>
                  <a:cxn ang="0">
                    <a:pos x="534" y="216"/>
                  </a:cxn>
                  <a:cxn ang="0">
                    <a:pos x="493" y="227"/>
                  </a:cxn>
                  <a:cxn ang="0">
                    <a:pos x="469" y="228"/>
                  </a:cxn>
                  <a:cxn ang="0">
                    <a:pos x="439" y="222"/>
                  </a:cxn>
                  <a:cxn ang="0">
                    <a:pos x="409" y="215"/>
                  </a:cxn>
                  <a:cxn ang="0">
                    <a:pos x="385" y="215"/>
                  </a:cxn>
                  <a:cxn ang="0">
                    <a:pos x="341" y="214"/>
                  </a:cxn>
                  <a:cxn ang="0">
                    <a:pos x="324" y="212"/>
                  </a:cxn>
                  <a:cxn ang="0">
                    <a:pos x="307" y="208"/>
                  </a:cxn>
                  <a:cxn ang="0">
                    <a:pos x="264" y="206"/>
                  </a:cxn>
                  <a:cxn ang="0">
                    <a:pos x="228" y="205"/>
                  </a:cxn>
                  <a:cxn ang="0">
                    <a:pos x="206" y="208"/>
                  </a:cxn>
                  <a:cxn ang="0">
                    <a:pos x="183" y="215"/>
                  </a:cxn>
                  <a:cxn ang="0">
                    <a:pos x="151" y="217"/>
                  </a:cxn>
                  <a:cxn ang="0">
                    <a:pos x="128" y="220"/>
                  </a:cxn>
                  <a:cxn ang="0">
                    <a:pos x="105" y="221"/>
                  </a:cxn>
                  <a:cxn ang="0">
                    <a:pos x="55" y="228"/>
                  </a:cxn>
                  <a:cxn ang="0">
                    <a:pos x="35" y="228"/>
                  </a:cxn>
                  <a:cxn ang="0">
                    <a:pos x="12" y="224"/>
                  </a:cxn>
                  <a:cxn ang="0">
                    <a:pos x="4" y="184"/>
                  </a:cxn>
                  <a:cxn ang="0">
                    <a:pos x="0" y="142"/>
                  </a:cxn>
                  <a:cxn ang="0">
                    <a:pos x="0" y="99"/>
                  </a:cxn>
                  <a:cxn ang="0">
                    <a:pos x="5" y="42"/>
                  </a:cxn>
                  <a:cxn ang="0">
                    <a:pos x="12" y="0"/>
                  </a:cxn>
                </a:cxnLst>
                <a:rect l="0" t="0" r="r" b="b"/>
                <a:pathLst>
                  <a:path w="1426" h="234">
                    <a:moveTo>
                      <a:pt x="1426" y="0"/>
                    </a:moveTo>
                    <a:lnTo>
                      <a:pt x="1426" y="216"/>
                    </a:lnTo>
                    <a:lnTo>
                      <a:pt x="1409" y="217"/>
                    </a:lnTo>
                    <a:lnTo>
                      <a:pt x="1386" y="219"/>
                    </a:lnTo>
                    <a:lnTo>
                      <a:pt x="1376" y="219"/>
                    </a:lnTo>
                    <a:lnTo>
                      <a:pt x="1367" y="219"/>
                    </a:lnTo>
                    <a:lnTo>
                      <a:pt x="1358" y="217"/>
                    </a:lnTo>
                    <a:lnTo>
                      <a:pt x="1349" y="216"/>
                    </a:lnTo>
                    <a:lnTo>
                      <a:pt x="1332" y="214"/>
                    </a:lnTo>
                    <a:lnTo>
                      <a:pt x="1322" y="212"/>
                    </a:lnTo>
                    <a:lnTo>
                      <a:pt x="1311" y="212"/>
                    </a:lnTo>
                    <a:lnTo>
                      <a:pt x="1306" y="212"/>
                    </a:lnTo>
                    <a:lnTo>
                      <a:pt x="1301" y="213"/>
                    </a:lnTo>
                    <a:lnTo>
                      <a:pt x="1282" y="219"/>
                    </a:lnTo>
                    <a:lnTo>
                      <a:pt x="1269" y="222"/>
                    </a:lnTo>
                    <a:lnTo>
                      <a:pt x="1254" y="223"/>
                    </a:lnTo>
                    <a:lnTo>
                      <a:pt x="1242" y="223"/>
                    </a:lnTo>
                    <a:lnTo>
                      <a:pt x="1231" y="221"/>
                    </a:lnTo>
                    <a:lnTo>
                      <a:pt x="1220" y="220"/>
                    </a:lnTo>
                    <a:lnTo>
                      <a:pt x="1212" y="217"/>
                    </a:lnTo>
                    <a:lnTo>
                      <a:pt x="1207" y="216"/>
                    </a:lnTo>
                    <a:lnTo>
                      <a:pt x="1202" y="214"/>
                    </a:lnTo>
                    <a:lnTo>
                      <a:pt x="1190" y="210"/>
                    </a:lnTo>
                    <a:lnTo>
                      <a:pt x="1183" y="208"/>
                    </a:lnTo>
                    <a:lnTo>
                      <a:pt x="1178" y="207"/>
                    </a:lnTo>
                    <a:lnTo>
                      <a:pt x="1174" y="206"/>
                    </a:lnTo>
                    <a:lnTo>
                      <a:pt x="1167" y="206"/>
                    </a:lnTo>
                    <a:lnTo>
                      <a:pt x="1158" y="206"/>
                    </a:lnTo>
                    <a:lnTo>
                      <a:pt x="1147" y="207"/>
                    </a:lnTo>
                    <a:lnTo>
                      <a:pt x="1124" y="210"/>
                    </a:lnTo>
                    <a:lnTo>
                      <a:pt x="1111" y="212"/>
                    </a:lnTo>
                    <a:lnTo>
                      <a:pt x="1100" y="214"/>
                    </a:lnTo>
                    <a:lnTo>
                      <a:pt x="1085" y="216"/>
                    </a:lnTo>
                    <a:lnTo>
                      <a:pt x="1080" y="216"/>
                    </a:lnTo>
                    <a:lnTo>
                      <a:pt x="1076" y="215"/>
                    </a:lnTo>
                    <a:lnTo>
                      <a:pt x="1065" y="214"/>
                    </a:lnTo>
                    <a:lnTo>
                      <a:pt x="1061" y="213"/>
                    </a:lnTo>
                    <a:lnTo>
                      <a:pt x="1057" y="212"/>
                    </a:lnTo>
                    <a:lnTo>
                      <a:pt x="1046" y="210"/>
                    </a:lnTo>
                    <a:lnTo>
                      <a:pt x="1036" y="210"/>
                    </a:lnTo>
                    <a:lnTo>
                      <a:pt x="1032" y="210"/>
                    </a:lnTo>
                    <a:lnTo>
                      <a:pt x="1027" y="211"/>
                    </a:lnTo>
                    <a:lnTo>
                      <a:pt x="1022" y="213"/>
                    </a:lnTo>
                    <a:lnTo>
                      <a:pt x="1016" y="215"/>
                    </a:lnTo>
                    <a:lnTo>
                      <a:pt x="1008" y="217"/>
                    </a:lnTo>
                    <a:lnTo>
                      <a:pt x="992" y="219"/>
                    </a:lnTo>
                    <a:lnTo>
                      <a:pt x="977" y="221"/>
                    </a:lnTo>
                    <a:lnTo>
                      <a:pt x="964" y="223"/>
                    </a:lnTo>
                    <a:lnTo>
                      <a:pt x="958" y="224"/>
                    </a:lnTo>
                    <a:lnTo>
                      <a:pt x="951" y="223"/>
                    </a:lnTo>
                    <a:lnTo>
                      <a:pt x="945" y="222"/>
                    </a:lnTo>
                    <a:lnTo>
                      <a:pt x="940" y="221"/>
                    </a:lnTo>
                    <a:lnTo>
                      <a:pt x="930" y="217"/>
                    </a:lnTo>
                    <a:lnTo>
                      <a:pt x="925" y="216"/>
                    </a:lnTo>
                    <a:lnTo>
                      <a:pt x="921" y="215"/>
                    </a:lnTo>
                    <a:lnTo>
                      <a:pt x="916" y="215"/>
                    </a:lnTo>
                    <a:lnTo>
                      <a:pt x="910" y="215"/>
                    </a:lnTo>
                    <a:lnTo>
                      <a:pt x="906" y="216"/>
                    </a:lnTo>
                    <a:lnTo>
                      <a:pt x="902" y="217"/>
                    </a:lnTo>
                    <a:lnTo>
                      <a:pt x="897" y="220"/>
                    </a:lnTo>
                    <a:lnTo>
                      <a:pt x="893" y="221"/>
                    </a:lnTo>
                    <a:lnTo>
                      <a:pt x="886" y="223"/>
                    </a:lnTo>
                    <a:lnTo>
                      <a:pt x="877" y="227"/>
                    </a:lnTo>
                    <a:lnTo>
                      <a:pt x="872" y="229"/>
                    </a:lnTo>
                    <a:lnTo>
                      <a:pt x="865" y="231"/>
                    </a:lnTo>
                    <a:lnTo>
                      <a:pt x="859" y="233"/>
                    </a:lnTo>
                    <a:lnTo>
                      <a:pt x="852" y="233"/>
                    </a:lnTo>
                    <a:lnTo>
                      <a:pt x="846" y="234"/>
                    </a:lnTo>
                    <a:lnTo>
                      <a:pt x="837" y="233"/>
                    </a:lnTo>
                    <a:lnTo>
                      <a:pt x="826" y="233"/>
                    </a:lnTo>
                    <a:lnTo>
                      <a:pt x="818" y="233"/>
                    </a:lnTo>
                    <a:lnTo>
                      <a:pt x="809" y="234"/>
                    </a:lnTo>
                    <a:lnTo>
                      <a:pt x="805" y="234"/>
                    </a:lnTo>
                    <a:lnTo>
                      <a:pt x="801" y="234"/>
                    </a:lnTo>
                    <a:lnTo>
                      <a:pt x="790" y="233"/>
                    </a:lnTo>
                    <a:lnTo>
                      <a:pt x="777" y="231"/>
                    </a:lnTo>
                    <a:lnTo>
                      <a:pt x="767" y="228"/>
                    </a:lnTo>
                    <a:lnTo>
                      <a:pt x="752" y="225"/>
                    </a:lnTo>
                    <a:lnTo>
                      <a:pt x="740" y="223"/>
                    </a:lnTo>
                    <a:lnTo>
                      <a:pt x="727" y="222"/>
                    </a:lnTo>
                    <a:lnTo>
                      <a:pt x="715" y="220"/>
                    </a:lnTo>
                    <a:lnTo>
                      <a:pt x="703" y="217"/>
                    </a:lnTo>
                    <a:lnTo>
                      <a:pt x="693" y="215"/>
                    </a:lnTo>
                    <a:lnTo>
                      <a:pt x="689" y="214"/>
                    </a:lnTo>
                    <a:lnTo>
                      <a:pt x="684" y="212"/>
                    </a:lnTo>
                    <a:lnTo>
                      <a:pt x="679" y="210"/>
                    </a:lnTo>
                    <a:lnTo>
                      <a:pt x="674" y="208"/>
                    </a:lnTo>
                    <a:lnTo>
                      <a:pt x="668" y="206"/>
                    </a:lnTo>
                    <a:lnTo>
                      <a:pt x="662" y="205"/>
                    </a:lnTo>
                    <a:lnTo>
                      <a:pt x="651" y="204"/>
                    </a:lnTo>
                    <a:lnTo>
                      <a:pt x="643" y="203"/>
                    </a:lnTo>
                    <a:lnTo>
                      <a:pt x="635" y="203"/>
                    </a:lnTo>
                    <a:lnTo>
                      <a:pt x="631" y="204"/>
                    </a:lnTo>
                    <a:lnTo>
                      <a:pt x="627" y="204"/>
                    </a:lnTo>
                    <a:lnTo>
                      <a:pt x="620" y="206"/>
                    </a:lnTo>
                    <a:lnTo>
                      <a:pt x="613" y="209"/>
                    </a:lnTo>
                    <a:lnTo>
                      <a:pt x="607" y="212"/>
                    </a:lnTo>
                    <a:lnTo>
                      <a:pt x="598" y="215"/>
                    </a:lnTo>
                    <a:lnTo>
                      <a:pt x="590" y="217"/>
                    </a:lnTo>
                    <a:lnTo>
                      <a:pt x="582" y="219"/>
                    </a:lnTo>
                    <a:lnTo>
                      <a:pt x="570" y="219"/>
                    </a:lnTo>
                    <a:lnTo>
                      <a:pt x="560" y="217"/>
                    </a:lnTo>
                    <a:lnTo>
                      <a:pt x="549" y="216"/>
                    </a:lnTo>
                    <a:lnTo>
                      <a:pt x="539" y="216"/>
                    </a:lnTo>
                    <a:lnTo>
                      <a:pt x="534" y="216"/>
                    </a:lnTo>
                    <a:lnTo>
                      <a:pt x="527" y="219"/>
                    </a:lnTo>
                    <a:lnTo>
                      <a:pt x="511" y="223"/>
                    </a:lnTo>
                    <a:lnTo>
                      <a:pt x="493" y="227"/>
                    </a:lnTo>
                    <a:lnTo>
                      <a:pt x="485" y="228"/>
                    </a:lnTo>
                    <a:lnTo>
                      <a:pt x="479" y="228"/>
                    </a:lnTo>
                    <a:lnTo>
                      <a:pt x="469" y="228"/>
                    </a:lnTo>
                    <a:lnTo>
                      <a:pt x="458" y="226"/>
                    </a:lnTo>
                    <a:lnTo>
                      <a:pt x="448" y="224"/>
                    </a:lnTo>
                    <a:lnTo>
                      <a:pt x="439" y="222"/>
                    </a:lnTo>
                    <a:lnTo>
                      <a:pt x="423" y="217"/>
                    </a:lnTo>
                    <a:lnTo>
                      <a:pt x="415" y="215"/>
                    </a:lnTo>
                    <a:lnTo>
                      <a:pt x="409" y="215"/>
                    </a:lnTo>
                    <a:lnTo>
                      <a:pt x="404" y="215"/>
                    </a:lnTo>
                    <a:lnTo>
                      <a:pt x="398" y="215"/>
                    </a:lnTo>
                    <a:lnTo>
                      <a:pt x="385" y="215"/>
                    </a:lnTo>
                    <a:lnTo>
                      <a:pt x="363" y="215"/>
                    </a:lnTo>
                    <a:lnTo>
                      <a:pt x="352" y="215"/>
                    </a:lnTo>
                    <a:lnTo>
                      <a:pt x="341" y="214"/>
                    </a:lnTo>
                    <a:lnTo>
                      <a:pt x="336" y="214"/>
                    </a:lnTo>
                    <a:lnTo>
                      <a:pt x="329" y="213"/>
                    </a:lnTo>
                    <a:lnTo>
                      <a:pt x="324" y="212"/>
                    </a:lnTo>
                    <a:lnTo>
                      <a:pt x="318" y="210"/>
                    </a:lnTo>
                    <a:lnTo>
                      <a:pt x="313" y="209"/>
                    </a:lnTo>
                    <a:lnTo>
                      <a:pt x="307" y="208"/>
                    </a:lnTo>
                    <a:lnTo>
                      <a:pt x="292" y="207"/>
                    </a:lnTo>
                    <a:lnTo>
                      <a:pt x="276" y="206"/>
                    </a:lnTo>
                    <a:lnTo>
                      <a:pt x="264" y="206"/>
                    </a:lnTo>
                    <a:lnTo>
                      <a:pt x="252" y="205"/>
                    </a:lnTo>
                    <a:lnTo>
                      <a:pt x="236" y="205"/>
                    </a:lnTo>
                    <a:lnTo>
                      <a:pt x="228" y="205"/>
                    </a:lnTo>
                    <a:lnTo>
                      <a:pt x="221" y="205"/>
                    </a:lnTo>
                    <a:lnTo>
                      <a:pt x="213" y="206"/>
                    </a:lnTo>
                    <a:lnTo>
                      <a:pt x="206" y="208"/>
                    </a:lnTo>
                    <a:lnTo>
                      <a:pt x="192" y="213"/>
                    </a:lnTo>
                    <a:lnTo>
                      <a:pt x="187" y="214"/>
                    </a:lnTo>
                    <a:lnTo>
                      <a:pt x="183" y="215"/>
                    </a:lnTo>
                    <a:lnTo>
                      <a:pt x="175" y="216"/>
                    </a:lnTo>
                    <a:lnTo>
                      <a:pt x="165" y="216"/>
                    </a:lnTo>
                    <a:lnTo>
                      <a:pt x="151" y="217"/>
                    </a:lnTo>
                    <a:lnTo>
                      <a:pt x="145" y="217"/>
                    </a:lnTo>
                    <a:lnTo>
                      <a:pt x="137" y="219"/>
                    </a:lnTo>
                    <a:lnTo>
                      <a:pt x="128" y="220"/>
                    </a:lnTo>
                    <a:lnTo>
                      <a:pt x="121" y="221"/>
                    </a:lnTo>
                    <a:lnTo>
                      <a:pt x="113" y="221"/>
                    </a:lnTo>
                    <a:lnTo>
                      <a:pt x="105" y="221"/>
                    </a:lnTo>
                    <a:lnTo>
                      <a:pt x="93" y="222"/>
                    </a:lnTo>
                    <a:lnTo>
                      <a:pt x="85" y="223"/>
                    </a:lnTo>
                    <a:lnTo>
                      <a:pt x="55" y="228"/>
                    </a:lnTo>
                    <a:lnTo>
                      <a:pt x="49" y="229"/>
                    </a:lnTo>
                    <a:lnTo>
                      <a:pt x="42" y="229"/>
                    </a:lnTo>
                    <a:lnTo>
                      <a:pt x="35" y="228"/>
                    </a:lnTo>
                    <a:lnTo>
                      <a:pt x="28" y="227"/>
                    </a:lnTo>
                    <a:lnTo>
                      <a:pt x="16" y="225"/>
                    </a:lnTo>
                    <a:lnTo>
                      <a:pt x="12" y="224"/>
                    </a:lnTo>
                    <a:lnTo>
                      <a:pt x="9" y="211"/>
                    </a:lnTo>
                    <a:lnTo>
                      <a:pt x="6" y="198"/>
                    </a:lnTo>
                    <a:lnTo>
                      <a:pt x="4" y="184"/>
                    </a:lnTo>
                    <a:lnTo>
                      <a:pt x="2" y="170"/>
                    </a:lnTo>
                    <a:lnTo>
                      <a:pt x="1" y="156"/>
                    </a:lnTo>
                    <a:lnTo>
                      <a:pt x="0" y="142"/>
                    </a:lnTo>
                    <a:lnTo>
                      <a:pt x="0" y="128"/>
                    </a:lnTo>
                    <a:lnTo>
                      <a:pt x="0" y="113"/>
                    </a:lnTo>
                    <a:lnTo>
                      <a:pt x="0" y="99"/>
                    </a:lnTo>
                    <a:lnTo>
                      <a:pt x="1" y="85"/>
                    </a:lnTo>
                    <a:lnTo>
                      <a:pt x="3" y="56"/>
                    </a:lnTo>
                    <a:lnTo>
                      <a:pt x="5" y="42"/>
                    </a:lnTo>
                    <a:lnTo>
                      <a:pt x="7" y="27"/>
                    </a:lnTo>
                    <a:lnTo>
                      <a:pt x="10" y="13"/>
                    </a:lnTo>
                    <a:lnTo>
                      <a:pt x="12" y="0"/>
                    </a:lnTo>
                    <a:lnTo>
                      <a:pt x="719" y="0"/>
                    </a:lnTo>
                    <a:lnTo>
                      <a:pt x="1426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s-ES" sz="1200" b="1">
                  <a:latin typeface="+mn-lt"/>
                  <a:cs typeface="Arial" pitchFamily="34" charset="0"/>
                </a:endParaRPr>
              </a:p>
            </p:txBody>
          </p:sp>
        </p:grpSp>
      </p:grpSp>
      <p:sp>
        <p:nvSpPr>
          <p:cNvPr id="15" name="3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59788" y="6572250"/>
            <a:ext cx="611187" cy="252413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s-ES"/>
              <a:t> </a:t>
            </a:r>
            <a:fld id="{525C9B18-B089-42DE-9F1F-51A06CF3397D}" type="slidenum">
              <a:rPr lang="es-ES">
                <a:solidFill>
                  <a:srgbClr val="003366"/>
                </a:solidFill>
              </a:rPr>
              <a:pPr>
                <a:defRPr/>
              </a:pPr>
              <a:t>‹Nº›</a:t>
            </a:fld>
            <a:endParaRPr lang="es-ES" dirty="0">
              <a:solidFill>
                <a:srgbClr val="003366"/>
              </a:solidFill>
            </a:endParaRPr>
          </a:p>
        </p:txBody>
      </p:sp>
      <p:sp>
        <p:nvSpPr>
          <p:cNvPr id="16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0" y="6572250"/>
            <a:ext cx="4500563" cy="261938"/>
          </a:xfrm>
          <a:prstGeom prst="rect">
            <a:avLst/>
          </a:prstGeom>
        </p:spPr>
        <p:txBody>
          <a:bodyPr/>
          <a:lstStyle>
            <a:lvl1pPr algn="l">
              <a:defRPr sz="900" b="1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s-ES"/>
              <a:t>©  D. Tecnología Repsol – 20 Enero 2011</a:t>
            </a:r>
            <a:endParaRPr lang="es-ES"/>
          </a:p>
        </p:txBody>
      </p:sp>
      <p:sp>
        <p:nvSpPr>
          <p:cNvPr id="17" name="Line 22"/>
          <p:cNvSpPr>
            <a:spLocks noChangeShapeType="1"/>
          </p:cNvSpPr>
          <p:nvPr/>
        </p:nvSpPr>
        <p:spPr bwMode="auto">
          <a:xfrm>
            <a:off x="395288" y="976313"/>
            <a:ext cx="6985000" cy="0"/>
          </a:xfrm>
          <a:prstGeom prst="line">
            <a:avLst/>
          </a:prstGeom>
          <a:noFill/>
          <a:ln w="25400">
            <a:solidFill>
              <a:srgbClr val="F10043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s-ES" sz="1200" b="1">
              <a:solidFill>
                <a:srgbClr val="00224C"/>
              </a:solidFill>
            </a:endParaRPr>
          </a:p>
        </p:txBody>
      </p:sp>
      <p:grpSp>
        <p:nvGrpSpPr>
          <p:cNvPr id="5129" name="Group 43"/>
          <p:cNvGrpSpPr>
            <a:grpSpLocks noChangeAspect="1"/>
          </p:cNvGrpSpPr>
          <p:nvPr/>
        </p:nvGrpSpPr>
        <p:grpSpPr bwMode="auto">
          <a:xfrm>
            <a:off x="7743825" y="-1588"/>
            <a:ext cx="1014413" cy="1089026"/>
            <a:chOff x="4468" y="0"/>
            <a:chExt cx="1025" cy="1100"/>
          </a:xfrm>
        </p:grpSpPr>
        <p:sp>
          <p:nvSpPr>
            <p:cNvPr id="19" name="Rectangle 44"/>
            <p:cNvSpPr>
              <a:spLocks noChangeAspect="1" noChangeArrowheads="1"/>
            </p:cNvSpPr>
            <p:nvPr userDrawn="1"/>
          </p:nvSpPr>
          <p:spPr bwMode="auto">
            <a:xfrm>
              <a:off x="4468" y="0"/>
              <a:ext cx="1025" cy="1100"/>
            </a:xfrm>
            <a:prstGeom prst="rect">
              <a:avLst/>
            </a:prstGeom>
            <a:solidFill>
              <a:srgbClr val="00224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20000"/>
                </a:spcBef>
                <a:defRPr/>
              </a:pPr>
              <a:endParaRPr lang="es-ES" sz="1200" b="1">
                <a:solidFill>
                  <a:srgbClr val="00224C"/>
                </a:solidFill>
              </a:endParaRPr>
            </a:p>
          </p:txBody>
        </p:sp>
        <p:grpSp>
          <p:nvGrpSpPr>
            <p:cNvPr id="5131" name="Group 45"/>
            <p:cNvGrpSpPr>
              <a:grpSpLocks noChangeAspect="1"/>
            </p:cNvGrpSpPr>
            <p:nvPr userDrawn="1"/>
          </p:nvGrpSpPr>
          <p:grpSpPr bwMode="auto">
            <a:xfrm>
              <a:off x="4563" y="181"/>
              <a:ext cx="834" cy="773"/>
              <a:chOff x="4588" y="199"/>
              <a:chExt cx="851" cy="789"/>
            </a:xfrm>
          </p:grpSpPr>
          <p:sp>
            <p:nvSpPr>
              <p:cNvPr id="21" name="AutoShape 46"/>
              <p:cNvSpPr>
                <a:spLocks noChangeAspect="1" noChangeArrowheads="1" noTextEdit="1"/>
              </p:cNvSpPr>
              <p:nvPr userDrawn="1"/>
            </p:nvSpPr>
            <p:spPr bwMode="auto">
              <a:xfrm>
                <a:off x="4588" y="201"/>
                <a:ext cx="851" cy="7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defRPr/>
                </a:pPr>
                <a:endParaRPr lang="es-ES" sz="1200" b="1">
                  <a:solidFill>
                    <a:srgbClr val="00224C"/>
                  </a:solidFill>
                </a:endParaRPr>
              </a:p>
            </p:txBody>
          </p:sp>
          <p:sp>
            <p:nvSpPr>
              <p:cNvPr id="22" name="Freeform 47"/>
              <p:cNvSpPr>
                <a:spLocks noChangeAspect="1" noEditPoints="1"/>
              </p:cNvSpPr>
              <p:nvPr userDrawn="1"/>
            </p:nvSpPr>
            <p:spPr bwMode="auto">
              <a:xfrm>
                <a:off x="4588" y="199"/>
                <a:ext cx="851" cy="133"/>
              </a:xfrm>
              <a:custGeom>
                <a:avLst/>
                <a:gdLst/>
                <a:ahLst/>
                <a:cxnLst>
                  <a:cxn ang="0">
                    <a:pos x="931" y="212"/>
                  </a:cxn>
                  <a:cxn ang="0">
                    <a:pos x="959" y="188"/>
                  </a:cxn>
                  <a:cxn ang="0">
                    <a:pos x="996" y="63"/>
                  </a:cxn>
                  <a:cxn ang="0">
                    <a:pos x="1029" y="28"/>
                  </a:cxn>
                  <a:cxn ang="0">
                    <a:pos x="1088" y="8"/>
                  </a:cxn>
                  <a:cxn ang="0">
                    <a:pos x="1146" y="50"/>
                  </a:cxn>
                  <a:cxn ang="0">
                    <a:pos x="1104" y="76"/>
                  </a:cxn>
                  <a:cxn ang="0">
                    <a:pos x="1082" y="152"/>
                  </a:cxn>
                  <a:cxn ang="0">
                    <a:pos x="1058" y="212"/>
                  </a:cxn>
                  <a:cxn ang="0">
                    <a:pos x="1016" y="246"/>
                  </a:cxn>
                  <a:cxn ang="0">
                    <a:pos x="953" y="258"/>
                  </a:cxn>
                  <a:cxn ang="0">
                    <a:pos x="460" y="209"/>
                  </a:cxn>
                  <a:cxn ang="0">
                    <a:pos x="625" y="10"/>
                  </a:cxn>
                  <a:cxn ang="0">
                    <a:pos x="200" y="109"/>
                  </a:cxn>
                  <a:cxn ang="0">
                    <a:pos x="225" y="91"/>
                  </a:cxn>
                  <a:cxn ang="0">
                    <a:pos x="226" y="69"/>
                  </a:cxn>
                  <a:cxn ang="0">
                    <a:pos x="213" y="54"/>
                  </a:cxn>
                  <a:cxn ang="0">
                    <a:pos x="322" y="55"/>
                  </a:cxn>
                  <a:cxn ang="0">
                    <a:pos x="284" y="16"/>
                  </a:cxn>
                  <a:cxn ang="0">
                    <a:pos x="108" y="254"/>
                  </a:cxn>
                  <a:cxn ang="0">
                    <a:pos x="158" y="162"/>
                  </a:cxn>
                  <a:cxn ang="0">
                    <a:pos x="272" y="192"/>
                  </a:cxn>
                  <a:cxn ang="0">
                    <a:pos x="224" y="152"/>
                  </a:cxn>
                  <a:cxn ang="0">
                    <a:pos x="243" y="146"/>
                  </a:cxn>
                  <a:cxn ang="0">
                    <a:pos x="295" y="131"/>
                  </a:cxn>
                  <a:cxn ang="0">
                    <a:pos x="325" y="84"/>
                  </a:cxn>
                  <a:cxn ang="0">
                    <a:pos x="1299" y="74"/>
                  </a:cxn>
                  <a:cxn ang="0">
                    <a:pos x="1340" y="55"/>
                  </a:cxn>
                  <a:cxn ang="0">
                    <a:pos x="1369" y="66"/>
                  </a:cxn>
                  <a:cxn ang="0">
                    <a:pos x="1378" y="105"/>
                  </a:cxn>
                  <a:cxn ang="0">
                    <a:pos x="1361" y="154"/>
                  </a:cxn>
                  <a:cxn ang="0">
                    <a:pos x="1322" y="193"/>
                  </a:cxn>
                  <a:cxn ang="0">
                    <a:pos x="1282" y="202"/>
                  </a:cxn>
                  <a:cxn ang="0">
                    <a:pos x="1259" y="184"/>
                  </a:cxn>
                  <a:cxn ang="0">
                    <a:pos x="1257" y="140"/>
                  </a:cxn>
                  <a:cxn ang="0">
                    <a:pos x="1283" y="91"/>
                  </a:cxn>
                  <a:cxn ang="0">
                    <a:pos x="1157" y="135"/>
                  </a:cxn>
                  <a:cxn ang="0">
                    <a:pos x="1188" y="73"/>
                  </a:cxn>
                  <a:cxn ang="0">
                    <a:pos x="1274" y="10"/>
                  </a:cxn>
                  <a:cxn ang="0">
                    <a:pos x="1364" y="2"/>
                  </a:cxn>
                  <a:cxn ang="0">
                    <a:pos x="1424" y="22"/>
                  </a:cxn>
                  <a:cxn ang="0">
                    <a:pos x="1462" y="58"/>
                  </a:cxn>
                  <a:cxn ang="0">
                    <a:pos x="1477" y="114"/>
                  </a:cxn>
                  <a:cxn ang="0">
                    <a:pos x="1462" y="173"/>
                  </a:cxn>
                  <a:cxn ang="0">
                    <a:pos x="1415" y="227"/>
                  </a:cxn>
                  <a:cxn ang="0">
                    <a:pos x="1341" y="261"/>
                  </a:cxn>
                  <a:cxn ang="0">
                    <a:pos x="1248" y="259"/>
                  </a:cxn>
                  <a:cxn ang="0">
                    <a:pos x="1179" y="220"/>
                  </a:cxn>
                  <a:cxn ang="0">
                    <a:pos x="1158" y="181"/>
                  </a:cxn>
                  <a:cxn ang="0">
                    <a:pos x="1668" y="10"/>
                  </a:cxn>
                  <a:cxn ang="0">
                    <a:pos x="804" y="126"/>
                  </a:cxn>
                  <a:cxn ang="0">
                    <a:pos x="832" y="103"/>
                  </a:cxn>
                  <a:cxn ang="0">
                    <a:pos x="828" y="67"/>
                  </a:cxn>
                  <a:cxn ang="0">
                    <a:pos x="791" y="54"/>
                  </a:cxn>
                  <a:cxn ang="0">
                    <a:pos x="852" y="171"/>
                  </a:cxn>
                  <a:cxn ang="0">
                    <a:pos x="903" y="154"/>
                  </a:cxn>
                  <a:cxn ang="0">
                    <a:pos x="933" y="123"/>
                  </a:cxn>
                  <a:cxn ang="0">
                    <a:pos x="939" y="70"/>
                  </a:cxn>
                  <a:cxn ang="0">
                    <a:pos x="922" y="38"/>
                  </a:cxn>
                  <a:cxn ang="0">
                    <a:pos x="876" y="14"/>
                  </a:cxn>
                </a:cxnLst>
                <a:rect l="0" t="0" r="r" b="b"/>
                <a:pathLst>
                  <a:path w="1696" h="265">
                    <a:moveTo>
                      <a:pt x="850" y="258"/>
                    </a:moveTo>
                    <a:lnTo>
                      <a:pt x="861" y="216"/>
                    </a:lnTo>
                    <a:lnTo>
                      <a:pt x="898" y="216"/>
                    </a:lnTo>
                    <a:lnTo>
                      <a:pt x="908" y="216"/>
                    </a:lnTo>
                    <a:lnTo>
                      <a:pt x="917" y="215"/>
                    </a:lnTo>
                    <a:lnTo>
                      <a:pt x="924" y="214"/>
                    </a:lnTo>
                    <a:lnTo>
                      <a:pt x="931" y="212"/>
                    </a:lnTo>
                    <a:lnTo>
                      <a:pt x="936" y="209"/>
                    </a:lnTo>
                    <a:lnTo>
                      <a:pt x="941" y="207"/>
                    </a:lnTo>
                    <a:lnTo>
                      <a:pt x="946" y="204"/>
                    </a:lnTo>
                    <a:lnTo>
                      <a:pt x="949" y="201"/>
                    </a:lnTo>
                    <a:lnTo>
                      <a:pt x="953" y="197"/>
                    </a:lnTo>
                    <a:lnTo>
                      <a:pt x="955" y="193"/>
                    </a:lnTo>
                    <a:lnTo>
                      <a:pt x="959" y="188"/>
                    </a:lnTo>
                    <a:lnTo>
                      <a:pt x="961" y="182"/>
                    </a:lnTo>
                    <a:lnTo>
                      <a:pt x="966" y="168"/>
                    </a:lnTo>
                    <a:lnTo>
                      <a:pt x="970" y="151"/>
                    </a:lnTo>
                    <a:lnTo>
                      <a:pt x="988" y="84"/>
                    </a:lnTo>
                    <a:lnTo>
                      <a:pt x="990" y="77"/>
                    </a:lnTo>
                    <a:lnTo>
                      <a:pt x="993" y="69"/>
                    </a:lnTo>
                    <a:lnTo>
                      <a:pt x="996" y="63"/>
                    </a:lnTo>
                    <a:lnTo>
                      <a:pt x="999" y="57"/>
                    </a:lnTo>
                    <a:lnTo>
                      <a:pt x="1002" y="52"/>
                    </a:lnTo>
                    <a:lnTo>
                      <a:pt x="1007" y="47"/>
                    </a:lnTo>
                    <a:lnTo>
                      <a:pt x="1011" y="43"/>
                    </a:lnTo>
                    <a:lnTo>
                      <a:pt x="1015" y="38"/>
                    </a:lnTo>
                    <a:lnTo>
                      <a:pt x="1024" y="31"/>
                    </a:lnTo>
                    <a:lnTo>
                      <a:pt x="1029" y="28"/>
                    </a:lnTo>
                    <a:lnTo>
                      <a:pt x="1034" y="24"/>
                    </a:lnTo>
                    <a:lnTo>
                      <a:pt x="1044" y="19"/>
                    </a:lnTo>
                    <a:lnTo>
                      <a:pt x="1054" y="15"/>
                    </a:lnTo>
                    <a:lnTo>
                      <a:pt x="1064" y="12"/>
                    </a:lnTo>
                    <a:lnTo>
                      <a:pt x="1072" y="10"/>
                    </a:lnTo>
                    <a:lnTo>
                      <a:pt x="1081" y="9"/>
                    </a:lnTo>
                    <a:lnTo>
                      <a:pt x="1088" y="8"/>
                    </a:lnTo>
                    <a:lnTo>
                      <a:pt x="1099" y="7"/>
                    </a:lnTo>
                    <a:lnTo>
                      <a:pt x="1103" y="7"/>
                    </a:lnTo>
                    <a:lnTo>
                      <a:pt x="1185" y="7"/>
                    </a:lnTo>
                    <a:lnTo>
                      <a:pt x="1172" y="49"/>
                    </a:lnTo>
                    <a:lnTo>
                      <a:pt x="1167" y="49"/>
                    </a:lnTo>
                    <a:lnTo>
                      <a:pt x="1156" y="49"/>
                    </a:lnTo>
                    <a:lnTo>
                      <a:pt x="1146" y="50"/>
                    </a:lnTo>
                    <a:lnTo>
                      <a:pt x="1136" y="52"/>
                    </a:lnTo>
                    <a:lnTo>
                      <a:pt x="1128" y="55"/>
                    </a:lnTo>
                    <a:lnTo>
                      <a:pt x="1122" y="59"/>
                    </a:lnTo>
                    <a:lnTo>
                      <a:pt x="1116" y="62"/>
                    </a:lnTo>
                    <a:lnTo>
                      <a:pt x="1111" y="67"/>
                    </a:lnTo>
                    <a:lnTo>
                      <a:pt x="1107" y="72"/>
                    </a:lnTo>
                    <a:lnTo>
                      <a:pt x="1104" y="76"/>
                    </a:lnTo>
                    <a:lnTo>
                      <a:pt x="1101" y="81"/>
                    </a:lnTo>
                    <a:lnTo>
                      <a:pt x="1098" y="88"/>
                    </a:lnTo>
                    <a:lnTo>
                      <a:pt x="1096" y="94"/>
                    </a:lnTo>
                    <a:lnTo>
                      <a:pt x="1096" y="96"/>
                    </a:lnTo>
                    <a:lnTo>
                      <a:pt x="1088" y="128"/>
                    </a:lnTo>
                    <a:lnTo>
                      <a:pt x="1084" y="144"/>
                    </a:lnTo>
                    <a:lnTo>
                      <a:pt x="1082" y="152"/>
                    </a:lnTo>
                    <a:lnTo>
                      <a:pt x="1079" y="161"/>
                    </a:lnTo>
                    <a:lnTo>
                      <a:pt x="1074" y="177"/>
                    </a:lnTo>
                    <a:lnTo>
                      <a:pt x="1072" y="185"/>
                    </a:lnTo>
                    <a:lnTo>
                      <a:pt x="1069" y="192"/>
                    </a:lnTo>
                    <a:lnTo>
                      <a:pt x="1065" y="199"/>
                    </a:lnTo>
                    <a:lnTo>
                      <a:pt x="1062" y="205"/>
                    </a:lnTo>
                    <a:lnTo>
                      <a:pt x="1058" y="212"/>
                    </a:lnTo>
                    <a:lnTo>
                      <a:pt x="1053" y="217"/>
                    </a:lnTo>
                    <a:lnTo>
                      <a:pt x="1046" y="223"/>
                    </a:lnTo>
                    <a:lnTo>
                      <a:pt x="1041" y="229"/>
                    </a:lnTo>
                    <a:lnTo>
                      <a:pt x="1035" y="234"/>
                    </a:lnTo>
                    <a:lnTo>
                      <a:pt x="1029" y="239"/>
                    </a:lnTo>
                    <a:lnTo>
                      <a:pt x="1023" y="242"/>
                    </a:lnTo>
                    <a:lnTo>
                      <a:pt x="1016" y="246"/>
                    </a:lnTo>
                    <a:lnTo>
                      <a:pt x="1010" y="248"/>
                    </a:lnTo>
                    <a:lnTo>
                      <a:pt x="1004" y="251"/>
                    </a:lnTo>
                    <a:lnTo>
                      <a:pt x="997" y="253"/>
                    </a:lnTo>
                    <a:lnTo>
                      <a:pt x="991" y="254"/>
                    </a:lnTo>
                    <a:lnTo>
                      <a:pt x="979" y="257"/>
                    </a:lnTo>
                    <a:lnTo>
                      <a:pt x="966" y="258"/>
                    </a:lnTo>
                    <a:lnTo>
                      <a:pt x="953" y="258"/>
                    </a:lnTo>
                    <a:lnTo>
                      <a:pt x="850" y="258"/>
                    </a:lnTo>
                    <a:close/>
                    <a:moveTo>
                      <a:pt x="625" y="10"/>
                    </a:moveTo>
                    <a:lnTo>
                      <a:pt x="403" y="10"/>
                    </a:lnTo>
                    <a:lnTo>
                      <a:pt x="338" y="254"/>
                    </a:lnTo>
                    <a:lnTo>
                      <a:pt x="560" y="254"/>
                    </a:lnTo>
                    <a:lnTo>
                      <a:pt x="571" y="209"/>
                    </a:lnTo>
                    <a:lnTo>
                      <a:pt x="460" y="209"/>
                    </a:lnTo>
                    <a:lnTo>
                      <a:pt x="475" y="156"/>
                    </a:lnTo>
                    <a:lnTo>
                      <a:pt x="585" y="156"/>
                    </a:lnTo>
                    <a:lnTo>
                      <a:pt x="598" y="110"/>
                    </a:lnTo>
                    <a:lnTo>
                      <a:pt x="487" y="110"/>
                    </a:lnTo>
                    <a:lnTo>
                      <a:pt x="500" y="60"/>
                    </a:lnTo>
                    <a:lnTo>
                      <a:pt x="612" y="60"/>
                    </a:lnTo>
                    <a:lnTo>
                      <a:pt x="625" y="10"/>
                    </a:lnTo>
                    <a:close/>
                    <a:moveTo>
                      <a:pt x="180" y="48"/>
                    </a:moveTo>
                    <a:lnTo>
                      <a:pt x="164" y="48"/>
                    </a:lnTo>
                    <a:lnTo>
                      <a:pt x="147" y="111"/>
                    </a:lnTo>
                    <a:lnTo>
                      <a:pt x="186" y="111"/>
                    </a:lnTo>
                    <a:lnTo>
                      <a:pt x="190" y="111"/>
                    </a:lnTo>
                    <a:lnTo>
                      <a:pt x="194" y="111"/>
                    </a:lnTo>
                    <a:lnTo>
                      <a:pt x="200" y="109"/>
                    </a:lnTo>
                    <a:lnTo>
                      <a:pt x="207" y="108"/>
                    </a:lnTo>
                    <a:lnTo>
                      <a:pt x="211" y="105"/>
                    </a:lnTo>
                    <a:lnTo>
                      <a:pt x="215" y="103"/>
                    </a:lnTo>
                    <a:lnTo>
                      <a:pt x="219" y="100"/>
                    </a:lnTo>
                    <a:lnTo>
                      <a:pt x="221" y="97"/>
                    </a:lnTo>
                    <a:lnTo>
                      <a:pt x="223" y="94"/>
                    </a:lnTo>
                    <a:lnTo>
                      <a:pt x="225" y="91"/>
                    </a:lnTo>
                    <a:lnTo>
                      <a:pt x="226" y="88"/>
                    </a:lnTo>
                    <a:lnTo>
                      <a:pt x="227" y="82"/>
                    </a:lnTo>
                    <a:lnTo>
                      <a:pt x="227" y="79"/>
                    </a:lnTo>
                    <a:lnTo>
                      <a:pt x="227" y="77"/>
                    </a:lnTo>
                    <a:lnTo>
                      <a:pt x="227" y="74"/>
                    </a:lnTo>
                    <a:lnTo>
                      <a:pt x="227" y="72"/>
                    </a:lnTo>
                    <a:lnTo>
                      <a:pt x="226" y="69"/>
                    </a:lnTo>
                    <a:lnTo>
                      <a:pt x="225" y="66"/>
                    </a:lnTo>
                    <a:lnTo>
                      <a:pt x="224" y="64"/>
                    </a:lnTo>
                    <a:lnTo>
                      <a:pt x="223" y="62"/>
                    </a:lnTo>
                    <a:lnTo>
                      <a:pt x="222" y="61"/>
                    </a:lnTo>
                    <a:lnTo>
                      <a:pt x="220" y="59"/>
                    </a:lnTo>
                    <a:lnTo>
                      <a:pt x="217" y="56"/>
                    </a:lnTo>
                    <a:lnTo>
                      <a:pt x="213" y="54"/>
                    </a:lnTo>
                    <a:lnTo>
                      <a:pt x="204" y="51"/>
                    </a:lnTo>
                    <a:lnTo>
                      <a:pt x="199" y="50"/>
                    </a:lnTo>
                    <a:lnTo>
                      <a:pt x="195" y="49"/>
                    </a:lnTo>
                    <a:lnTo>
                      <a:pt x="187" y="48"/>
                    </a:lnTo>
                    <a:lnTo>
                      <a:pt x="180" y="48"/>
                    </a:lnTo>
                    <a:close/>
                    <a:moveTo>
                      <a:pt x="324" y="65"/>
                    </a:moveTo>
                    <a:lnTo>
                      <a:pt x="322" y="55"/>
                    </a:lnTo>
                    <a:lnTo>
                      <a:pt x="318" y="46"/>
                    </a:lnTo>
                    <a:lnTo>
                      <a:pt x="314" y="39"/>
                    </a:lnTo>
                    <a:lnTo>
                      <a:pt x="309" y="33"/>
                    </a:lnTo>
                    <a:lnTo>
                      <a:pt x="303" y="27"/>
                    </a:lnTo>
                    <a:lnTo>
                      <a:pt x="297" y="22"/>
                    </a:lnTo>
                    <a:lnTo>
                      <a:pt x="291" y="19"/>
                    </a:lnTo>
                    <a:lnTo>
                      <a:pt x="284" y="16"/>
                    </a:lnTo>
                    <a:lnTo>
                      <a:pt x="278" y="14"/>
                    </a:lnTo>
                    <a:lnTo>
                      <a:pt x="272" y="12"/>
                    </a:lnTo>
                    <a:lnTo>
                      <a:pt x="262" y="11"/>
                    </a:lnTo>
                    <a:lnTo>
                      <a:pt x="252" y="10"/>
                    </a:lnTo>
                    <a:lnTo>
                      <a:pt x="65" y="10"/>
                    </a:lnTo>
                    <a:lnTo>
                      <a:pt x="0" y="254"/>
                    </a:lnTo>
                    <a:lnTo>
                      <a:pt x="108" y="254"/>
                    </a:lnTo>
                    <a:lnTo>
                      <a:pt x="136" y="153"/>
                    </a:lnTo>
                    <a:lnTo>
                      <a:pt x="140" y="154"/>
                    </a:lnTo>
                    <a:lnTo>
                      <a:pt x="145" y="154"/>
                    </a:lnTo>
                    <a:lnTo>
                      <a:pt x="148" y="155"/>
                    </a:lnTo>
                    <a:lnTo>
                      <a:pt x="151" y="157"/>
                    </a:lnTo>
                    <a:lnTo>
                      <a:pt x="154" y="159"/>
                    </a:lnTo>
                    <a:lnTo>
                      <a:pt x="158" y="162"/>
                    </a:lnTo>
                    <a:lnTo>
                      <a:pt x="181" y="199"/>
                    </a:lnTo>
                    <a:lnTo>
                      <a:pt x="198" y="229"/>
                    </a:lnTo>
                    <a:lnTo>
                      <a:pt x="209" y="247"/>
                    </a:lnTo>
                    <a:lnTo>
                      <a:pt x="212" y="254"/>
                    </a:lnTo>
                    <a:lnTo>
                      <a:pt x="316" y="254"/>
                    </a:lnTo>
                    <a:lnTo>
                      <a:pt x="291" y="217"/>
                    </a:lnTo>
                    <a:lnTo>
                      <a:pt x="272" y="192"/>
                    </a:lnTo>
                    <a:lnTo>
                      <a:pt x="264" y="183"/>
                    </a:lnTo>
                    <a:lnTo>
                      <a:pt x="257" y="175"/>
                    </a:lnTo>
                    <a:lnTo>
                      <a:pt x="243" y="162"/>
                    </a:lnTo>
                    <a:lnTo>
                      <a:pt x="237" y="157"/>
                    </a:lnTo>
                    <a:lnTo>
                      <a:pt x="230" y="154"/>
                    </a:lnTo>
                    <a:lnTo>
                      <a:pt x="226" y="152"/>
                    </a:lnTo>
                    <a:lnTo>
                      <a:pt x="224" y="152"/>
                    </a:lnTo>
                    <a:lnTo>
                      <a:pt x="222" y="151"/>
                    </a:lnTo>
                    <a:lnTo>
                      <a:pt x="220" y="150"/>
                    </a:lnTo>
                    <a:lnTo>
                      <a:pt x="220" y="149"/>
                    </a:lnTo>
                    <a:lnTo>
                      <a:pt x="222" y="148"/>
                    </a:lnTo>
                    <a:lnTo>
                      <a:pt x="223" y="148"/>
                    </a:lnTo>
                    <a:lnTo>
                      <a:pt x="234" y="147"/>
                    </a:lnTo>
                    <a:lnTo>
                      <a:pt x="243" y="146"/>
                    </a:lnTo>
                    <a:lnTo>
                      <a:pt x="254" y="145"/>
                    </a:lnTo>
                    <a:lnTo>
                      <a:pt x="262" y="144"/>
                    </a:lnTo>
                    <a:lnTo>
                      <a:pt x="270" y="142"/>
                    </a:lnTo>
                    <a:lnTo>
                      <a:pt x="277" y="139"/>
                    </a:lnTo>
                    <a:lnTo>
                      <a:pt x="283" y="137"/>
                    </a:lnTo>
                    <a:lnTo>
                      <a:pt x="289" y="134"/>
                    </a:lnTo>
                    <a:lnTo>
                      <a:pt x="295" y="131"/>
                    </a:lnTo>
                    <a:lnTo>
                      <a:pt x="300" y="128"/>
                    </a:lnTo>
                    <a:lnTo>
                      <a:pt x="308" y="121"/>
                    </a:lnTo>
                    <a:lnTo>
                      <a:pt x="314" y="113"/>
                    </a:lnTo>
                    <a:lnTo>
                      <a:pt x="319" y="105"/>
                    </a:lnTo>
                    <a:lnTo>
                      <a:pt x="322" y="98"/>
                    </a:lnTo>
                    <a:lnTo>
                      <a:pt x="324" y="91"/>
                    </a:lnTo>
                    <a:lnTo>
                      <a:pt x="325" y="84"/>
                    </a:lnTo>
                    <a:lnTo>
                      <a:pt x="325" y="78"/>
                    </a:lnTo>
                    <a:lnTo>
                      <a:pt x="325" y="68"/>
                    </a:lnTo>
                    <a:lnTo>
                      <a:pt x="324" y="65"/>
                    </a:lnTo>
                    <a:close/>
                    <a:moveTo>
                      <a:pt x="1283" y="91"/>
                    </a:moveTo>
                    <a:lnTo>
                      <a:pt x="1288" y="85"/>
                    </a:lnTo>
                    <a:lnTo>
                      <a:pt x="1294" y="79"/>
                    </a:lnTo>
                    <a:lnTo>
                      <a:pt x="1299" y="74"/>
                    </a:lnTo>
                    <a:lnTo>
                      <a:pt x="1305" y="69"/>
                    </a:lnTo>
                    <a:lnTo>
                      <a:pt x="1311" y="65"/>
                    </a:lnTo>
                    <a:lnTo>
                      <a:pt x="1318" y="62"/>
                    </a:lnTo>
                    <a:lnTo>
                      <a:pt x="1324" y="59"/>
                    </a:lnTo>
                    <a:lnTo>
                      <a:pt x="1329" y="57"/>
                    </a:lnTo>
                    <a:lnTo>
                      <a:pt x="1335" y="56"/>
                    </a:lnTo>
                    <a:lnTo>
                      <a:pt x="1340" y="55"/>
                    </a:lnTo>
                    <a:lnTo>
                      <a:pt x="1346" y="55"/>
                    </a:lnTo>
                    <a:lnTo>
                      <a:pt x="1351" y="56"/>
                    </a:lnTo>
                    <a:lnTo>
                      <a:pt x="1353" y="57"/>
                    </a:lnTo>
                    <a:lnTo>
                      <a:pt x="1355" y="57"/>
                    </a:lnTo>
                    <a:lnTo>
                      <a:pt x="1361" y="59"/>
                    </a:lnTo>
                    <a:lnTo>
                      <a:pt x="1365" y="62"/>
                    </a:lnTo>
                    <a:lnTo>
                      <a:pt x="1369" y="66"/>
                    </a:lnTo>
                    <a:lnTo>
                      <a:pt x="1372" y="70"/>
                    </a:lnTo>
                    <a:lnTo>
                      <a:pt x="1374" y="76"/>
                    </a:lnTo>
                    <a:lnTo>
                      <a:pt x="1376" y="81"/>
                    </a:lnTo>
                    <a:lnTo>
                      <a:pt x="1378" y="86"/>
                    </a:lnTo>
                    <a:lnTo>
                      <a:pt x="1378" y="92"/>
                    </a:lnTo>
                    <a:lnTo>
                      <a:pt x="1379" y="98"/>
                    </a:lnTo>
                    <a:lnTo>
                      <a:pt x="1378" y="105"/>
                    </a:lnTo>
                    <a:lnTo>
                      <a:pt x="1377" y="112"/>
                    </a:lnTo>
                    <a:lnTo>
                      <a:pt x="1376" y="119"/>
                    </a:lnTo>
                    <a:lnTo>
                      <a:pt x="1374" y="126"/>
                    </a:lnTo>
                    <a:lnTo>
                      <a:pt x="1371" y="133"/>
                    </a:lnTo>
                    <a:lnTo>
                      <a:pt x="1368" y="140"/>
                    </a:lnTo>
                    <a:lnTo>
                      <a:pt x="1365" y="147"/>
                    </a:lnTo>
                    <a:lnTo>
                      <a:pt x="1361" y="154"/>
                    </a:lnTo>
                    <a:lnTo>
                      <a:pt x="1355" y="161"/>
                    </a:lnTo>
                    <a:lnTo>
                      <a:pt x="1350" y="168"/>
                    </a:lnTo>
                    <a:lnTo>
                      <a:pt x="1345" y="174"/>
                    </a:lnTo>
                    <a:lnTo>
                      <a:pt x="1339" y="180"/>
                    </a:lnTo>
                    <a:lnTo>
                      <a:pt x="1334" y="185"/>
                    </a:lnTo>
                    <a:lnTo>
                      <a:pt x="1328" y="189"/>
                    </a:lnTo>
                    <a:lnTo>
                      <a:pt x="1322" y="193"/>
                    </a:lnTo>
                    <a:lnTo>
                      <a:pt x="1316" y="196"/>
                    </a:lnTo>
                    <a:lnTo>
                      <a:pt x="1309" y="199"/>
                    </a:lnTo>
                    <a:lnTo>
                      <a:pt x="1304" y="201"/>
                    </a:lnTo>
                    <a:lnTo>
                      <a:pt x="1298" y="202"/>
                    </a:lnTo>
                    <a:lnTo>
                      <a:pt x="1293" y="203"/>
                    </a:lnTo>
                    <a:lnTo>
                      <a:pt x="1287" y="203"/>
                    </a:lnTo>
                    <a:lnTo>
                      <a:pt x="1282" y="202"/>
                    </a:lnTo>
                    <a:lnTo>
                      <a:pt x="1280" y="202"/>
                    </a:lnTo>
                    <a:lnTo>
                      <a:pt x="1278" y="201"/>
                    </a:lnTo>
                    <a:lnTo>
                      <a:pt x="1273" y="199"/>
                    </a:lnTo>
                    <a:lnTo>
                      <a:pt x="1268" y="196"/>
                    </a:lnTo>
                    <a:lnTo>
                      <a:pt x="1264" y="192"/>
                    </a:lnTo>
                    <a:lnTo>
                      <a:pt x="1261" y="188"/>
                    </a:lnTo>
                    <a:lnTo>
                      <a:pt x="1259" y="184"/>
                    </a:lnTo>
                    <a:lnTo>
                      <a:pt x="1257" y="179"/>
                    </a:lnTo>
                    <a:lnTo>
                      <a:pt x="1255" y="173"/>
                    </a:lnTo>
                    <a:lnTo>
                      <a:pt x="1255" y="167"/>
                    </a:lnTo>
                    <a:lnTo>
                      <a:pt x="1254" y="160"/>
                    </a:lnTo>
                    <a:lnTo>
                      <a:pt x="1255" y="153"/>
                    </a:lnTo>
                    <a:lnTo>
                      <a:pt x="1256" y="147"/>
                    </a:lnTo>
                    <a:lnTo>
                      <a:pt x="1257" y="140"/>
                    </a:lnTo>
                    <a:lnTo>
                      <a:pt x="1259" y="133"/>
                    </a:lnTo>
                    <a:lnTo>
                      <a:pt x="1262" y="126"/>
                    </a:lnTo>
                    <a:lnTo>
                      <a:pt x="1265" y="119"/>
                    </a:lnTo>
                    <a:lnTo>
                      <a:pt x="1268" y="111"/>
                    </a:lnTo>
                    <a:lnTo>
                      <a:pt x="1273" y="104"/>
                    </a:lnTo>
                    <a:lnTo>
                      <a:pt x="1278" y="98"/>
                    </a:lnTo>
                    <a:lnTo>
                      <a:pt x="1283" y="91"/>
                    </a:lnTo>
                    <a:close/>
                    <a:moveTo>
                      <a:pt x="1156" y="175"/>
                    </a:moveTo>
                    <a:lnTo>
                      <a:pt x="1155" y="169"/>
                    </a:lnTo>
                    <a:lnTo>
                      <a:pt x="1155" y="161"/>
                    </a:lnTo>
                    <a:lnTo>
                      <a:pt x="1155" y="155"/>
                    </a:lnTo>
                    <a:lnTo>
                      <a:pt x="1155" y="148"/>
                    </a:lnTo>
                    <a:lnTo>
                      <a:pt x="1156" y="142"/>
                    </a:lnTo>
                    <a:lnTo>
                      <a:pt x="1157" y="135"/>
                    </a:lnTo>
                    <a:lnTo>
                      <a:pt x="1158" y="129"/>
                    </a:lnTo>
                    <a:lnTo>
                      <a:pt x="1160" y="122"/>
                    </a:lnTo>
                    <a:lnTo>
                      <a:pt x="1162" y="115"/>
                    </a:lnTo>
                    <a:lnTo>
                      <a:pt x="1165" y="109"/>
                    </a:lnTo>
                    <a:lnTo>
                      <a:pt x="1171" y="96"/>
                    </a:lnTo>
                    <a:lnTo>
                      <a:pt x="1178" y="84"/>
                    </a:lnTo>
                    <a:lnTo>
                      <a:pt x="1188" y="73"/>
                    </a:lnTo>
                    <a:lnTo>
                      <a:pt x="1197" y="61"/>
                    </a:lnTo>
                    <a:lnTo>
                      <a:pt x="1208" y="50"/>
                    </a:lnTo>
                    <a:lnTo>
                      <a:pt x="1219" y="40"/>
                    </a:lnTo>
                    <a:lnTo>
                      <a:pt x="1232" y="32"/>
                    </a:lnTo>
                    <a:lnTo>
                      <a:pt x="1245" y="23"/>
                    </a:lnTo>
                    <a:lnTo>
                      <a:pt x="1259" y="16"/>
                    </a:lnTo>
                    <a:lnTo>
                      <a:pt x="1274" y="10"/>
                    </a:lnTo>
                    <a:lnTo>
                      <a:pt x="1289" y="5"/>
                    </a:lnTo>
                    <a:lnTo>
                      <a:pt x="1297" y="3"/>
                    </a:lnTo>
                    <a:lnTo>
                      <a:pt x="1306" y="2"/>
                    </a:lnTo>
                    <a:lnTo>
                      <a:pt x="1323" y="1"/>
                    </a:lnTo>
                    <a:lnTo>
                      <a:pt x="1340" y="0"/>
                    </a:lnTo>
                    <a:lnTo>
                      <a:pt x="1355" y="1"/>
                    </a:lnTo>
                    <a:lnTo>
                      <a:pt x="1364" y="2"/>
                    </a:lnTo>
                    <a:lnTo>
                      <a:pt x="1371" y="3"/>
                    </a:lnTo>
                    <a:lnTo>
                      <a:pt x="1378" y="4"/>
                    </a:lnTo>
                    <a:lnTo>
                      <a:pt x="1385" y="6"/>
                    </a:lnTo>
                    <a:lnTo>
                      <a:pt x="1392" y="8"/>
                    </a:lnTo>
                    <a:lnTo>
                      <a:pt x="1399" y="10"/>
                    </a:lnTo>
                    <a:lnTo>
                      <a:pt x="1413" y="15"/>
                    </a:lnTo>
                    <a:lnTo>
                      <a:pt x="1424" y="22"/>
                    </a:lnTo>
                    <a:lnTo>
                      <a:pt x="1435" y="30"/>
                    </a:lnTo>
                    <a:lnTo>
                      <a:pt x="1440" y="34"/>
                    </a:lnTo>
                    <a:lnTo>
                      <a:pt x="1445" y="38"/>
                    </a:lnTo>
                    <a:lnTo>
                      <a:pt x="1450" y="43"/>
                    </a:lnTo>
                    <a:lnTo>
                      <a:pt x="1455" y="47"/>
                    </a:lnTo>
                    <a:lnTo>
                      <a:pt x="1458" y="52"/>
                    </a:lnTo>
                    <a:lnTo>
                      <a:pt x="1462" y="58"/>
                    </a:lnTo>
                    <a:lnTo>
                      <a:pt x="1468" y="69"/>
                    </a:lnTo>
                    <a:lnTo>
                      <a:pt x="1471" y="76"/>
                    </a:lnTo>
                    <a:lnTo>
                      <a:pt x="1473" y="82"/>
                    </a:lnTo>
                    <a:lnTo>
                      <a:pt x="1476" y="94"/>
                    </a:lnTo>
                    <a:lnTo>
                      <a:pt x="1477" y="101"/>
                    </a:lnTo>
                    <a:lnTo>
                      <a:pt x="1477" y="107"/>
                    </a:lnTo>
                    <a:lnTo>
                      <a:pt x="1477" y="114"/>
                    </a:lnTo>
                    <a:lnTo>
                      <a:pt x="1477" y="121"/>
                    </a:lnTo>
                    <a:lnTo>
                      <a:pt x="1476" y="128"/>
                    </a:lnTo>
                    <a:lnTo>
                      <a:pt x="1475" y="134"/>
                    </a:lnTo>
                    <a:lnTo>
                      <a:pt x="1472" y="147"/>
                    </a:lnTo>
                    <a:lnTo>
                      <a:pt x="1468" y="159"/>
                    </a:lnTo>
                    <a:lnTo>
                      <a:pt x="1465" y="167"/>
                    </a:lnTo>
                    <a:lnTo>
                      <a:pt x="1462" y="173"/>
                    </a:lnTo>
                    <a:lnTo>
                      <a:pt x="1459" y="179"/>
                    </a:lnTo>
                    <a:lnTo>
                      <a:pt x="1455" y="184"/>
                    </a:lnTo>
                    <a:lnTo>
                      <a:pt x="1446" y="196"/>
                    </a:lnTo>
                    <a:lnTo>
                      <a:pt x="1437" y="206"/>
                    </a:lnTo>
                    <a:lnTo>
                      <a:pt x="1432" y="212"/>
                    </a:lnTo>
                    <a:lnTo>
                      <a:pt x="1426" y="217"/>
                    </a:lnTo>
                    <a:lnTo>
                      <a:pt x="1415" y="227"/>
                    </a:lnTo>
                    <a:lnTo>
                      <a:pt x="1401" y="235"/>
                    </a:lnTo>
                    <a:lnTo>
                      <a:pt x="1388" y="243"/>
                    </a:lnTo>
                    <a:lnTo>
                      <a:pt x="1373" y="250"/>
                    </a:lnTo>
                    <a:lnTo>
                      <a:pt x="1366" y="252"/>
                    </a:lnTo>
                    <a:lnTo>
                      <a:pt x="1357" y="255"/>
                    </a:lnTo>
                    <a:lnTo>
                      <a:pt x="1349" y="259"/>
                    </a:lnTo>
                    <a:lnTo>
                      <a:pt x="1341" y="261"/>
                    </a:lnTo>
                    <a:lnTo>
                      <a:pt x="1325" y="263"/>
                    </a:lnTo>
                    <a:lnTo>
                      <a:pt x="1317" y="264"/>
                    </a:lnTo>
                    <a:lnTo>
                      <a:pt x="1308" y="264"/>
                    </a:lnTo>
                    <a:lnTo>
                      <a:pt x="1293" y="265"/>
                    </a:lnTo>
                    <a:lnTo>
                      <a:pt x="1278" y="264"/>
                    </a:lnTo>
                    <a:lnTo>
                      <a:pt x="1262" y="262"/>
                    </a:lnTo>
                    <a:lnTo>
                      <a:pt x="1248" y="259"/>
                    </a:lnTo>
                    <a:lnTo>
                      <a:pt x="1235" y="254"/>
                    </a:lnTo>
                    <a:lnTo>
                      <a:pt x="1221" y="250"/>
                    </a:lnTo>
                    <a:lnTo>
                      <a:pt x="1209" y="244"/>
                    </a:lnTo>
                    <a:lnTo>
                      <a:pt x="1199" y="237"/>
                    </a:lnTo>
                    <a:lnTo>
                      <a:pt x="1189" y="229"/>
                    </a:lnTo>
                    <a:lnTo>
                      <a:pt x="1184" y="225"/>
                    </a:lnTo>
                    <a:lnTo>
                      <a:pt x="1179" y="220"/>
                    </a:lnTo>
                    <a:lnTo>
                      <a:pt x="1175" y="216"/>
                    </a:lnTo>
                    <a:lnTo>
                      <a:pt x="1171" y="211"/>
                    </a:lnTo>
                    <a:lnTo>
                      <a:pt x="1168" y="205"/>
                    </a:lnTo>
                    <a:lnTo>
                      <a:pt x="1165" y="199"/>
                    </a:lnTo>
                    <a:lnTo>
                      <a:pt x="1162" y="193"/>
                    </a:lnTo>
                    <a:lnTo>
                      <a:pt x="1160" y="188"/>
                    </a:lnTo>
                    <a:lnTo>
                      <a:pt x="1158" y="181"/>
                    </a:lnTo>
                    <a:lnTo>
                      <a:pt x="1156" y="175"/>
                    </a:lnTo>
                    <a:close/>
                    <a:moveTo>
                      <a:pt x="1558" y="10"/>
                    </a:moveTo>
                    <a:lnTo>
                      <a:pt x="1492" y="254"/>
                    </a:lnTo>
                    <a:lnTo>
                      <a:pt x="1684" y="254"/>
                    </a:lnTo>
                    <a:lnTo>
                      <a:pt x="1696" y="209"/>
                    </a:lnTo>
                    <a:lnTo>
                      <a:pt x="1614" y="209"/>
                    </a:lnTo>
                    <a:lnTo>
                      <a:pt x="1668" y="10"/>
                    </a:lnTo>
                    <a:lnTo>
                      <a:pt x="1558" y="10"/>
                    </a:lnTo>
                    <a:close/>
                    <a:moveTo>
                      <a:pt x="791" y="54"/>
                    </a:moveTo>
                    <a:lnTo>
                      <a:pt x="777" y="54"/>
                    </a:lnTo>
                    <a:lnTo>
                      <a:pt x="757" y="129"/>
                    </a:lnTo>
                    <a:lnTo>
                      <a:pt x="788" y="129"/>
                    </a:lnTo>
                    <a:lnTo>
                      <a:pt x="797" y="128"/>
                    </a:lnTo>
                    <a:lnTo>
                      <a:pt x="804" y="126"/>
                    </a:lnTo>
                    <a:lnTo>
                      <a:pt x="811" y="124"/>
                    </a:lnTo>
                    <a:lnTo>
                      <a:pt x="816" y="121"/>
                    </a:lnTo>
                    <a:lnTo>
                      <a:pt x="820" y="118"/>
                    </a:lnTo>
                    <a:lnTo>
                      <a:pt x="824" y="114"/>
                    </a:lnTo>
                    <a:lnTo>
                      <a:pt x="828" y="110"/>
                    </a:lnTo>
                    <a:lnTo>
                      <a:pt x="830" y="107"/>
                    </a:lnTo>
                    <a:lnTo>
                      <a:pt x="832" y="103"/>
                    </a:lnTo>
                    <a:lnTo>
                      <a:pt x="833" y="100"/>
                    </a:lnTo>
                    <a:lnTo>
                      <a:pt x="834" y="94"/>
                    </a:lnTo>
                    <a:lnTo>
                      <a:pt x="834" y="88"/>
                    </a:lnTo>
                    <a:lnTo>
                      <a:pt x="834" y="82"/>
                    </a:lnTo>
                    <a:lnTo>
                      <a:pt x="832" y="77"/>
                    </a:lnTo>
                    <a:lnTo>
                      <a:pt x="830" y="72"/>
                    </a:lnTo>
                    <a:lnTo>
                      <a:pt x="828" y="67"/>
                    </a:lnTo>
                    <a:lnTo>
                      <a:pt x="823" y="64"/>
                    </a:lnTo>
                    <a:lnTo>
                      <a:pt x="820" y="61"/>
                    </a:lnTo>
                    <a:lnTo>
                      <a:pt x="816" y="59"/>
                    </a:lnTo>
                    <a:lnTo>
                      <a:pt x="812" y="57"/>
                    </a:lnTo>
                    <a:lnTo>
                      <a:pt x="804" y="55"/>
                    </a:lnTo>
                    <a:lnTo>
                      <a:pt x="797" y="54"/>
                    </a:lnTo>
                    <a:lnTo>
                      <a:pt x="791" y="54"/>
                    </a:lnTo>
                    <a:close/>
                    <a:moveTo>
                      <a:pt x="680" y="10"/>
                    </a:moveTo>
                    <a:lnTo>
                      <a:pt x="615" y="254"/>
                    </a:lnTo>
                    <a:lnTo>
                      <a:pt x="723" y="254"/>
                    </a:lnTo>
                    <a:lnTo>
                      <a:pt x="744" y="179"/>
                    </a:lnTo>
                    <a:lnTo>
                      <a:pt x="803" y="175"/>
                    </a:lnTo>
                    <a:lnTo>
                      <a:pt x="837" y="172"/>
                    </a:lnTo>
                    <a:lnTo>
                      <a:pt x="852" y="171"/>
                    </a:lnTo>
                    <a:lnTo>
                      <a:pt x="856" y="170"/>
                    </a:lnTo>
                    <a:lnTo>
                      <a:pt x="865" y="168"/>
                    </a:lnTo>
                    <a:lnTo>
                      <a:pt x="875" y="166"/>
                    </a:lnTo>
                    <a:lnTo>
                      <a:pt x="883" y="163"/>
                    </a:lnTo>
                    <a:lnTo>
                      <a:pt x="890" y="160"/>
                    </a:lnTo>
                    <a:lnTo>
                      <a:pt x="897" y="157"/>
                    </a:lnTo>
                    <a:lnTo>
                      <a:pt x="903" y="154"/>
                    </a:lnTo>
                    <a:lnTo>
                      <a:pt x="908" y="151"/>
                    </a:lnTo>
                    <a:lnTo>
                      <a:pt x="913" y="147"/>
                    </a:lnTo>
                    <a:lnTo>
                      <a:pt x="918" y="144"/>
                    </a:lnTo>
                    <a:lnTo>
                      <a:pt x="922" y="140"/>
                    </a:lnTo>
                    <a:lnTo>
                      <a:pt x="929" y="131"/>
                    </a:lnTo>
                    <a:lnTo>
                      <a:pt x="931" y="127"/>
                    </a:lnTo>
                    <a:lnTo>
                      <a:pt x="933" y="123"/>
                    </a:lnTo>
                    <a:lnTo>
                      <a:pt x="937" y="114"/>
                    </a:lnTo>
                    <a:lnTo>
                      <a:pt x="939" y="105"/>
                    </a:lnTo>
                    <a:lnTo>
                      <a:pt x="940" y="98"/>
                    </a:lnTo>
                    <a:lnTo>
                      <a:pt x="941" y="90"/>
                    </a:lnTo>
                    <a:lnTo>
                      <a:pt x="941" y="84"/>
                    </a:lnTo>
                    <a:lnTo>
                      <a:pt x="939" y="75"/>
                    </a:lnTo>
                    <a:lnTo>
                      <a:pt x="939" y="70"/>
                    </a:lnTo>
                    <a:lnTo>
                      <a:pt x="937" y="64"/>
                    </a:lnTo>
                    <a:lnTo>
                      <a:pt x="936" y="59"/>
                    </a:lnTo>
                    <a:lnTo>
                      <a:pt x="934" y="54"/>
                    </a:lnTo>
                    <a:lnTo>
                      <a:pt x="931" y="50"/>
                    </a:lnTo>
                    <a:lnTo>
                      <a:pt x="929" y="46"/>
                    </a:lnTo>
                    <a:lnTo>
                      <a:pt x="926" y="42"/>
                    </a:lnTo>
                    <a:lnTo>
                      <a:pt x="922" y="38"/>
                    </a:lnTo>
                    <a:lnTo>
                      <a:pt x="919" y="35"/>
                    </a:lnTo>
                    <a:lnTo>
                      <a:pt x="910" y="29"/>
                    </a:lnTo>
                    <a:lnTo>
                      <a:pt x="902" y="23"/>
                    </a:lnTo>
                    <a:lnTo>
                      <a:pt x="897" y="21"/>
                    </a:lnTo>
                    <a:lnTo>
                      <a:pt x="893" y="20"/>
                    </a:lnTo>
                    <a:lnTo>
                      <a:pt x="884" y="17"/>
                    </a:lnTo>
                    <a:lnTo>
                      <a:pt x="876" y="14"/>
                    </a:lnTo>
                    <a:lnTo>
                      <a:pt x="866" y="13"/>
                    </a:lnTo>
                    <a:lnTo>
                      <a:pt x="859" y="11"/>
                    </a:lnTo>
                    <a:lnTo>
                      <a:pt x="852" y="11"/>
                    </a:lnTo>
                    <a:lnTo>
                      <a:pt x="842" y="10"/>
                    </a:lnTo>
                    <a:lnTo>
                      <a:pt x="838" y="10"/>
                    </a:lnTo>
                    <a:lnTo>
                      <a:pt x="680" y="1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defRPr/>
                </a:pPr>
                <a:endParaRPr lang="es-ES" sz="1200" b="1">
                  <a:solidFill>
                    <a:srgbClr val="00224C"/>
                  </a:solidFill>
                </a:endParaRPr>
              </a:p>
            </p:txBody>
          </p:sp>
          <p:sp>
            <p:nvSpPr>
              <p:cNvPr id="23" name="Freeform 48"/>
              <p:cNvSpPr>
                <a:spLocks noChangeAspect="1"/>
              </p:cNvSpPr>
              <p:nvPr userDrawn="1"/>
            </p:nvSpPr>
            <p:spPr bwMode="auto">
              <a:xfrm>
                <a:off x="4588" y="422"/>
                <a:ext cx="715" cy="283"/>
              </a:xfrm>
              <a:custGeom>
                <a:avLst/>
                <a:gdLst/>
                <a:ahLst/>
                <a:cxnLst>
                  <a:cxn ang="0">
                    <a:pos x="396" y="310"/>
                  </a:cxn>
                  <a:cxn ang="0">
                    <a:pos x="422" y="276"/>
                  </a:cxn>
                  <a:cxn ang="0">
                    <a:pos x="451" y="242"/>
                  </a:cxn>
                  <a:cxn ang="0">
                    <a:pos x="482" y="210"/>
                  </a:cxn>
                  <a:cxn ang="0">
                    <a:pos x="515" y="180"/>
                  </a:cxn>
                  <a:cxn ang="0">
                    <a:pos x="531" y="166"/>
                  </a:cxn>
                  <a:cxn ang="0">
                    <a:pos x="566" y="139"/>
                  </a:cxn>
                  <a:cxn ang="0">
                    <a:pos x="601" y="114"/>
                  </a:cxn>
                  <a:cxn ang="0">
                    <a:pos x="639" y="92"/>
                  </a:cxn>
                  <a:cxn ang="0">
                    <a:pos x="677" y="70"/>
                  </a:cxn>
                  <a:cxn ang="0">
                    <a:pos x="717" y="53"/>
                  </a:cxn>
                  <a:cxn ang="0">
                    <a:pos x="758" y="36"/>
                  </a:cxn>
                  <a:cxn ang="0">
                    <a:pos x="799" y="23"/>
                  </a:cxn>
                  <a:cxn ang="0">
                    <a:pos x="841" y="13"/>
                  </a:cxn>
                  <a:cxn ang="0">
                    <a:pos x="883" y="6"/>
                  </a:cxn>
                  <a:cxn ang="0">
                    <a:pos x="926" y="1"/>
                  </a:cxn>
                  <a:cxn ang="0">
                    <a:pos x="968" y="0"/>
                  </a:cxn>
                  <a:cxn ang="0">
                    <a:pos x="1012" y="1"/>
                  </a:cxn>
                  <a:cxn ang="0">
                    <a:pos x="1039" y="4"/>
                  </a:cxn>
                  <a:cxn ang="0">
                    <a:pos x="1079" y="11"/>
                  </a:cxn>
                  <a:cxn ang="0">
                    <a:pos x="1106" y="17"/>
                  </a:cxn>
                  <a:cxn ang="0">
                    <a:pos x="1143" y="29"/>
                  </a:cxn>
                  <a:cxn ang="0">
                    <a:pos x="1167" y="38"/>
                  </a:cxn>
                  <a:cxn ang="0">
                    <a:pos x="1201" y="55"/>
                  </a:cxn>
                  <a:cxn ang="0">
                    <a:pos x="1244" y="81"/>
                  </a:cxn>
                  <a:cxn ang="0">
                    <a:pos x="1274" y="104"/>
                  </a:cxn>
                  <a:cxn ang="0">
                    <a:pos x="1291" y="120"/>
                  </a:cxn>
                  <a:cxn ang="0">
                    <a:pos x="1317" y="146"/>
                  </a:cxn>
                  <a:cxn ang="0">
                    <a:pos x="1333" y="165"/>
                  </a:cxn>
                  <a:cxn ang="0">
                    <a:pos x="1347" y="185"/>
                  </a:cxn>
                  <a:cxn ang="0">
                    <a:pos x="1361" y="205"/>
                  </a:cxn>
                  <a:cxn ang="0">
                    <a:pos x="1373" y="226"/>
                  </a:cxn>
                  <a:cxn ang="0">
                    <a:pos x="1384" y="249"/>
                  </a:cxn>
                  <a:cxn ang="0">
                    <a:pos x="1393" y="271"/>
                  </a:cxn>
                  <a:cxn ang="0">
                    <a:pos x="1410" y="319"/>
                  </a:cxn>
                  <a:cxn ang="0">
                    <a:pos x="1416" y="344"/>
                  </a:cxn>
                  <a:cxn ang="0">
                    <a:pos x="1422" y="383"/>
                  </a:cxn>
                  <a:cxn ang="0">
                    <a:pos x="1425" y="423"/>
                  </a:cxn>
                  <a:cxn ang="0">
                    <a:pos x="1426" y="450"/>
                  </a:cxn>
                  <a:cxn ang="0">
                    <a:pos x="1425" y="478"/>
                  </a:cxn>
                  <a:cxn ang="0">
                    <a:pos x="1419" y="535"/>
                  </a:cxn>
                  <a:cxn ang="0">
                    <a:pos x="707" y="565"/>
                  </a:cxn>
                  <a:cxn ang="0">
                    <a:pos x="0" y="329"/>
                  </a:cxn>
                </a:cxnLst>
                <a:rect l="0" t="0" r="r" b="b"/>
                <a:pathLst>
                  <a:path w="1426" h="565">
                    <a:moveTo>
                      <a:pt x="384" y="329"/>
                    </a:moveTo>
                    <a:lnTo>
                      <a:pt x="396" y="310"/>
                    </a:lnTo>
                    <a:lnTo>
                      <a:pt x="409" y="293"/>
                    </a:lnTo>
                    <a:lnTo>
                      <a:pt x="422" y="276"/>
                    </a:lnTo>
                    <a:lnTo>
                      <a:pt x="437" y="259"/>
                    </a:lnTo>
                    <a:lnTo>
                      <a:pt x="451" y="242"/>
                    </a:lnTo>
                    <a:lnTo>
                      <a:pt x="466" y="226"/>
                    </a:lnTo>
                    <a:lnTo>
                      <a:pt x="482" y="210"/>
                    </a:lnTo>
                    <a:lnTo>
                      <a:pt x="498" y="195"/>
                    </a:lnTo>
                    <a:lnTo>
                      <a:pt x="515" y="180"/>
                    </a:lnTo>
                    <a:lnTo>
                      <a:pt x="523" y="173"/>
                    </a:lnTo>
                    <a:lnTo>
                      <a:pt x="531" y="166"/>
                    </a:lnTo>
                    <a:lnTo>
                      <a:pt x="548" y="152"/>
                    </a:lnTo>
                    <a:lnTo>
                      <a:pt x="566" y="139"/>
                    </a:lnTo>
                    <a:lnTo>
                      <a:pt x="583" y="126"/>
                    </a:lnTo>
                    <a:lnTo>
                      <a:pt x="601" y="114"/>
                    </a:lnTo>
                    <a:lnTo>
                      <a:pt x="620" y="102"/>
                    </a:lnTo>
                    <a:lnTo>
                      <a:pt x="639" y="92"/>
                    </a:lnTo>
                    <a:lnTo>
                      <a:pt x="658" y="80"/>
                    </a:lnTo>
                    <a:lnTo>
                      <a:pt x="677" y="70"/>
                    </a:lnTo>
                    <a:lnTo>
                      <a:pt x="698" y="61"/>
                    </a:lnTo>
                    <a:lnTo>
                      <a:pt x="717" y="53"/>
                    </a:lnTo>
                    <a:lnTo>
                      <a:pt x="738" y="45"/>
                    </a:lnTo>
                    <a:lnTo>
                      <a:pt x="758" y="36"/>
                    </a:lnTo>
                    <a:lnTo>
                      <a:pt x="778" y="29"/>
                    </a:lnTo>
                    <a:lnTo>
                      <a:pt x="799" y="23"/>
                    </a:lnTo>
                    <a:lnTo>
                      <a:pt x="819" y="18"/>
                    </a:lnTo>
                    <a:lnTo>
                      <a:pt x="841" y="13"/>
                    </a:lnTo>
                    <a:lnTo>
                      <a:pt x="861" y="9"/>
                    </a:lnTo>
                    <a:lnTo>
                      <a:pt x="883" y="6"/>
                    </a:lnTo>
                    <a:lnTo>
                      <a:pt x="904" y="3"/>
                    </a:lnTo>
                    <a:lnTo>
                      <a:pt x="926" y="1"/>
                    </a:lnTo>
                    <a:lnTo>
                      <a:pt x="946" y="0"/>
                    </a:lnTo>
                    <a:lnTo>
                      <a:pt x="968" y="0"/>
                    </a:lnTo>
                    <a:lnTo>
                      <a:pt x="997" y="1"/>
                    </a:lnTo>
                    <a:lnTo>
                      <a:pt x="1012" y="1"/>
                    </a:lnTo>
                    <a:lnTo>
                      <a:pt x="1025" y="3"/>
                    </a:lnTo>
                    <a:lnTo>
                      <a:pt x="1039" y="4"/>
                    </a:lnTo>
                    <a:lnTo>
                      <a:pt x="1053" y="6"/>
                    </a:lnTo>
                    <a:lnTo>
                      <a:pt x="1079" y="11"/>
                    </a:lnTo>
                    <a:lnTo>
                      <a:pt x="1093" y="14"/>
                    </a:lnTo>
                    <a:lnTo>
                      <a:pt x="1106" y="17"/>
                    </a:lnTo>
                    <a:lnTo>
                      <a:pt x="1130" y="25"/>
                    </a:lnTo>
                    <a:lnTo>
                      <a:pt x="1143" y="29"/>
                    </a:lnTo>
                    <a:lnTo>
                      <a:pt x="1155" y="33"/>
                    </a:lnTo>
                    <a:lnTo>
                      <a:pt x="1167" y="38"/>
                    </a:lnTo>
                    <a:lnTo>
                      <a:pt x="1178" y="43"/>
                    </a:lnTo>
                    <a:lnTo>
                      <a:pt x="1201" y="55"/>
                    </a:lnTo>
                    <a:lnTo>
                      <a:pt x="1223" y="68"/>
                    </a:lnTo>
                    <a:lnTo>
                      <a:pt x="1244" y="81"/>
                    </a:lnTo>
                    <a:lnTo>
                      <a:pt x="1263" y="96"/>
                    </a:lnTo>
                    <a:lnTo>
                      <a:pt x="1274" y="104"/>
                    </a:lnTo>
                    <a:lnTo>
                      <a:pt x="1283" y="112"/>
                    </a:lnTo>
                    <a:lnTo>
                      <a:pt x="1291" y="120"/>
                    </a:lnTo>
                    <a:lnTo>
                      <a:pt x="1300" y="128"/>
                    </a:lnTo>
                    <a:lnTo>
                      <a:pt x="1317" y="146"/>
                    </a:lnTo>
                    <a:lnTo>
                      <a:pt x="1325" y="155"/>
                    </a:lnTo>
                    <a:lnTo>
                      <a:pt x="1333" y="165"/>
                    </a:lnTo>
                    <a:lnTo>
                      <a:pt x="1340" y="174"/>
                    </a:lnTo>
                    <a:lnTo>
                      <a:pt x="1347" y="185"/>
                    </a:lnTo>
                    <a:lnTo>
                      <a:pt x="1354" y="195"/>
                    </a:lnTo>
                    <a:lnTo>
                      <a:pt x="1361" y="205"/>
                    </a:lnTo>
                    <a:lnTo>
                      <a:pt x="1367" y="215"/>
                    </a:lnTo>
                    <a:lnTo>
                      <a:pt x="1373" y="226"/>
                    </a:lnTo>
                    <a:lnTo>
                      <a:pt x="1379" y="238"/>
                    </a:lnTo>
                    <a:lnTo>
                      <a:pt x="1384" y="249"/>
                    </a:lnTo>
                    <a:lnTo>
                      <a:pt x="1389" y="260"/>
                    </a:lnTo>
                    <a:lnTo>
                      <a:pt x="1393" y="271"/>
                    </a:lnTo>
                    <a:lnTo>
                      <a:pt x="1402" y="295"/>
                    </a:lnTo>
                    <a:lnTo>
                      <a:pt x="1410" y="319"/>
                    </a:lnTo>
                    <a:lnTo>
                      <a:pt x="1413" y="332"/>
                    </a:lnTo>
                    <a:lnTo>
                      <a:pt x="1416" y="344"/>
                    </a:lnTo>
                    <a:lnTo>
                      <a:pt x="1420" y="371"/>
                    </a:lnTo>
                    <a:lnTo>
                      <a:pt x="1422" y="383"/>
                    </a:lnTo>
                    <a:lnTo>
                      <a:pt x="1424" y="396"/>
                    </a:lnTo>
                    <a:lnTo>
                      <a:pt x="1425" y="423"/>
                    </a:lnTo>
                    <a:lnTo>
                      <a:pt x="1426" y="437"/>
                    </a:lnTo>
                    <a:lnTo>
                      <a:pt x="1426" y="450"/>
                    </a:lnTo>
                    <a:lnTo>
                      <a:pt x="1426" y="465"/>
                    </a:lnTo>
                    <a:lnTo>
                      <a:pt x="1425" y="478"/>
                    </a:lnTo>
                    <a:lnTo>
                      <a:pt x="1423" y="507"/>
                    </a:lnTo>
                    <a:lnTo>
                      <a:pt x="1419" y="535"/>
                    </a:lnTo>
                    <a:lnTo>
                      <a:pt x="1414" y="565"/>
                    </a:lnTo>
                    <a:lnTo>
                      <a:pt x="707" y="565"/>
                    </a:lnTo>
                    <a:lnTo>
                      <a:pt x="0" y="565"/>
                    </a:lnTo>
                    <a:lnTo>
                      <a:pt x="0" y="329"/>
                    </a:lnTo>
                    <a:lnTo>
                      <a:pt x="384" y="329"/>
                    </a:lnTo>
                    <a:close/>
                  </a:path>
                </a:pathLst>
              </a:custGeom>
              <a:solidFill>
                <a:srgbClr val="FF7B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defRPr/>
                </a:pPr>
                <a:endParaRPr lang="es-ES" sz="1200" b="1">
                  <a:solidFill>
                    <a:srgbClr val="00224C"/>
                  </a:solidFill>
                </a:endParaRPr>
              </a:p>
            </p:txBody>
          </p:sp>
          <p:sp>
            <p:nvSpPr>
              <p:cNvPr id="24" name="Freeform 49"/>
              <p:cNvSpPr>
                <a:spLocks noChangeAspect="1"/>
              </p:cNvSpPr>
              <p:nvPr userDrawn="1"/>
            </p:nvSpPr>
            <p:spPr bwMode="auto">
              <a:xfrm>
                <a:off x="4730" y="720"/>
                <a:ext cx="522" cy="268"/>
              </a:xfrm>
              <a:custGeom>
                <a:avLst/>
                <a:gdLst/>
                <a:ahLst/>
                <a:cxnLst>
                  <a:cxn ang="0">
                    <a:pos x="1019" y="219"/>
                  </a:cxn>
                  <a:cxn ang="0">
                    <a:pos x="977" y="273"/>
                  </a:cxn>
                  <a:cxn ang="0">
                    <a:pos x="930" y="323"/>
                  </a:cxn>
                  <a:cxn ang="0">
                    <a:pos x="879" y="369"/>
                  </a:cxn>
                  <a:cxn ang="0">
                    <a:pos x="834" y="403"/>
                  </a:cxn>
                  <a:cxn ang="0">
                    <a:pos x="786" y="435"/>
                  </a:cxn>
                  <a:cxn ang="0">
                    <a:pos x="726" y="467"/>
                  </a:cxn>
                  <a:cxn ang="0">
                    <a:pos x="664" y="493"/>
                  </a:cxn>
                  <a:cxn ang="0">
                    <a:pos x="600" y="514"/>
                  </a:cxn>
                  <a:cxn ang="0">
                    <a:pos x="534" y="527"/>
                  </a:cxn>
                  <a:cxn ang="0">
                    <a:pos x="468" y="533"/>
                  </a:cxn>
                  <a:cxn ang="0">
                    <a:pos x="403" y="532"/>
                  </a:cxn>
                  <a:cxn ang="0">
                    <a:pos x="342" y="523"/>
                  </a:cxn>
                  <a:cxn ang="0">
                    <a:pos x="285" y="508"/>
                  </a:cxn>
                  <a:cxn ang="0">
                    <a:pos x="232" y="487"/>
                  </a:cxn>
                  <a:cxn ang="0">
                    <a:pos x="198" y="470"/>
                  </a:cxn>
                  <a:cxn ang="0">
                    <a:pos x="160" y="444"/>
                  </a:cxn>
                  <a:cxn ang="0">
                    <a:pos x="125" y="414"/>
                  </a:cxn>
                  <a:cxn ang="0">
                    <a:pos x="87" y="375"/>
                  </a:cxn>
                  <a:cxn ang="0">
                    <a:pos x="56" y="331"/>
                  </a:cxn>
                  <a:cxn ang="0">
                    <a:pos x="38" y="299"/>
                  </a:cxn>
                  <a:cxn ang="0">
                    <a:pos x="16" y="248"/>
                  </a:cxn>
                  <a:cxn ang="0">
                    <a:pos x="0" y="193"/>
                  </a:cxn>
                  <a:cxn ang="0">
                    <a:pos x="17" y="173"/>
                  </a:cxn>
                  <a:cxn ang="0">
                    <a:pos x="58" y="137"/>
                  </a:cxn>
                  <a:cxn ang="0">
                    <a:pos x="94" y="112"/>
                  </a:cxn>
                  <a:cxn ang="0">
                    <a:pos x="139" y="84"/>
                  </a:cxn>
                  <a:cxn ang="0">
                    <a:pos x="195" y="59"/>
                  </a:cxn>
                  <a:cxn ang="0">
                    <a:pos x="258" y="35"/>
                  </a:cxn>
                  <a:cxn ang="0">
                    <a:pos x="306" y="22"/>
                  </a:cxn>
                  <a:cxn ang="0">
                    <a:pos x="386" y="8"/>
                  </a:cxn>
                  <a:cxn ang="0">
                    <a:pos x="444" y="3"/>
                  </a:cxn>
                  <a:cxn ang="0">
                    <a:pos x="528" y="0"/>
                  </a:cxn>
                  <a:cxn ang="0">
                    <a:pos x="623" y="6"/>
                  </a:cxn>
                  <a:cxn ang="0">
                    <a:pos x="722" y="18"/>
                  </a:cxn>
                  <a:cxn ang="0">
                    <a:pos x="779" y="30"/>
                  </a:cxn>
                  <a:cxn ang="0">
                    <a:pos x="851" y="51"/>
                  </a:cxn>
                  <a:cxn ang="0">
                    <a:pos x="902" y="70"/>
                  </a:cxn>
                  <a:cxn ang="0">
                    <a:pos x="943" y="90"/>
                  </a:cxn>
                  <a:cxn ang="0">
                    <a:pos x="982" y="115"/>
                  </a:cxn>
                  <a:cxn ang="0">
                    <a:pos x="1010" y="138"/>
                  </a:cxn>
                  <a:cxn ang="0">
                    <a:pos x="1034" y="163"/>
                  </a:cxn>
                  <a:cxn ang="0">
                    <a:pos x="1044" y="180"/>
                  </a:cxn>
                </a:cxnLst>
                <a:rect l="0" t="0" r="r" b="b"/>
                <a:pathLst>
                  <a:path w="1045" h="533">
                    <a:moveTo>
                      <a:pt x="1045" y="181"/>
                    </a:moveTo>
                    <a:lnTo>
                      <a:pt x="1031" y="201"/>
                    </a:lnTo>
                    <a:lnTo>
                      <a:pt x="1019" y="219"/>
                    </a:lnTo>
                    <a:lnTo>
                      <a:pt x="1006" y="238"/>
                    </a:lnTo>
                    <a:lnTo>
                      <a:pt x="992" y="256"/>
                    </a:lnTo>
                    <a:lnTo>
                      <a:pt x="977" y="273"/>
                    </a:lnTo>
                    <a:lnTo>
                      <a:pt x="962" y="291"/>
                    </a:lnTo>
                    <a:lnTo>
                      <a:pt x="947" y="307"/>
                    </a:lnTo>
                    <a:lnTo>
                      <a:pt x="930" y="323"/>
                    </a:lnTo>
                    <a:lnTo>
                      <a:pt x="914" y="339"/>
                    </a:lnTo>
                    <a:lnTo>
                      <a:pt x="896" y="354"/>
                    </a:lnTo>
                    <a:lnTo>
                      <a:pt x="879" y="369"/>
                    </a:lnTo>
                    <a:lnTo>
                      <a:pt x="861" y="384"/>
                    </a:lnTo>
                    <a:lnTo>
                      <a:pt x="843" y="397"/>
                    </a:lnTo>
                    <a:lnTo>
                      <a:pt x="834" y="403"/>
                    </a:lnTo>
                    <a:lnTo>
                      <a:pt x="824" y="410"/>
                    </a:lnTo>
                    <a:lnTo>
                      <a:pt x="805" y="423"/>
                    </a:lnTo>
                    <a:lnTo>
                      <a:pt x="786" y="435"/>
                    </a:lnTo>
                    <a:lnTo>
                      <a:pt x="767" y="446"/>
                    </a:lnTo>
                    <a:lnTo>
                      <a:pt x="746" y="456"/>
                    </a:lnTo>
                    <a:lnTo>
                      <a:pt x="726" y="467"/>
                    </a:lnTo>
                    <a:lnTo>
                      <a:pt x="705" y="476"/>
                    </a:lnTo>
                    <a:lnTo>
                      <a:pt x="685" y="485"/>
                    </a:lnTo>
                    <a:lnTo>
                      <a:pt x="664" y="493"/>
                    </a:lnTo>
                    <a:lnTo>
                      <a:pt x="643" y="500"/>
                    </a:lnTo>
                    <a:lnTo>
                      <a:pt x="621" y="507"/>
                    </a:lnTo>
                    <a:lnTo>
                      <a:pt x="600" y="514"/>
                    </a:lnTo>
                    <a:lnTo>
                      <a:pt x="578" y="519"/>
                    </a:lnTo>
                    <a:lnTo>
                      <a:pt x="556" y="523"/>
                    </a:lnTo>
                    <a:lnTo>
                      <a:pt x="534" y="527"/>
                    </a:lnTo>
                    <a:lnTo>
                      <a:pt x="512" y="529"/>
                    </a:lnTo>
                    <a:lnTo>
                      <a:pt x="490" y="531"/>
                    </a:lnTo>
                    <a:lnTo>
                      <a:pt x="468" y="533"/>
                    </a:lnTo>
                    <a:lnTo>
                      <a:pt x="446" y="533"/>
                    </a:lnTo>
                    <a:lnTo>
                      <a:pt x="424" y="533"/>
                    </a:lnTo>
                    <a:lnTo>
                      <a:pt x="403" y="532"/>
                    </a:lnTo>
                    <a:lnTo>
                      <a:pt x="382" y="530"/>
                    </a:lnTo>
                    <a:lnTo>
                      <a:pt x="361" y="527"/>
                    </a:lnTo>
                    <a:lnTo>
                      <a:pt x="342" y="523"/>
                    </a:lnTo>
                    <a:lnTo>
                      <a:pt x="323" y="519"/>
                    </a:lnTo>
                    <a:lnTo>
                      <a:pt x="303" y="514"/>
                    </a:lnTo>
                    <a:lnTo>
                      <a:pt x="285" y="508"/>
                    </a:lnTo>
                    <a:lnTo>
                      <a:pt x="266" y="501"/>
                    </a:lnTo>
                    <a:lnTo>
                      <a:pt x="248" y="494"/>
                    </a:lnTo>
                    <a:lnTo>
                      <a:pt x="232" y="487"/>
                    </a:lnTo>
                    <a:lnTo>
                      <a:pt x="214" y="479"/>
                    </a:lnTo>
                    <a:lnTo>
                      <a:pt x="206" y="474"/>
                    </a:lnTo>
                    <a:lnTo>
                      <a:pt x="198" y="470"/>
                    </a:lnTo>
                    <a:lnTo>
                      <a:pt x="182" y="459"/>
                    </a:lnTo>
                    <a:lnTo>
                      <a:pt x="167" y="449"/>
                    </a:lnTo>
                    <a:lnTo>
                      <a:pt x="160" y="444"/>
                    </a:lnTo>
                    <a:lnTo>
                      <a:pt x="153" y="438"/>
                    </a:lnTo>
                    <a:lnTo>
                      <a:pt x="138" y="427"/>
                    </a:lnTo>
                    <a:lnTo>
                      <a:pt x="125" y="414"/>
                    </a:lnTo>
                    <a:lnTo>
                      <a:pt x="112" y="402"/>
                    </a:lnTo>
                    <a:lnTo>
                      <a:pt x="100" y="389"/>
                    </a:lnTo>
                    <a:lnTo>
                      <a:pt x="87" y="375"/>
                    </a:lnTo>
                    <a:lnTo>
                      <a:pt x="76" y="360"/>
                    </a:lnTo>
                    <a:lnTo>
                      <a:pt x="66" y="346"/>
                    </a:lnTo>
                    <a:lnTo>
                      <a:pt x="56" y="331"/>
                    </a:lnTo>
                    <a:lnTo>
                      <a:pt x="50" y="322"/>
                    </a:lnTo>
                    <a:lnTo>
                      <a:pt x="46" y="315"/>
                    </a:lnTo>
                    <a:lnTo>
                      <a:pt x="38" y="299"/>
                    </a:lnTo>
                    <a:lnTo>
                      <a:pt x="30" y="283"/>
                    </a:lnTo>
                    <a:lnTo>
                      <a:pt x="23" y="265"/>
                    </a:lnTo>
                    <a:lnTo>
                      <a:pt x="16" y="248"/>
                    </a:lnTo>
                    <a:lnTo>
                      <a:pt x="10" y="229"/>
                    </a:lnTo>
                    <a:lnTo>
                      <a:pt x="4" y="212"/>
                    </a:lnTo>
                    <a:lnTo>
                      <a:pt x="0" y="193"/>
                    </a:lnTo>
                    <a:lnTo>
                      <a:pt x="1" y="190"/>
                    </a:lnTo>
                    <a:lnTo>
                      <a:pt x="7" y="183"/>
                    </a:lnTo>
                    <a:lnTo>
                      <a:pt x="17" y="173"/>
                    </a:lnTo>
                    <a:lnTo>
                      <a:pt x="30" y="160"/>
                    </a:lnTo>
                    <a:lnTo>
                      <a:pt x="47" y="146"/>
                    </a:lnTo>
                    <a:lnTo>
                      <a:pt x="58" y="137"/>
                    </a:lnTo>
                    <a:lnTo>
                      <a:pt x="69" y="129"/>
                    </a:lnTo>
                    <a:lnTo>
                      <a:pt x="81" y="120"/>
                    </a:lnTo>
                    <a:lnTo>
                      <a:pt x="94" y="112"/>
                    </a:lnTo>
                    <a:lnTo>
                      <a:pt x="108" y="103"/>
                    </a:lnTo>
                    <a:lnTo>
                      <a:pt x="123" y="93"/>
                    </a:lnTo>
                    <a:lnTo>
                      <a:pt x="139" y="84"/>
                    </a:lnTo>
                    <a:lnTo>
                      <a:pt x="157" y="76"/>
                    </a:lnTo>
                    <a:lnTo>
                      <a:pt x="175" y="67"/>
                    </a:lnTo>
                    <a:lnTo>
                      <a:pt x="195" y="59"/>
                    </a:lnTo>
                    <a:lnTo>
                      <a:pt x="215" y="51"/>
                    </a:lnTo>
                    <a:lnTo>
                      <a:pt x="236" y="42"/>
                    </a:lnTo>
                    <a:lnTo>
                      <a:pt x="258" y="35"/>
                    </a:lnTo>
                    <a:lnTo>
                      <a:pt x="282" y="28"/>
                    </a:lnTo>
                    <a:lnTo>
                      <a:pt x="294" y="25"/>
                    </a:lnTo>
                    <a:lnTo>
                      <a:pt x="306" y="22"/>
                    </a:lnTo>
                    <a:lnTo>
                      <a:pt x="332" y="17"/>
                    </a:lnTo>
                    <a:lnTo>
                      <a:pt x="358" y="12"/>
                    </a:lnTo>
                    <a:lnTo>
                      <a:pt x="386" y="8"/>
                    </a:lnTo>
                    <a:lnTo>
                      <a:pt x="415" y="5"/>
                    </a:lnTo>
                    <a:lnTo>
                      <a:pt x="430" y="4"/>
                    </a:lnTo>
                    <a:lnTo>
                      <a:pt x="444" y="3"/>
                    </a:lnTo>
                    <a:lnTo>
                      <a:pt x="475" y="0"/>
                    </a:lnTo>
                    <a:lnTo>
                      <a:pt x="508" y="0"/>
                    </a:lnTo>
                    <a:lnTo>
                      <a:pt x="528" y="0"/>
                    </a:lnTo>
                    <a:lnTo>
                      <a:pt x="548" y="1"/>
                    </a:lnTo>
                    <a:lnTo>
                      <a:pt x="586" y="4"/>
                    </a:lnTo>
                    <a:lnTo>
                      <a:pt x="623" y="6"/>
                    </a:lnTo>
                    <a:lnTo>
                      <a:pt x="658" y="10"/>
                    </a:lnTo>
                    <a:lnTo>
                      <a:pt x="691" y="14"/>
                    </a:lnTo>
                    <a:lnTo>
                      <a:pt x="722" y="18"/>
                    </a:lnTo>
                    <a:lnTo>
                      <a:pt x="751" y="24"/>
                    </a:lnTo>
                    <a:lnTo>
                      <a:pt x="765" y="27"/>
                    </a:lnTo>
                    <a:lnTo>
                      <a:pt x="779" y="30"/>
                    </a:lnTo>
                    <a:lnTo>
                      <a:pt x="804" y="36"/>
                    </a:lnTo>
                    <a:lnTo>
                      <a:pt x="829" y="43"/>
                    </a:lnTo>
                    <a:lnTo>
                      <a:pt x="851" y="51"/>
                    </a:lnTo>
                    <a:lnTo>
                      <a:pt x="873" y="59"/>
                    </a:lnTo>
                    <a:lnTo>
                      <a:pt x="892" y="66"/>
                    </a:lnTo>
                    <a:lnTo>
                      <a:pt x="902" y="70"/>
                    </a:lnTo>
                    <a:lnTo>
                      <a:pt x="911" y="74"/>
                    </a:lnTo>
                    <a:lnTo>
                      <a:pt x="927" y="82"/>
                    </a:lnTo>
                    <a:lnTo>
                      <a:pt x="943" y="90"/>
                    </a:lnTo>
                    <a:lnTo>
                      <a:pt x="957" y="99"/>
                    </a:lnTo>
                    <a:lnTo>
                      <a:pt x="970" y="107"/>
                    </a:lnTo>
                    <a:lnTo>
                      <a:pt x="982" y="115"/>
                    </a:lnTo>
                    <a:lnTo>
                      <a:pt x="993" y="123"/>
                    </a:lnTo>
                    <a:lnTo>
                      <a:pt x="1002" y="131"/>
                    </a:lnTo>
                    <a:lnTo>
                      <a:pt x="1010" y="138"/>
                    </a:lnTo>
                    <a:lnTo>
                      <a:pt x="1017" y="146"/>
                    </a:lnTo>
                    <a:lnTo>
                      <a:pt x="1024" y="152"/>
                    </a:lnTo>
                    <a:lnTo>
                      <a:pt x="1034" y="163"/>
                    </a:lnTo>
                    <a:lnTo>
                      <a:pt x="1041" y="172"/>
                    </a:lnTo>
                    <a:lnTo>
                      <a:pt x="1044" y="178"/>
                    </a:lnTo>
                    <a:lnTo>
                      <a:pt x="1044" y="180"/>
                    </a:lnTo>
                    <a:lnTo>
                      <a:pt x="1045" y="181"/>
                    </a:lnTo>
                    <a:close/>
                  </a:path>
                </a:pathLst>
              </a:custGeom>
              <a:solidFill>
                <a:srgbClr val="F100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defRPr/>
                </a:pPr>
                <a:endParaRPr lang="es-ES" sz="1200" b="1">
                  <a:solidFill>
                    <a:srgbClr val="00224C"/>
                  </a:solidFill>
                </a:endParaRPr>
              </a:p>
            </p:txBody>
          </p:sp>
          <p:sp>
            <p:nvSpPr>
              <p:cNvPr id="25" name="Freeform 50"/>
              <p:cNvSpPr>
                <a:spLocks noChangeAspect="1"/>
              </p:cNvSpPr>
              <p:nvPr userDrawn="1"/>
            </p:nvSpPr>
            <p:spPr bwMode="auto">
              <a:xfrm>
                <a:off x="4725" y="705"/>
                <a:ext cx="714" cy="116"/>
              </a:xfrm>
              <a:custGeom>
                <a:avLst/>
                <a:gdLst/>
                <a:ahLst/>
                <a:cxnLst>
                  <a:cxn ang="0">
                    <a:pos x="1409" y="217"/>
                  </a:cxn>
                  <a:cxn ang="0">
                    <a:pos x="1367" y="219"/>
                  </a:cxn>
                  <a:cxn ang="0">
                    <a:pos x="1332" y="214"/>
                  </a:cxn>
                  <a:cxn ang="0">
                    <a:pos x="1306" y="212"/>
                  </a:cxn>
                  <a:cxn ang="0">
                    <a:pos x="1269" y="222"/>
                  </a:cxn>
                  <a:cxn ang="0">
                    <a:pos x="1231" y="221"/>
                  </a:cxn>
                  <a:cxn ang="0">
                    <a:pos x="1207" y="216"/>
                  </a:cxn>
                  <a:cxn ang="0">
                    <a:pos x="1183" y="208"/>
                  </a:cxn>
                  <a:cxn ang="0">
                    <a:pos x="1167" y="206"/>
                  </a:cxn>
                  <a:cxn ang="0">
                    <a:pos x="1124" y="210"/>
                  </a:cxn>
                  <a:cxn ang="0">
                    <a:pos x="1085" y="216"/>
                  </a:cxn>
                  <a:cxn ang="0">
                    <a:pos x="1065" y="214"/>
                  </a:cxn>
                  <a:cxn ang="0">
                    <a:pos x="1046" y="210"/>
                  </a:cxn>
                  <a:cxn ang="0">
                    <a:pos x="1027" y="211"/>
                  </a:cxn>
                  <a:cxn ang="0">
                    <a:pos x="1008" y="217"/>
                  </a:cxn>
                  <a:cxn ang="0">
                    <a:pos x="964" y="223"/>
                  </a:cxn>
                  <a:cxn ang="0">
                    <a:pos x="945" y="222"/>
                  </a:cxn>
                  <a:cxn ang="0">
                    <a:pos x="925" y="216"/>
                  </a:cxn>
                  <a:cxn ang="0">
                    <a:pos x="910" y="215"/>
                  </a:cxn>
                  <a:cxn ang="0">
                    <a:pos x="897" y="220"/>
                  </a:cxn>
                  <a:cxn ang="0">
                    <a:pos x="877" y="227"/>
                  </a:cxn>
                  <a:cxn ang="0">
                    <a:pos x="859" y="233"/>
                  </a:cxn>
                  <a:cxn ang="0">
                    <a:pos x="837" y="233"/>
                  </a:cxn>
                  <a:cxn ang="0">
                    <a:pos x="809" y="234"/>
                  </a:cxn>
                  <a:cxn ang="0">
                    <a:pos x="790" y="233"/>
                  </a:cxn>
                  <a:cxn ang="0">
                    <a:pos x="752" y="225"/>
                  </a:cxn>
                  <a:cxn ang="0">
                    <a:pos x="715" y="220"/>
                  </a:cxn>
                  <a:cxn ang="0">
                    <a:pos x="689" y="214"/>
                  </a:cxn>
                  <a:cxn ang="0">
                    <a:pos x="674" y="208"/>
                  </a:cxn>
                  <a:cxn ang="0">
                    <a:pos x="651" y="204"/>
                  </a:cxn>
                  <a:cxn ang="0">
                    <a:pos x="631" y="204"/>
                  </a:cxn>
                  <a:cxn ang="0">
                    <a:pos x="613" y="209"/>
                  </a:cxn>
                  <a:cxn ang="0">
                    <a:pos x="590" y="217"/>
                  </a:cxn>
                  <a:cxn ang="0">
                    <a:pos x="560" y="217"/>
                  </a:cxn>
                  <a:cxn ang="0">
                    <a:pos x="534" y="216"/>
                  </a:cxn>
                  <a:cxn ang="0">
                    <a:pos x="493" y="227"/>
                  </a:cxn>
                  <a:cxn ang="0">
                    <a:pos x="469" y="228"/>
                  </a:cxn>
                  <a:cxn ang="0">
                    <a:pos x="439" y="222"/>
                  </a:cxn>
                  <a:cxn ang="0">
                    <a:pos x="409" y="215"/>
                  </a:cxn>
                  <a:cxn ang="0">
                    <a:pos x="385" y="215"/>
                  </a:cxn>
                  <a:cxn ang="0">
                    <a:pos x="341" y="214"/>
                  </a:cxn>
                  <a:cxn ang="0">
                    <a:pos x="324" y="212"/>
                  </a:cxn>
                  <a:cxn ang="0">
                    <a:pos x="307" y="208"/>
                  </a:cxn>
                  <a:cxn ang="0">
                    <a:pos x="264" y="206"/>
                  </a:cxn>
                  <a:cxn ang="0">
                    <a:pos x="228" y="205"/>
                  </a:cxn>
                  <a:cxn ang="0">
                    <a:pos x="206" y="208"/>
                  </a:cxn>
                  <a:cxn ang="0">
                    <a:pos x="183" y="215"/>
                  </a:cxn>
                  <a:cxn ang="0">
                    <a:pos x="151" y="217"/>
                  </a:cxn>
                  <a:cxn ang="0">
                    <a:pos x="128" y="220"/>
                  </a:cxn>
                  <a:cxn ang="0">
                    <a:pos x="105" y="221"/>
                  </a:cxn>
                  <a:cxn ang="0">
                    <a:pos x="55" y="228"/>
                  </a:cxn>
                  <a:cxn ang="0">
                    <a:pos x="35" y="228"/>
                  </a:cxn>
                  <a:cxn ang="0">
                    <a:pos x="12" y="224"/>
                  </a:cxn>
                  <a:cxn ang="0">
                    <a:pos x="4" y="184"/>
                  </a:cxn>
                  <a:cxn ang="0">
                    <a:pos x="0" y="142"/>
                  </a:cxn>
                  <a:cxn ang="0">
                    <a:pos x="0" y="99"/>
                  </a:cxn>
                  <a:cxn ang="0">
                    <a:pos x="5" y="42"/>
                  </a:cxn>
                  <a:cxn ang="0">
                    <a:pos x="12" y="0"/>
                  </a:cxn>
                </a:cxnLst>
                <a:rect l="0" t="0" r="r" b="b"/>
                <a:pathLst>
                  <a:path w="1426" h="234">
                    <a:moveTo>
                      <a:pt x="1426" y="0"/>
                    </a:moveTo>
                    <a:lnTo>
                      <a:pt x="1426" y="216"/>
                    </a:lnTo>
                    <a:lnTo>
                      <a:pt x="1409" y="217"/>
                    </a:lnTo>
                    <a:lnTo>
                      <a:pt x="1386" y="219"/>
                    </a:lnTo>
                    <a:lnTo>
                      <a:pt x="1376" y="219"/>
                    </a:lnTo>
                    <a:lnTo>
                      <a:pt x="1367" y="219"/>
                    </a:lnTo>
                    <a:lnTo>
                      <a:pt x="1358" y="217"/>
                    </a:lnTo>
                    <a:lnTo>
                      <a:pt x="1349" y="216"/>
                    </a:lnTo>
                    <a:lnTo>
                      <a:pt x="1332" y="214"/>
                    </a:lnTo>
                    <a:lnTo>
                      <a:pt x="1322" y="212"/>
                    </a:lnTo>
                    <a:lnTo>
                      <a:pt x="1311" y="212"/>
                    </a:lnTo>
                    <a:lnTo>
                      <a:pt x="1306" y="212"/>
                    </a:lnTo>
                    <a:lnTo>
                      <a:pt x="1301" y="213"/>
                    </a:lnTo>
                    <a:lnTo>
                      <a:pt x="1282" y="219"/>
                    </a:lnTo>
                    <a:lnTo>
                      <a:pt x="1269" y="222"/>
                    </a:lnTo>
                    <a:lnTo>
                      <a:pt x="1254" y="223"/>
                    </a:lnTo>
                    <a:lnTo>
                      <a:pt x="1242" y="223"/>
                    </a:lnTo>
                    <a:lnTo>
                      <a:pt x="1231" y="221"/>
                    </a:lnTo>
                    <a:lnTo>
                      <a:pt x="1220" y="220"/>
                    </a:lnTo>
                    <a:lnTo>
                      <a:pt x="1212" y="217"/>
                    </a:lnTo>
                    <a:lnTo>
                      <a:pt x="1207" y="216"/>
                    </a:lnTo>
                    <a:lnTo>
                      <a:pt x="1202" y="214"/>
                    </a:lnTo>
                    <a:lnTo>
                      <a:pt x="1190" y="210"/>
                    </a:lnTo>
                    <a:lnTo>
                      <a:pt x="1183" y="208"/>
                    </a:lnTo>
                    <a:lnTo>
                      <a:pt x="1178" y="207"/>
                    </a:lnTo>
                    <a:lnTo>
                      <a:pt x="1174" y="206"/>
                    </a:lnTo>
                    <a:lnTo>
                      <a:pt x="1167" y="206"/>
                    </a:lnTo>
                    <a:lnTo>
                      <a:pt x="1158" y="206"/>
                    </a:lnTo>
                    <a:lnTo>
                      <a:pt x="1147" y="207"/>
                    </a:lnTo>
                    <a:lnTo>
                      <a:pt x="1124" y="210"/>
                    </a:lnTo>
                    <a:lnTo>
                      <a:pt x="1111" y="212"/>
                    </a:lnTo>
                    <a:lnTo>
                      <a:pt x="1100" y="214"/>
                    </a:lnTo>
                    <a:lnTo>
                      <a:pt x="1085" y="216"/>
                    </a:lnTo>
                    <a:lnTo>
                      <a:pt x="1080" y="216"/>
                    </a:lnTo>
                    <a:lnTo>
                      <a:pt x="1076" y="215"/>
                    </a:lnTo>
                    <a:lnTo>
                      <a:pt x="1065" y="214"/>
                    </a:lnTo>
                    <a:lnTo>
                      <a:pt x="1061" y="213"/>
                    </a:lnTo>
                    <a:lnTo>
                      <a:pt x="1057" y="212"/>
                    </a:lnTo>
                    <a:lnTo>
                      <a:pt x="1046" y="210"/>
                    </a:lnTo>
                    <a:lnTo>
                      <a:pt x="1036" y="210"/>
                    </a:lnTo>
                    <a:lnTo>
                      <a:pt x="1032" y="210"/>
                    </a:lnTo>
                    <a:lnTo>
                      <a:pt x="1027" y="211"/>
                    </a:lnTo>
                    <a:lnTo>
                      <a:pt x="1022" y="213"/>
                    </a:lnTo>
                    <a:lnTo>
                      <a:pt x="1016" y="215"/>
                    </a:lnTo>
                    <a:lnTo>
                      <a:pt x="1008" y="217"/>
                    </a:lnTo>
                    <a:lnTo>
                      <a:pt x="992" y="219"/>
                    </a:lnTo>
                    <a:lnTo>
                      <a:pt x="977" y="221"/>
                    </a:lnTo>
                    <a:lnTo>
                      <a:pt x="964" y="223"/>
                    </a:lnTo>
                    <a:lnTo>
                      <a:pt x="958" y="224"/>
                    </a:lnTo>
                    <a:lnTo>
                      <a:pt x="951" y="223"/>
                    </a:lnTo>
                    <a:lnTo>
                      <a:pt x="945" y="222"/>
                    </a:lnTo>
                    <a:lnTo>
                      <a:pt x="940" y="221"/>
                    </a:lnTo>
                    <a:lnTo>
                      <a:pt x="930" y="217"/>
                    </a:lnTo>
                    <a:lnTo>
                      <a:pt x="925" y="216"/>
                    </a:lnTo>
                    <a:lnTo>
                      <a:pt x="921" y="215"/>
                    </a:lnTo>
                    <a:lnTo>
                      <a:pt x="916" y="215"/>
                    </a:lnTo>
                    <a:lnTo>
                      <a:pt x="910" y="215"/>
                    </a:lnTo>
                    <a:lnTo>
                      <a:pt x="906" y="216"/>
                    </a:lnTo>
                    <a:lnTo>
                      <a:pt x="902" y="217"/>
                    </a:lnTo>
                    <a:lnTo>
                      <a:pt x="897" y="220"/>
                    </a:lnTo>
                    <a:lnTo>
                      <a:pt x="893" y="221"/>
                    </a:lnTo>
                    <a:lnTo>
                      <a:pt x="886" y="223"/>
                    </a:lnTo>
                    <a:lnTo>
                      <a:pt x="877" y="227"/>
                    </a:lnTo>
                    <a:lnTo>
                      <a:pt x="872" y="229"/>
                    </a:lnTo>
                    <a:lnTo>
                      <a:pt x="865" y="231"/>
                    </a:lnTo>
                    <a:lnTo>
                      <a:pt x="859" y="233"/>
                    </a:lnTo>
                    <a:lnTo>
                      <a:pt x="852" y="233"/>
                    </a:lnTo>
                    <a:lnTo>
                      <a:pt x="846" y="234"/>
                    </a:lnTo>
                    <a:lnTo>
                      <a:pt x="837" y="233"/>
                    </a:lnTo>
                    <a:lnTo>
                      <a:pt x="826" y="233"/>
                    </a:lnTo>
                    <a:lnTo>
                      <a:pt x="818" y="233"/>
                    </a:lnTo>
                    <a:lnTo>
                      <a:pt x="809" y="234"/>
                    </a:lnTo>
                    <a:lnTo>
                      <a:pt x="805" y="234"/>
                    </a:lnTo>
                    <a:lnTo>
                      <a:pt x="801" y="234"/>
                    </a:lnTo>
                    <a:lnTo>
                      <a:pt x="790" y="233"/>
                    </a:lnTo>
                    <a:lnTo>
                      <a:pt x="777" y="231"/>
                    </a:lnTo>
                    <a:lnTo>
                      <a:pt x="767" y="228"/>
                    </a:lnTo>
                    <a:lnTo>
                      <a:pt x="752" y="225"/>
                    </a:lnTo>
                    <a:lnTo>
                      <a:pt x="740" y="223"/>
                    </a:lnTo>
                    <a:lnTo>
                      <a:pt x="727" y="222"/>
                    </a:lnTo>
                    <a:lnTo>
                      <a:pt x="715" y="220"/>
                    </a:lnTo>
                    <a:lnTo>
                      <a:pt x="703" y="217"/>
                    </a:lnTo>
                    <a:lnTo>
                      <a:pt x="693" y="215"/>
                    </a:lnTo>
                    <a:lnTo>
                      <a:pt x="689" y="214"/>
                    </a:lnTo>
                    <a:lnTo>
                      <a:pt x="684" y="212"/>
                    </a:lnTo>
                    <a:lnTo>
                      <a:pt x="679" y="210"/>
                    </a:lnTo>
                    <a:lnTo>
                      <a:pt x="674" y="208"/>
                    </a:lnTo>
                    <a:lnTo>
                      <a:pt x="668" y="206"/>
                    </a:lnTo>
                    <a:lnTo>
                      <a:pt x="662" y="205"/>
                    </a:lnTo>
                    <a:lnTo>
                      <a:pt x="651" y="204"/>
                    </a:lnTo>
                    <a:lnTo>
                      <a:pt x="643" y="203"/>
                    </a:lnTo>
                    <a:lnTo>
                      <a:pt x="635" y="203"/>
                    </a:lnTo>
                    <a:lnTo>
                      <a:pt x="631" y="204"/>
                    </a:lnTo>
                    <a:lnTo>
                      <a:pt x="627" y="204"/>
                    </a:lnTo>
                    <a:lnTo>
                      <a:pt x="620" y="206"/>
                    </a:lnTo>
                    <a:lnTo>
                      <a:pt x="613" y="209"/>
                    </a:lnTo>
                    <a:lnTo>
                      <a:pt x="607" y="212"/>
                    </a:lnTo>
                    <a:lnTo>
                      <a:pt x="598" y="215"/>
                    </a:lnTo>
                    <a:lnTo>
                      <a:pt x="590" y="217"/>
                    </a:lnTo>
                    <a:lnTo>
                      <a:pt x="582" y="219"/>
                    </a:lnTo>
                    <a:lnTo>
                      <a:pt x="570" y="219"/>
                    </a:lnTo>
                    <a:lnTo>
                      <a:pt x="560" y="217"/>
                    </a:lnTo>
                    <a:lnTo>
                      <a:pt x="549" y="216"/>
                    </a:lnTo>
                    <a:lnTo>
                      <a:pt x="539" y="216"/>
                    </a:lnTo>
                    <a:lnTo>
                      <a:pt x="534" y="216"/>
                    </a:lnTo>
                    <a:lnTo>
                      <a:pt x="527" y="219"/>
                    </a:lnTo>
                    <a:lnTo>
                      <a:pt x="511" y="223"/>
                    </a:lnTo>
                    <a:lnTo>
                      <a:pt x="493" y="227"/>
                    </a:lnTo>
                    <a:lnTo>
                      <a:pt x="485" y="228"/>
                    </a:lnTo>
                    <a:lnTo>
                      <a:pt x="479" y="228"/>
                    </a:lnTo>
                    <a:lnTo>
                      <a:pt x="469" y="228"/>
                    </a:lnTo>
                    <a:lnTo>
                      <a:pt x="458" y="226"/>
                    </a:lnTo>
                    <a:lnTo>
                      <a:pt x="448" y="224"/>
                    </a:lnTo>
                    <a:lnTo>
                      <a:pt x="439" y="222"/>
                    </a:lnTo>
                    <a:lnTo>
                      <a:pt x="423" y="217"/>
                    </a:lnTo>
                    <a:lnTo>
                      <a:pt x="415" y="215"/>
                    </a:lnTo>
                    <a:lnTo>
                      <a:pt x="409" y="215"/>
                    </a:lnTo>
                    <a:lnTo>
                      <a:pt x="404" y="215"/>
                    </a:lnTo>
                    <a:lnTo>
                      <a:pt x="398" y="215"/>
                    </a:lnTo>
                    <a:lnTo>
                      <a:pt x="385" y="215"/>
                    </a:lnTo>
                    <a:lnTo>
                      <a:pt x="363" y="215"/>
                    </a:lnTo>
                    <a:lnTo>
                      <a:pt x="352" y="215"/>
                    </a:lnTo>
                    <a:lnTo>
                      <a:pt x="341" y="214"/>
                    </a:lnTo>
                    <a:lnTo>
                      <a:pt x="336" y="214"/>
                    </a:lnTo>
                    <a:lnTo>
                      <a:pt x="329" y="213"/>
                    </a:lnTo>
                    <a:lnTo>
                      <a:pt x="324" y="212"/>
                    </a:lnTo>
                    <a:lnTo>
                      <a:pt x="318" y="210"/>
                    </a:lnTo>
                    <a:lnTo>
                      <a:pt x="313" y="209"/>
                    </a:lnTo>
                    <a:lnTo>
                      <a:pt x="307" y="208"/>
                    </a:lnTo>
                    <a:lnTo>
                      <a:pt x="292" y="207"/>
                    </a:lnTo>
                    <a:lnTo>
                      <a:pt x="276" y="206"/>
                    </a:lnTo>
                    <a:lnTo>
                      <a:pt x="264" y="206"/>
                    </a:lnTo>
                    <a:lnTo>
                      <a:pt x="252" y="205"/>
                    </a:lnTo>
                    <a:lnTo>
                      <a:pt x="236" y="205"/>
                    </a:lnTo>
                    <a:lnTo>
                      <a:pt x="228" y="205"/>
                    </a:lnTo>
                    <a:lnTo>
                      <a:pt x="221" y="205"/>
                    </a:lnTo>
                    <a:lnTo>
                      <a:pt x="213" y="206"/>
                    </a:lnTo>
                    <a:lnTo>
                      <a:pt x="206" y="208"/>
                    </a:lnTo>
                    <a:lnTo>
                      <a:pt x="192" y="213"/>
                    </a:lnTo>
                    <a:lnTo>
                      <a:pt x="187" y="214"/>
                    </a:lnTo>
                    <a:lnTo>
                      <a:pt x="183" y="215"/>
                    </a:lnTo>
                    <a:lnTo>
                      <a:pt x="175" y="216"/>
                    </a:lnTo>
                    <a:lnTo>
                      <a:pt x="165" y="216"/>
                    </a:lnTo>
                    <a:lnTo>
                      <a:pt x="151" y="217"/>
                    </a:lnTo>
                    <a:lnTo>
                      <a:pt x="145" y="217"/>
                    </a:lnTo>
                    <a:lnTo>
                      <a:pt x="137" y="219"/>
                    </a:lnTo>
                    <a:lnTo>
                      <a:pt x="128" y="220"/>
                    </a:lnTo>
                    <a:lnTo>
                      <a:pt x="121" y="221"/>
                    </a:lnTo>
                    <a:lnTo>
                      <a:pt x="113" y="221"/>
                    </a:lnTo>
                    <a:lnTo>
                      <a:pt x="105" y="221"/>
                    </a:lnTo>
                    <a:lnTo>
                      <a:pt x="93" y="222"/>
                    </a:lnTo>
                    <a:lnTo>
                      <a:pt x="85" y="223"/>
                    </a:lnTo>
                    <a:lnTo>
                      <a:pt x="55" y="228"/>
                    </a:lnTo>
                    <a:lnTo>
                      <a:pt x="49" y="229"/>
                    </a:lnTo>
                    <a:lnTo>
                      <a:pt x="42" y="229"/>
                    </a:lnTo>
                    <a:lnTo>
                      <a:pt x="35" y="228"/>
                    </a:lnTo>
                    <a:lnTo>
                      <a:pt x="28" y="227"/>
                    </a:lnTo>
                    <a:lnTo>
                      <a:pt x="16" y="225"/>
                    </a:lnTo>
                    <a:lnTo>
                      <a:pt x="12" y="224"/>
                    </a:lnTo>
                    <a:lnTo>
                      <a:pt x="9" y="211"/>
                    </a:lnTo>
                    <a:lnTo>
                      <a:pt x="6" y="198"/>
                    </a:lnTo>
                    <a:lnTo>
                      <a:pt x="4" y="184"/>
                    </a:lnTo>
                    <a:lnTo>
                      <a:pt x="2" y="170"/>
                    </a:lnTo>
                    <a:lnTo>
                      <a:pt x="1" y="156"/>
                    </a:lnTo>
                    <a:lnTo>
                      <a:pt x="0" y="142"/>
                    </a:lnTo>
                    <a:lnTo>
                      <a:pt x="0" y="128"/>
                    </a:lnTo>
                    <a:lnTo>
                      <a:pt x="0" y="113"/>
                    </a:lnTo>
                    <a:lnTo>
                      <a:pt x="0" y="99"/>
                    </a:lnTo>
                    <a:lnTo>
                      <a:pt x="1" y="85"/>
                    </a:lnTo>
                    <a:lnTo>
                      <a:pt x="3" y="56"/>
                    </a:lnTo>
                    <a:lnTo>
                      <a:pt x="5" y="42"/>
                    </a:lnTo>
                    <a:lnTo>
                      <a:pt x="7" y="27"/>
                    </a:lnTo>
                    <a:lnTo>
                      <a:pt x="10" y="13"/>
                    </a:lnTo>
                    <a:lnTo>
                      <a:pt x="12" y="0"/>
                    </a:lnTo>
                    <a:lnTo>
                      <a:pt x="719" y="0"/>
                    </a:lnTo>
                    <a:lnTo>
                      <a:pt x="1426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defRPr/>
                </a:pPr>
                <a:endParaRPr lang="es-ES" sz="1200" b="1">
                  <a:solidFill>
                    <a:srgbClr val="00224C"/>
                  </a:solidFill>
                </a:endParaRPr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39" r:id="rId6"/>
    <p:sldLayoutId id="2147483752" r:id="rId7"/>
    <p:sldLayoutId id="2147483753" r:id="rId8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s-ES"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274638" indent="-274638" algn="l" rtl="0" eaLnBrk="0" fontAlgn="base" hangingPunct="0">
        <a:spcBef>
          <a:spcPts val="900"/>
        </a:spcBef>
        <a:spcAft>
          <a:spcPct val="0"/>
        </a:spcAft>
        <a:buClr>
          <a:srgbClr val="FF7B00"/>
        </a:buClr>
        <a:buSzPct val="125000"/>
        <a:buFont typeface="Wingdings" pitchFamily="2" charset="2"/>
        <a:buChar char="§"/>
        <a:defRPr sz="2000">
          <a:solidFill>
            <a:srgbClr val="00224C"/>
          </a:solidFill>
          <a:latin typeface="+mn-lt"/>
          <a:ea typeface="+mn-ea"/>
          <a:cs typeface="+mn-cs"/>
        </a:defRPr>
      </a:lvl1pPr>
      <a:lvl2pPr marL="642938" indent="-188913" algn="l" rtl="0" eaLnBrk="0" fontAlgn="base" hangingPunct="0">
        <a:spcBef>
          <a:spcPts val="900"/>
        </a:spcBef>
        <a:spcAft>
          <a:spcPct val="0"/>
        </a:spcAft>
        <a:buClr>
          <a:srgbClr val="FF7B00"/>
        </a:buClr>
        <a:buSzPct val="130000"/>
        <a:buChar char="•"/>
        <a:defRPr>
          <a:solidFill>
            <a:srgbClr val="00224C"/>
          </a:solidFill>
          <a:latin typeface="+mn-lt"/>
        </a:defRPr>
      </a:lvl2pPr>
      <a:lvl3pPr marL="1012825" indent="-190500" algn="l" rtl="0" eaLnBrk="0" fontAlgn="base" hangingPunct="0">
        <a:spcBef>
          <a:spcPts val="900"/>
        </a:spcBef>
        <a:spcAft>
          <a:spcPct val="0"/>
        </a:spcAft>
        <a:buClr>
          <a:srgbClr val="F10043"/>
        </a:buClr>
        <a:buSzPct val="130000"/>
        <a:buChar char="•"/>
        <a:defRPr sz="1600">
          <a:solidFill>
            <a:srgbClr val="00224C"/>
          </a:solidFill>
          <a:latin typeface="+mn-lt"/>
        </a:defRPr>
      </a:lvl3pPr>
      <a:lvl4pPr marL="1373188" indent="-180975" algn="l" rtl="0" eaLnBrk="0" fontAlgn="base" hangingPunct="0">
        <a:spcBef>
          <a:spcPts val="900"/>
        </a:spcBef>
        <a:spcAft>
          <a:spcPct val="0"/>
        </a:spcAft>
        <a:buClr>
          <a:schemeClr val="accent2"/>
        </a:buClr>
        <a:buSzPct val="115000"/>
        <a:buFont typeface="Wingdings" pitchFamily="2" charset="2"/>
        <a:buChar char="§"/>
        <a:defRPr sz="1400">
          <a:solidFill>
            <a:srgbClr val="00224C"/>
          </a:solidFill>
          <a:latin typeface="+mn-lt"/>
        </a:defRPr>
      </a:lvl4pPr>
      <a:lvl5pPr marL="1733550" indent="-180975" algn="l" rtl="0" eaLnBrk="0" fontAlgn="base" hangingPunct="0">
        <a:spcBef>
          <a:spcPts val="900"/>
        </a:spcBef>
        <a:spcAft>
          <a:spcPct val="0"/>
        </a:spcAft>
        <a:buClr>
          <a:srgbClr val="F10043"/>
        </a:buClr>
        <a:buSzPct val="115000"/>
        <a:buFont typeface="Wingdings" pitchFamily="2" charset="2"/>
        <a:buChar char="§"/>
        <a:defRPr sz="1200">
          <a:solidFill>
            <a:srgbClr val="00224C"/>
          </a:solidFill>
          <a:latin typeface="+mn-lt"/>
        </a:defRPr>
      </a:lvl5pPr>
      <a:lvl6pPr marL="2190750" indent="-180975" algn="l" rtl="0" eaLnBrk="1" fontAlgn="base" hangingPunct="1">
        <a:spcBef>
          <a:spcPct val="60000"/>
        </a:spcBef>
        <a:spcAft>
          <a:spcPct val="0"/>
        </a:spcAft>
        <a:buClr>
          <a:srgbClr val="F10043"/>
        </a:buClr>
        <a:buSzPct val="115000"/>
        <a:buFont typeface="Wingdings" pitchFamily="2" charset="2"/>
        <a:buChar char="§"/>
        <a:defRPr>
          <a:solidFill>
            <a:srgbClr val="00224C"/>
          </a:solidFill>
          <a:latin typeface="+mn-lt"/>
        </a:defRPr>
      </a:lvl6pPr>
      <a:lvl7pPr marL="2647950" indent="-180975" algn="l" rtl="0" eaLnBrk="1" fontAlgn="base" hangingPunct="1">
        <a:spcBef>
          <a:spcPct val="60000"/>
        </a:spcBef>
        <a:spcAft>
          <a:spcPct val="0"/>
        </a:spcAft>
        <a:buClr>
          <a:srgbClr val="F10043"/>
        </a:buClr>
        <a:buSzPct val="115000"/>
        <a:buFont typeface="Wingdings" pitchFamily="2" charset="2"/>
        <a:buChar char="§"/>
        <a:defRPr>
          <a:solidFill>
            <a:srgbClr val="00224C"/>
          </a:solidFill>
          <a:latin typeface="+mn-lt"/>
        </a:defRPr>
      </a:lvl7pPr>
      <a:lvl8pPr marL="3105150" indent="-180975" algn="l" rtl="0" eaLnBrk="1" fontAlgn="base" hangingPunct="1">
        <a:spcBef>
          <a:spcPct val="60000"/>
        </a:spcBef>
        <a:spcAft>
          <a:spcPct val="0"/>
        </a:spcAft>
        <a:buClr>
          <a:srgbClr val="F10043"/>
        </a:buClr>
        <a:buSzPct val="115000"/>
        <a:buFont typeface="Wingdings" pitchFamily="2" charset="2"/>
        <a:buChar char="§"/>
        <a:defRPr>
          <a:solidFill>
            <a:srgbClr val="00224C"/>
          </a:solidFill>
          <a:latin typeface="+mn-lt"/>
        </a:defRPr>
      </a:lvl8pPr>
      <a:lvl9pPr marL="3562350" indent="-180975" algn="l" rtl="0" eaLnBrk="1" fontAlgn="base" hangingPunct="1">
        <a:spcBef>
          <a:spcPct val="60000"/>
        </a:spcBef>
        <a:spcAft>
          <a:spcPct val="0"/>
        </a:spcAft>
        <a:buClr>
          <a:srgbClr val="F10043"/>
        </a:buClr>
        <a:buSzPct val="115000"/>
        <a:buFont typeface="Wingdings" pitchFamily="2" charset="2"/>
        <a:buChar char="§"/>
        <a:defRPr>
          <a:solidFill>
            <a:srgbClr val="00224C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224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200" b="1">
              <a:latin typeface="+mn-lt"/>
              <a:cs typeface="Arial" pitchFamily="34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46350" y="4797425"/>
            <a:ext cx="40513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148" name="Group 4"/>
          <p:cNvGrpSpPr>
            <a:grpSpLocks noChangeAspect="1"/>
          </p:cNvGrpSpPr>
          <p:nvPr/>
        </p:nvGrpSpPr>
        <p:grpSpPr bwMode="auto">
          <a:xfrm>
            <a:off x="3579813" y="2257425"/>
            <a:ext cx="1984375" cy="1838325"/>
            <a:chOff x="2506" y="1813"/>
            <a:chExt cx="748" cy="693"/>
          </a:xfrm>
        </p:grpSpPr>
        <p:sp>
          <p:nvSpPr>
            <p:cNvPr id="494597" name="AutoShape 5"/>
            <p:cNvSpPr>
              <a:spLocks noChangeAspect="1" noChangeArrowheads="1" noTextEdit="1"/>
            </p:cNvSpPr>
            <p:nvPr userDrawn="1"/>
          </p:nvSpPr>
          <p:spPr bwMode="auto">
            <a:xfrm>
              <a:off x="2506" y="1813"/>
              <a:ext cx="748" cy="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sz="1200" b="1">
                <a:latin typeface="+mn-lt"/>
                <a:cs typeface="Arial" pitchFamily="34" charset="0"/>
              </a:endParaRPr>
            </a:p>
          </p:txBody>
        </p:sp>
        <p:sp>
          <p:nvSpPr>
            <p:cNvPr id="494598" name="Freeform 6"/>
            <p:cNvSpPr>
              <a:spLocks noEditPoints="1"/>
            </p:cNvSpPr>
            <p:nvPr userDrawn="1"/>
          </p:nvSpPr>
          <p:spPr bwMode="auto">
            <a:xfrm>
              <a:off x="2506" y="1812"/>
              <a:ext cx="749" cy="117"/>
            </a:xfrm>
            <a:custGeom>
              <a:avLst/>
              <a:gdLst/>
              <a:ahLst/>
              <a:cxnLst>
                <a:cxn ang="0">
                  <a:pos x="1233" y="280"/>
                </a:cxn>
                <a:cxn ang="0">
                  <a:pos x="1270" y="249"/>
                </a:cxn>
                <a:cxn ang="0">
                  <a:pos x="1320" y="84"/>
                </a:cxn>
                <a:cxn ang="0">
                  <a:pos x="1363" y="37"/>
                </a:cxn>
                <a:cxn ang="0">
                  <a:pos x="1442" y="11"/>
                </a:cxn>
                <a:cxn ang="0">
                  <a:pos x="1518" y="67"/>
                </a:cxn>
                <a:cxn ang="0">
                  <a:pos x="1462" y="100"/>
                </a:cxn>
                <a:cxn ang="0">
                  <a:pos x="1434" y="202"/>
                </a:cxn>
                <a:cxn ang="0">
                  <a:pos x="1401" y="280"/>
                </a:cxn>
                <a:cxn ang="0">
                  <a:pos x="1346" y="326"/>
                </a:cxn>
                <a:cxn ang="0">
                  <a:pos x="1263" y="341"/>
                </a:cxn>
                <a:cxn ang="0">
                  <a:pos x="610" y="278"/>
                </a:cxn>
                <a:cxn ang="0">
                  <a:pos x="828" y="14"/>
                </a:cxn>
                <a:cxn ang="0">
                  <a:pos x="266" y="145"/>
                </a:cxn>
                <a:cxn ang="0">
                  <a:pos x="298" y="121"/>
                </a:cxn>
                <a:cxn ang="0">
                  <a:pos x="299" y="92"/>
                </a:cxn>
                <a:cxn ang="0">
                  <a:pos x="282" y="72"/>
                </a:cxn>
                <a:cxn ang="0">
                  <a:pos x="427" y="73"/>
                </a:cxn>
                <a:cxn ang="0">
                  <a:pos x="377" y="22"/>
                </a:cxn>
                <a:cxn ang="0">
                  <a:pos x="144" y="337"/>
                </a:cxn>
                <a:cxn ang="0">
                  <a:pos x="209" y="216"/>
                </a:cxn>
                <a:cxn ang="0">
                  <a:pos x="360" y="255"/>
                </a:cxn>
                <a:cxn ang="0">
                  <a:pos x="297" y="202"/>
                </a:cxn>
                <a:cxn ang="0">
                  <a:pos x="323" y="194"/>
                </a:cxn>
                <a:cxn ang="0">
                  <a:pos x="390" y="174"/>
                </a:cxn>
                <a:cxn ang="0">
                  <a:pos x="431" y="111"/>
                </a:cxn>
                <a:cxn ang="0">
                  <a:pos x="1721" y="98"/>
                </a:cxn>
                <a:cxn ang="0">
                  <a:pos x="1775" y="73"/>
                </a:cxn>
                <a:cxn ang="0">
                  <a:pos x="1813" y="88"/>
                </a:cxn>
                <a:cxn ang="0">
                  <a:pos x="1825" y="140"/>
                </a:cxn>
                <a:cxn ang="0">
                  <a:pos x="1802" y="205"/>
                </a:cxn>
                <a:cxn ang="0">
                  <a:pos x="1751" y="256"/>
                </a:cxn>
                <a:cxn ang="0">
                  <a:pos x="1698" y="268"/>
                </a:cxn>
                <a:cxn ang="0">
                  <a:pos x="1668" y="244"/>
                </a:cxn>
                <a:cxn ang="0">
                  <a:pos x="1665" y="186"/>
                </a:cxn>
                <a:cxn ang="0">
                  <a:pos x="1699" y="121"/>
                </a:cxn>
                <a:cxn ang="0">
                  <a:pos x="1533" y="179"/>
                </a:cxn>
                <a:cxn ang="0">
                  <a:pos x="1573" y="96"/>
                </a:cxn>
                <a:cxn ang="0">
                  <a:pos x="1687" y="14"/>
                </a:cxn>
                <a:cxn ang="0">
                  <a:pos x="1806" y="3"/>
                </a:cxn>
                <a:cxn ang="0">
                  <a:pos x="1886" y="30"/>
                </a:cxn>
                <a:cxn ang="0">
                  <a:pos x="1936" y="77"/>
                </a:cxn>
                <a:cxn ang="0">
                  <a:pos x="1957" y="152"/>
                </a:cxn>
                <a:cxn ang="0">
                  <a:pos x="1936" y="229"/>
                </a:cxn>
                <a:cxn ang="0">
                  <a:pos x="1874" y="301"/>
                </a:cxn>
                <a:cxn ang="0">
                  <a:pos x="1777" y="345"/>
                </a:cxn>
                <a:cxn ang="0">
                  <a:pos x="1653" y="343"/>
                </a:cxn>
                <a:cxn ang="0">
                  <a:pos x="1562" y="291"/>
                </a:cxn>
                <a:cxn ang="0">
                  <a:pos x="1534" y="240"/>
                </a:cxn>
                <a:cxn ang="0">
                  <a:pos x="2210" y="14"/>
                </a:cxn>
                <a:cxn ang="0">
                  <a:pos x="1065" y="167"/>
                </a:cxn>
                <a:cxn ang="0">
                  <a:pos x="1102" y="137"/>
                </a:cxn>
                <a:cxn ang="0">
                  <a:pos x="1096" y="90"/>
                </a:cxn>
                <a:cxn ang="0">
                  <a:pos x="1047" y="72"/>
                </a:cxn>
                <a:cxn ang="0">
                  <a:pos x="1129" y="226"/>
                </a:cxn>
                <a:cxn ang="0">
                  <a:pos x="1197" y="205"/>
                </a:cxn>
                <a:cxn ang="0">
                  <a:pos x="1236" y="163"/>
                </a:cxn>
                <a:cxn ang="0">
                  <a:pos x="1244" y="94"/>
                </a:cxn>
                <a:cxn ang="0">
                  <a:pos x="1221" y="50"/>
                </a:cxn>
                <a:cxn ang="0">
                  <a:pos x="1160" y="19"/>
                </a:cxn>
              </a:cxnLst>
              <a:rect l="0" t="0" r="r" b="b"/>
              <a:pathLst>
                <a:path w="2247" h="351">
                  <a:moveTo>
                    <a:pt x="1126" y="341"/>
                  </a:moveTo>
                  <a:lnTo>
                    <a:pt x="1141" y="286"/>
                  </a:lnTo>
                  <a:lnTo>
                    <a:pt x="1190" y="286"/>
                  </a:lnTo>
                  <a:lnTo>
                    <a:pt x="1203" y="286"/>
                  </a:lnTo>
                  <a:lnTo>
                    <a:pt x="1214" y="285"/>
                  </a:lnTo>
                  <a:lnTo>
                    <a:pt x="1224" y="283"/>
                  </a:lnTo>
                  <a:lnTo>
                    <a:pt x="1233" y="280"/>
                  </a:lnTo>
                  <a:lnTo>
                    <a:pt x="1240" y="278"/>
                  </a:lnTo>
                  <a:lnTo>
                    <a:pt x="1247" y="275"/>
                  </a:lnTo>
                  <a:lnTo>
                    <a:pt x="1253" y="271"/>
                  </a:lnTo>
                  <a:lnTo>
                    <a:pt x="1258" y="267"/>
                  </a:lnTo>
                  <a:lnTo>
                    <a:pt x="1263" y="262"/>
                  </a:lnTo>
                  <a:lnTo>
                    <a:pt x="1266" y="256"/>
                  </a:lnTo>
                  <a:lnTo>
                    <a:pt x="1270" y="249"/>
                  </a:lnTo>
                  <a:lnTo>
                    <a:pt x="1272" y="241"/>
                  </a:lnTo>
                  <a:lnTo>
                    <a:pt x="1279" y="222"/>
                  </a:lnTo>
                  <a:lnTo>
                    <a:pt x="1285" y="201"/>
                  </a:lnTo>
                  <a:lnTo>
                    <a:pt x="1309" y="111"/>
                  </a:lnTo>
                  <a:lnTo>
                    <a:pt x="1312" y="102"/>
                  </a:lnTo>
                  <a:lnTo>
                    <a:pt x="1316" y="92"/>
                  </a:lnTo>
                  <a:lnTo>
                    <a:pt x="1320" y="84"/>
                  </a:lnTo>
                  <a:lnTo>
                    <a:pt x="1324" y="76"/>
                  </a:lnTo>
                  <a:lnTo>
                    <a:pt x="1328" y="69"/>
                  </a:lnTo>
                  <a:lnTo>
                    <a:pt x="1333" y="63"/>
                  </a:lnTo>
                  <a:lnTo>
                    <a:pt x="1339" y="57"/>
                  </a:lnTo>
                  <a:lnTo>
                    <a:pt x="1344" y="50"/>
                  </a:lnTo>
                  <a:lnTo>
                    <a:pt x="1356" y="41"/>
                  </a:lnTo>
                  <a:lnTo>
                    <a:pt x="1363" y="37"/>
                  </a:lnTo>
                  <a:lnTo>
                    <a:pt x="1370" y="33"/>
                  </a:lnTo>
                  <a:lnTo>
                    <a:pt x="1384" y="26"/>
                  </a:lnTo>
                  <a:lnTo>
                    <a:pt x="1396" y="21"/>
                  </a:lnTo>
                  <a:lnTo>
                    <a:pt x="1409" y="17"/>
                  </a:lnTo>
                  <a:lnTo>
                    <a:pt x="1420" y="14"/>
                  </a:lnTo>
                  <a:lnTo>
                    <a:pt x="1432" y="12"/>
                  </a:lnTo>
                  <a:lnTo>
                    <a:pt x="1442" y="11"/>
                  </a:lnTo>
                  <a:lnTo>
                    <a:pt x="1455" y="10"/>
                  </a:lnTo>
                  <a:lnTo>
                    <a:pt x="1461" y="10"/>
                  </a:lnTo>
                  <a:lnTo>
                    <a:pt x="1569" y="10"/>
                  </a:lnTo>
                  <a:lnTo>
                    <a:pt x="1553" y="65"/>
                  </a:lnTo>
                  <a:lnTo>
                    <a:pt x="1546" y="65"/>
                  </a:lnTo>
                  <a:lnTo>
                    <a:pt x="1531" y="65"/>
                  </a:lnTo>
                  <a:lnTo>
                    <a:pt x="1518" y="67"/>
                  </a:lnTo>
                  <a:lnTo>
                    <a:pt x="1505" y="69"/>
                  </a:lnTo>
                  <a:lnTo>
                    <a:pt x="1495" y="73"/>
                  </a:lnTo>
                  <a:lnTo>
                    <a:pt x="1487" y="79"/>
                  </a:lnTo>
                  <a:lnTo>
                    <a:pt x="1478" y="83"/>
                  </a:lnTo>
                  <a:lnTo>
                    <a:pt x="1472" y="90"/>
                  </a:lnTo>
                  <a:lnTo>
                    <a:pt x="1466" y="95"/>
                  </a:lnTo>
                  <a:lnTo>
                    <a:pt x="1462" y="100"/>
                  </a:lnTo>
                  <a:lnTo>
                    <a:pt x="1458" y="107"/>
                  </a:lnTo>
                  <a:lnTo>
                    <a:pt x="1454" y="117"/>
                  </a:lnTo>
                  <a:lnTo>
                    <a:pt x="1451" y="125"/>
                  </a:lnTo>
                  <a:lnTo>
                    <a:pt x="1451" y="128"/>
                  </a:lnTo>
                  <a:lnTo>
                    <a:pt x="1442" y="169"/>
                  </a:lnTo>
                  <a:lnTo>
                    <a:pt x="1436" y="191"/>
                  </a:lnTo>
                  <a:lnTo>
                    <a:pt x="1434" y="202"/>
                  </a:lnTo>
                  <a:lnTo>
                    <a:pt x="1430" y="214"/>
                  </a:lnTo>
                  <a:lnTo>
                    <a:pt x="1423" y="234"/>
                  </a:lnTo>
                  <a:lnTo>
                    <a:pt x="1420" y="245"/>
                  </a:lnTo>
                  <a:lnTo>
                    <a:pt x="1416" y="255"/>
                  </a:lnTo>
                  <a:lnTo>
                    <a:pt x="1411" y="264"/>
                  </a:lnTo>
                  <a:lnTo>
                    <a:pt x="1407" y="272"/>
                  </a:lnTo>
                  <a:lnTo>
                    <a:pt x="1401" y="280"/>
                  </a:lnTo>
                  <a:lnTo>
                    <a:pt x="1394" y="287"/>
                  </a:lnTo>
                  <a:lnTo>
                    <a:pt x="1386" y="295"/>
                  </a:lnTo>
                  <a:lnTo>
                    <a:pt x="1379" y="303"/>
                  </a:lnTo>
                  <a:lnTo>
                    <a:pt x="1371" y="310"/>
                  </a:lnTo>
                  <a:lnTo>
                    <a:pt x="1363" y="317"/>
                  </a:lnTo>
                  <a:lnTo>
                    <a:pt x="1355" y="321"/>
                  </a:lnTo>
                  <a:lnTo>
                    <a:pt x="1346" y="326"/>
                  </a:lnTo>
                  <a:lnTo>
                    <a:pt x="1337" y="329"/>
                  </a:lnTo>
                  <a:lnTo>
                    <a:pt x="1329" y="333"/>
                  </a:lnTo>
                  <a:lnTo>
                    <a:pt x="1321" y="336"/>
                  </a:lnTo>
                  <a:lnTo>
                    <a:pt x="1313" y="337"/>
                  </a:lnTo>
                  <a:lnTo>
                    <a:pt x="1297" y="340"/>
                  </a:lnTo>
                  <a:lnTo>
                    <a:pt x="1279" y="341"/>
                  </a:lnTo>
                  <a:lnTo>
                    <a:pt x="1263" y="341"/>
                  </a:lnTo>
                  <a:lnTo>
                    <a:pt x="1126" y="341"/>
                  </a:lnTo>
                  <a:close/>
                  <a:moveTo>
                    <a:pt x="828" y="14"/>
                  </a:moveTo>
                  <a:lnTo>
                    <a:pt x="534" y="14"/>
                  </a:lnTo>
                  <a:lnTo>
                    <a:pt x="447" y="337"/>
                  </a:lnTo>
                  <a:lnTo>
                    <a:pt x="741" y="337"/>
                  </a:lnTo>
                  <a:lnTo>
                    <a:pt x="756" y="278"/>
                  </a:lnTo>
                  <a:lnTo>
                    <a:pt x="610" y="278"/>
                  </a:lnTo>
                  <a:lnTo>
                    <a:pt x="629" y="207"/>
                  </a:lnTo>
                  <a:lnTo>
                    <a:pt x="775" y="207"/>
                  </a:lnTo>
                  <a:lnTo>
                    <a:pt x="793" y="146"/>
                  </a:lnTo>
                  <a:lnTo>
                    <a:pt x="645" y="146"/>
                  </a:lnTo>
                  <a:lnTo>
                    <a:pt x="663" y="80"/>
                  </a:lnTo>
                  <a:lnTo>
                    <a:pt x="810" y="80"/>
                  </a:lnTo>
                  <a:lnTo>
                    <a:pt x="828" y="14"/>
                  </a:lnTo>
                  <a:close/>
                  <a:moveTo>
                    <a:pt x="238" y="64"/>
                  </a:moveTo>
                  <a:lnTo>
                    <a:pt x="217" y="64"/>
                  </a:lnTo>
                  <a:lnTo>
                    <a:pt x="195" y="148"/>
                  </a:lnTo>
                  <a:lnTo>
                    <a:pt x="247" y="148"/>
                  </a:lnTo>
                  <a:lnTo>
                    <a:pt x="252" y="148"/>
                  </a:lnTo>
                  <a:lnTo>
                    <a:pt x="257" y="148"/>
                  </a:lnTo>
                  <a:lnTo>
                    <a:pt x="266" y="145"/>
                  </a:lnTo>
                  <a:lnTo>
                    <a:pt x="274" y="144"/>
                  </a:lnTo>
                  <a:lnTo>
                    <a:pt x="279" y="140"/>
                  </a:lnTo>
                  <a:lnTo>
                    <a:pt x="285" y="137"/>
                  </a:lnTo>
                  <a:lnTo>
                    <a:pt x="290" y="133"/>
                  </a:lnTo>
                  <a:lnTo>
                    <a:pt x="293" y="129"/>
                  </a:lnTo>
                  <a:lnTo>
                    <a:pt x="295" y="125"/>
                  </a:lnTo>
                  <a:lnTo>
                    <a:pt x="298" y="121"/>
                  </a:lnTo>
                  <a:lnTo>
                    <a:pt x="299" y="117"/>
                  </a:lnTo>
                  <a:lnTo>
                    <a:pt x="301" y="109"/>
                  </a:lnTo>
                  <a:lnTo>
                    <a:pt x="301" y="105"/>
                  </a:lnTo>
                  <a:lnTo>
                    <a:pt x="301" y="102"/>
                  </a:lnTo>
                  <a:lnTo>
                    <a:pt x="301" y="98"/>
                  </a:lnTo>
                  <a:lnTo>
                    <a:pt x="301" y="95"/>
                  </a:lnTo>
                  <a:lnTo>
                    <a:pt x="299" y="92"/>
                  </a:lnTo>
                  <a:lnTo>
                    <a:pt x="298" y="88"/>
                  </a:lnTo>
                  <a:lnTo>
                    <a:pt x="297" y="86"/>
                  </a:lnTo>
                  <a:lnTo>
                    <a:pt x="295" y="83"/>
                  </a:lnTo>
                  <a:lnTo>
                    <a:pt x="294" y="82"/>
                  </a:lnTo>
                  <a:lnTo>
                    <a:pt x="291" y="79"/>
                  </a:lnTo>
                  <a:lnTo>
                    <a:pt x="287" y="75"/>
                  </a:lnTo>
                  <a:lnTo>
                    <a:pt x="282" y="72"/>
                  </a:lnTo>
                  <a:lnTo>
                    <a:pt x="270" y="68"/>
                  </a:lnTo>
                  <a:lnTo>
                    <a:pt x="264" y="67"/>
                  </a:lnTo>
                  <a:lnTo>
                    <a:pt x="259" y="65"/>
                  </a:lnTo>
                  <a:lnTo>
                    <a:pt x="248" y="64"/>
                  </a:lnTo>
                  <a:lnTo>
                    <a:pt x="238" y="64"/>
                  </a:lnTo>
                  <a:close/>
                  <a:moveTo>
                    <a:pt x="430" y="87"/>
                  </a:moveTo>
                  <a:lnTo>
                    <a:pt x="427" y="73"/>
                  </a:lnTo>
                  <a:lnTo>
                    <a:pt x="421" y="61"/>
                  </a:lnTo>
                  <a:lnTo>
                    <a:pt x="416" y="52"/>
                  </a:lnTo>
                  <a:lnTo>
                    <a:pt x="409" y="44"/>
                  </a:lnTo>
                  <a:lnTo>
                    <a:pt x="401" y="35"/>
                  </a:lnTo>
                  <a:lnTo>
                    <a:pt x="393" y="30"/>
                  </a:lnTo>
                  <a:lnTo>
                    <a:pt x="385" y="26"/>
                  </a:lnTo>
                  <a:lnTo>
                    <a:pt x="377" y="22"/>
                  </a:lnTo>
                  <a:lnTo>
                    <a:pt x="369" y="19"/>
                  </a:lnTo>
                  <a:lnTo>
                    <a:pt x="360" y="17"/>
                  </a:lnTo>
                  <a:lnTo>
                    <a:pt x="347" y="15"/>
                  </a:lnTo>
                  <a:lnTo>
                    <a:pt x="333" y="14"/>
                  </a:lnTo>
                  <a:lnTo>
                    <a:pt x="87" y="14"/>
                  </a:lnTo>
                  <a:lnTo>
                    <a:pt x="0" y="337"/>
                  </a:lnTo>
                  <a:lnTo>
                    <a:pt x="144" y="337"/>
                  </a:lnTo>
                  <a:lnTo>
                    <a:pt x="180" y="203"/>
                  </a:lnTo>
                  <a:lnTo>
                    <a:pt x="186" y="205"/>
                  </a:lnTo>
                  <a:lnTo>
                    <a:pt x="192" y="205"/>
                  </a:lnTo>
                  <a:lnTo>
                    <a:pt x="196" y="206"/>
                  </a:lnTo>
                  <a:lnTo>
                    <a:pt x="201" y="209"/>
                  </a:lnTo>
                  <a:lnTo>
                    <a:pt x="205" y="211"/>
                  </a:lnTo>
                  <a:lnTo>
                    <a:pt x="209" y="216"/>
                  </a:lnTo>
                  <a:lnTo>
                    <a:pt x="240" y="264"/>
                  </a:lnTo>
                  <a:lnTo>
                    <a:pt x="263" y="303"/>
                  </a:lnTo>
                  <a:lnTo>
                    <a:pt x="276" y="328"/>
                  </a:lnTo>
                  <a:lnTo>
                    <a:pt x="281" y="337"/>
                  </a:lnTo>
                  <a:lnTo>
                    <a:pt x="419" y="337"/>
                  </a:lnTo>
                  <a:lnTo>
                    <a:pt x="385" y="287"/>
                  </a:lnTo>
                  <a:lnTo>
                    <a:pt x="360" y="255"/>
                  </a:lnTo>
                  <a:lnTo>
                    <a:pt x="350" y="243"/>
                  </a:lnTo>
                  <a:lnTo>
                    <a:pt x="340" y="232"/>
                  </a:lnTo>
                  <a:lnTo>
                    <a:pt x="323" y="216"/>
                  </a:lnTo>
                  <a:lnTo>
                    <a:pt x="314" y="209"/>
                  </a:lnTo>
                  <a:lnTo>
                    <a:pt x="305" y="205"/>
                  </a:lnTo>
                  <a:lnTo>
                    <a:pt x="299" y="202"/>
                  </a:lnTo>
                  <a:lnTo>
                    <a:pt x="297" y="202"/>
                  </a:lnTo>
                  <a:lnTo>
                    <a:pt x="294" y="201"/>
                  </a:lnTo>
                  <a:lnTo>
                    <a:pt x="291" y="199"/>
                  </a:lnTo>
                  <a:lnTo>
                    <a:pt x="291" y="198"/>
                  </a:lnTo>
                  <a:lnTo>
                    <a:pt x="294" y="197"/>
                  </a:lnTo>
                  <a:lnTo>
                    <a:pt x="295" y="197"/>
                  </a:lnTo>
                  <a:lnTo>
                    <a:pt x="310" y="195"/>
                  </a:lnTo>
                  <a:lnTo>
                    <a:pt x="323" y="194"/>
                  </a:lnTo>
                  <a:lnTo>
                    <a:pt x="336" y="192"/>
                  </a:lnTo>
                  <a:lnTo>
                    <a:pt x="347" y="191"/>
                  </a:lnTo>
                  <a:lnTo>
                    <a:pt x="358" y="188"/>
                  </a:lnTo>
                  <a:lnTo>
                    <a:pt x="367" y="184"/>
                  </a:lnTo>
                  <a:lnTo>
                    <a:pt x="375" y="182"/>
                  </a:lnTo>
                  <a:lnTo>
                    <a:pt x="383" y="178"/>
                  </a:lnTo>
                  <a:lnTo>
                    <a:pt x="390" y="174"/>
                  </a:lnTo>
                  <a:lnTo>
                    <a:pt x="397" y="169"/>
                  </a:lnTo>
                  <a:lnTo>
                    <a:pt x="408" y="160"/>
                  </a:lnTo>
                  <a:lnTo>
                    <a:pt x="416" y="151"/>
                  </a:lnTo>
                  <a:lnTo>
                    <a:pt x="423" y="140"/>
                  </a:lnTo>
                  <a:lnTo>
                    <a:pt x="427" y="130"/>
                  </a:lnTo>
                  <a:lnTo>
                    <a:pt x="430" y="121"/>
                  </a:lnTo>
                  <a:lnTo>
                    <a:pt x="431" y="111"/>
                  </a:lnTo>
                  <a:lnTo>
                    <a:pt x="431" y="103"/>
                  </a:lnTo>
                  <a:lnTo>
                    <a:pt x="431" y="91"/>
                  </a:lnTo>
                  <a:lnTo>
                    <a:pt x="430" y="87"/>
                  </a:lnTo>
                  <a:close/>
                  <a:moveTo>
                    <a:pt x="1699" y="121"/>
                  </a:moveTo>
                  <a:lnTo>
                    <a:pt x="1706" y="113"/>
                  </a:lnTo>
                  <a:lnTo>
                    <a:pt x="1714" y="105"/>
                  </a:lnTo>
                  <a:lnTo>
                    <a:pt x="1721" y="98"/>
                  </a:lnTo>
                  <a:lnTo>
                    <a:pt x="1729" y="92"/>
                  </a:lnTo>
                  <a:lnTo>
                    <a:pt x="1737" y="87"/>
                  </a:lnTo>
                  <a:lnTo>
                    <a:pt x="1745" y="83"/>
                  </a:lnTo>
                  <a:lnTo>
                    <a:pt x="1753" y="79"/>
                  </a:lnTo>
                  <a:lnTo>
                    <a:pt x="1760" y="76"/>
                  </a:lnTo>
                  <a:lnTo>
                    <a:pt x="1768" y="75"/>
                  </a:lnTo>
                  <a:lnTo>
                    <a:pt x="1775" y="73"/>
                  </a:lnTo>
                  <a:lnTo>
                    <a:pt x="1783" y="73"/>
                  </a:lnTo>
                  <a:lnTo>
                    <a:pt x="1790" y="75"/>
                  </a:lnTo>
                  <a:lnTo>
                    <a:pt x="1793" y="76"/>
                  </a:lnTo>
                  <a:lnTo>
                    <a:pt x="1795" y="76"/>
                  </a:lnTo>
                  <a:lnTo>
                    <a:pt x="1802" y="79"/>
                  </a:lnTo>
                  <a:lnTo>
                    <a:pt x="1808" y="83"/>
                  </a:lnTo>
                  <a:lnTo>
                    <a:pt x="1813" y="88"/>
                  </a:lnTo>
                  <a:lnTo>
                    <a:pt x="1817" y="94"/>
                  </a:lnTo>
                  <a:lnTo>
                    <a:pt x="1820" y="100"/>
                  </a:lnTo>
                  <a:lnTo>
                    <a:pt x="1823" y="107"/>
                  </a:lnTo>
                  <a:lnTo>
                    <a:pt x="1825" y="114"/>
                  </a:lnTo>
                  <a:lnTo>
                    <a:pt x="1825" y="122"/>
                  </a:lnTo>
                  <a:lnTo>
                    <a:pt x="1827" y="130"/>
                  </a:lnTo>
                  <a:lnTo>
                    <a:pt x="1825" y="140"/>
                  </a:lnTo>
                  <a:lnTo>
                    <a:pt x="1824" y="149"/>
                  </a:lnTo>
                  <a:lnTo>
                    <a:pt x="1823" y="157"/>
                  </a:lnTo>
                  <a:lnTo>
                    <a:pt x="1820" y="167"/>
                  </a:lnTo>
                  <a:lnTo>
                    <a:pt x="1816" y="176"/>
                  </a:lnTo>
                  <a:lnTo>
                    <a:pt x="1812" y="186"/>
                  </a:lnTo>
                  <a:lnTo>
                    <a:pt x="1808" y="195"/>
                  </a:lnTo>
                  <a:lnTo>
                    <a:pt x="1802" y="205"/>
                  </a:lnTo>
                  <a:lnTo>
                    <a:pt x="1795" y="214"/>
                  </a:lnTo>
                  <a:lnTo>
                    <a:pt x="1789" y="222"/>
                  </a:lnTo>
                  <a:lnTo>
                    <a:pt x="1782" y="230"/>
                  </a:lnTo>
                  <a:lnTo>
                    <a:pt x="1774" y="239"/>
                  </a:lnTo>
                  <a:lnTo>
                    <a:pt x="1767" y="245"/>
                  </a:lnTo>
                  <a:lnTo>
                    <a:pt x="1759" y="251"/>
                  </a:lnTo>
                  <a:lnTo>
                    <a:pt x="1751" y="256"/>
                  </a:lnTo>
                  <a:lnTo>
                    <a:pt x="1743" y="260"/>
                  </a:lnTo>
                  <a:lnTo>
                    <a:pt x="1734" y="264"/>
                  </a:lnTo>
                  <a:lnTo>
                    <a:pt x="1728" y="267"/>
                  </a:lnTo>
                  <a:lnTo>
                    <a:pt x="1720" y="268"/>
                  </a:lnTo>
                  <a:lnTo>
                    <a:pt x="1713" y="270"/>
                  </a:lnTo>
                  <a:lnTo>
                    <a:pt x="1705" y="270"/>
                  </a:lnTo>
                  <a:lnTo>
                    <a:pt x="1698" y="268"/>
                  </a:lnTo>
                  <a:lnTo>
                    <a:pt x="1695" y="268"/>
                  </a:lnTo>
                  <a:lnTo>
                    <a:pt x="1692" y="267"/>
                  </a:lnTo>
                  <a:lnTo>
                    <a:pt x="1686" y="264"/>
                  </a:lnTo>
                  <a:lnTo>
                    <a:pt x="1680" y="260"/>
                  </a:lnTo>
                  <a:lnTo>
                    <a:pt x="1675" y="255"/>
                  </a:lnTo>
                  <a:lnTo>
                    <a:pt x="1671" y="249"/>
                  </a:lnTo>
                  <a:lnTo>
                    <a:pt x="1668" y="244"/>
                  </a:lnTo>
                  <a:lnTo>
                    <a:pt x="1665" y="237"/>
                  </a:lnTo>
                  <a:lnTo>
                    <a:pt x="1663" y="229"/>
                  </a:lnTo>
                  <a:lnTo>
                    <a:pt x="1663" y="221"/>
                  </a:lnTo>
                  <a:lnTo>
                    <a:pt x="1661" y="213"/>
                  </a:lnTo>
                  <a:lnTo>
                    <a:pt x="1663" y="203"/>
                  </a:lnTo>
                  <a:lnTo>
                    <a:pt x="1664" y="195"/>
                  </a:lnTo>
                  <a:lnTo>
                    <a:pt x="1665" y="186"/>
                  </a:lnTo>
                  <a:lnTo>
                    <a:pt x="1668" y="176"/>
                  </a:lnTo>
                  <a:lnTo>
                    <a:pt x="1672" y="167"/>
                  </a:lnTo>
                  <a:lnTo>
                    <a:pt x="1676" y="157"/>
                  </a:lnTo>
                  <a:lnTo>
                    <a:pt x="1680" y="148"/>
                  </a:lnTo>
                  <a:lnTo>
                    <a:pt x="1686" y="138"/>
                  </a:lnTo>
                  <a:lnTo>
                    <a:pt x="1692" y="130"/>
                  </a:lnTo>
                  <a:lnTo>
                    <a:pt x="1699" y="121"/>
                  </a:lnTo>
                  <a:close/>
                  <a:moveTo>
                    <a:pt x="1531" y="232"/>
                  </a:moveTo>
                  <a:lnTo>
                    <a:pt x="1530" y="224"/>
                  </a:lnTo>
                  <a:lnTo>
                    <a:pt x="1530" y="214"/>
                  </a:lnTo>
                  <a:lnTo>
                    <a:pt x="1530" y="206"/>
                  </a:lnTo>
                  <a:lnTo>
                    <a:pt x="1530" y="197"/>
                  </a:lnTo>
                  <a:lnTo>
                    <a:pt x="1531" y="188"/>
                  </a:lnTo>
                  <a:lnTo>
                    <a:pt x="1533" y="179"/>
                  </a:lnTo>
                  <a:lnTo>
                    <a:pt x="1534" y="171"/>
                  </a:lnTo>
                  <a:lnTo>
                    <a:pt x="1537" y="161"/>
                  </a:lnTo>
                  <a:lnTo>
                    <a:pt x="1539" y="153"/>
                  </a:lnTo>
                  <a:lnTo>
                    <a:pt x="1543" y="145"/>
                  </a:lnTo>
                  <a:lnTo>
                    <a:pt x="1552" y="128"/>
                  </a:lnTo>
                  <a:lnTo>
                    <a:pt x="1561" y="111"/>
                  </a:lnTo>
                  <a:lnTo>
                    <a:pt x="1573" y="96"/>
                  </a:lnTo>
                  <a:lnTo>
                    <a:pt x="1585" y="82"/>
                  </a:lnTo>
                  <a:lnTo>
                    <a:pt x="1600" y="67"/>
                  </a:lnTo>
                  <a:lnTo>
                    <a:pt x="1615" y="53"/>
                  </a:lnTo>
                  <a:lnTo>
                    <a:pt x="1632" y="42"/>
                  </a:lnTo>
                  <a:lnTo>
                    <a:pt x="1649" y="31"/>
                  </a:lnTo>
                  <a:lnTo>
                    <a:pt x="1668" y="22"/>
                  </a:lnTo>
                  <a:lnTo>
                    <a:pt x="1687" y="14"/>
                  </a:lnTo>
                  <a:lnTo>
                    <a:pt x="1707" y="7"/>
                  </a:lnTo>
                  <a:lnTo>
                    <a:pt x="1718" y="4"/>
                  </a:lnTo>
                  <a:lnTo>
                    <a:pt x="1730" y="3"/>
                  </a:lnTo>
                  <a:lnTo>
                    <a:pt x="1752" y="2"/>
                  </a:lnTo>
                  <a:lnTo>
                    <a:pt x="1775" y="0"/>
                  </a:lnTo>
                  <a:lnTo>
                    <a:pt x="1795" y="2"/>
                  </a:lnTo>
                  <a:lnTo>
                    <a:pt x="1806" y="3"/>
                  </a:lnTo>
                  <a:lnTo>
                    <a:pt x="1816" y="4"/>
                  </a:lnTo>
                  <a:lnTo>
                    <a:pt x="1825" y="6"/>
                  </a:lnTo>
                  <a:lnTo>
                    <a:pt x="1835" y="8"/>
                  </a:lnTo>
                  <a:lnTo>
                    <a:pt x="1844" y="11"/>
                  </a:lnTo>
                  <a:lnTo>
                    <a:pt x="1854" y="14"/>
                  </a:lnTo>
                  <a:lnTo>
                    <a:pt x="1871" y="21"/>
                  </a:lnTo>
                  <a:lnTo>
                    <a:pt x="1886" y="30"/>
                  </a:lnTo>
                  <a:lnTo>
                    <a:pt x="1901" y="40"/>
                  </a:lnTo>
                  <a:lnTo>
                    <a:pt x="1908" y="45"/>
                  </a:lnTo>
                  <a:lnTo>
                    <a:pt x="1915" y="50"/>
                  </a:lnTo>
                  <a:lnTo>
                    <a:pt x="1920" y="57"/>
                  </a:lnTo>
                  <a:lnTo>
                    <a:pt x="1927" y="63"/>
                  </a:lnTo>
                  <a:lnTo>
                    <a:pt x="1931" y="69"/>
                  </a:lnTo>
                  <a:lnTo>
                    <a:pt x="1936" y="77"/>
                  </a:lnTo>
                  <a:lnTo>
                    <a:pt x="1945" y="92"/>
                  </a:lnTo>
                  <a:lnTo>
                    <a:pt x="1949" y="100"/>
                  </a:lnTo>
                  <a:lnTo>
                    <a:pt x="1951" y="109"/>
                  </a:lnTo>
                  <a:lnTo>
                    <a:pt x="1955" y="125"/>
                  </a:lnTo>
                  <a:lnTo>
                    <a:pt x="1957" y="134"/>
                  </a:lnTo>
                  <a:lnTo>
                    <a:pt x="1957" y="142"/>
                  </a:lnTo>
                  <a:lnTo>
                    <a:pt x="1957" y="152"/>
                  </a:lnTo>
                  <a:lnTo>
                    <a:pt x="1957" y="160"/>
                  </a:lnTo>
                  <a:lnTo>
                    <a:pt x="1955" y="169"/>
                  </a:lnTo>
                  <a:lnTo>
                    <a:pt x="1954" y="178"/>
                  </a:lnTo>
                  <a:lnTo>
                    <a:pt x="1950" y="195"/>
                  </a:lnTo>
                  <a:lnTo>
                    <a:pt x="1945" y="211"/>
                  </a:lnTo>
                  <a:lnTo>
                    <a:pt x="1940" y="221"/>
                  </a:lnTo>
                  <a:lnTo>
                    <a:pt x="1936" y="229"/>
                  </a:lnTo>
                  <a:lnTo>
                    <a:pt x="1932" y="237"/>
                  </a:lnTo>
                  <a:lnTo>
                    <a:pt x="1927" y="244"/>
                  </a:lnTo>
                  <a:lnTo>
                    <a:pt x="1916" y="260"/>
                  </a:lnTo>
                  <a:lnTo>
                    <a:pt x="1904" y="274"/>
                  </a:lnTo>
                  <a:lnTo>
                    <a:pt x="1897" y="280"/>
                  </a:lnTo>
                  <a:lnTo>
                    <a:pt x="1889" y="287"/>
                  </a:lnTo>
                  <a:lnTo>
                    <a:pt x="1874" y="301"/>
                  </a:lnTo>
                  <a:lnTo>
                    <a:pt x="1856" y="312"/>
                  </a:lnTo>
                  <a:lnTo>
                    <a:pt x="1839" y="322"/>
                  </a:lnTo>
                  <a:lnTo>
                    <a:pt x="1819" y="332"/>
                  </a:lnTo>
                  <a:lnTo>
                    <a:pt x="1809" y="335"/>
                  </a:lnTo>
                  <a:lnTo>
                    <a:pt x="1798" y="339"/>
                  </a:lnTo>
                  <a:lnTo>
                    <a:pt x="1787" y="343"/>
                  </a:lnTo>
                  <a:lnTo>
                    <a:pt x="1777" y="345"/>
                  </a:lnTo>
                  <a:lnTo>
                    <a:pt x="1755" y="348"/>
                  </a:lnTo>
                  <a:lnTo>
                    <a:pt x="1744" y="350"/>
                  </a:lnTo>
                  <a:lnTo>
                    <a:pt x="1733" y="350"/>
                  </a:lnTo>
                  <a:lnTo>
                    <a:pt x="1713" y="351"/>
                  </a:lnTo>
                  <a:lnTo>
                    <a:pt x="1692" y="350"/>
                  </a:lnTo>
                  <a:lnTo>
                    <a:pt x="1672" y="347"/>
                  </a:lnTo>
                  <a:lnTo>
                    <a:pt x="1653" y="343"/>
                  </a:lnTo>
                  <a:lnTo>
                    <a:pt x="1636" y="337"/>
                  </a:lnTo>
                  <a:lnTo>
                    <a:pt x="1618" y="332"/>
                  </a:lnTo>
                  <a:lnTo>
                    <a:pt x="1602" y="324"/>
                  </a:lnTo>
                  <a:lnTo>
                    <a:pt x="1588" y="314"/>
                  </a:lnTo>
                  <a:lnTo>
                    <a:pt x="1575" y="303"/>
                  </a:lnTo>
                  <a:lnTo>
                    <a:pt x="1568" y="298"/>
                  </a:lnTo>
                  <a:lnTo>
                    <a:pt x="1562" y="291"/>
                  </a:lnTo>
                  <a:lnTo>
                    <a:pt x="1557" y="286"/>
                  </a:lnTo>
                  <a:lnTo>
                    <a:pt x="1552" y="279"/>
                  </a:lnTo>
                  <a:lnTo>
                    <a:pt x="1547" y="272"/>
                  </a:lnTo>
                  <a:lnTo>
                    <a:pt x="1543" y="264"/>
                  </a:lnTo>
                  <a:lnTo>
                    <a:pt x="1539" y="256"/>
                  </a:lnTo>
                  <a:lnTo>
                    <a:pt x="1537" y="249"/>
                  </a:lnTo>
                  <a:lnTo>
                    <a:pt x="1534" y="240"/>
                  </a:lnTo>
                  <a:lnTo>
                    <a:pt x="1531" y="232"/>
                  </a:lnTo>
                  <a:close/>
                  <a:moveTo>
                    <a:pt x="2064" y="14"/>
                  </a:moveTo>
                  <a:lnTo>
                    <a:pt x="1977" y="337"/>
                  </a:lnTo>
                  <a:lnTo>
                    <a:pt x="2230" y="337"/>
                  </a:lnTo>
                  <a:lnTo>
                    <a:pt x="2247" y="278"/>
                  </a:lnTo>
                  <a:lnTo>
                    <a:pt x="2138" y="278"/>
                  </a:lnTo>
                  <a:lnTo>
                    <a:pt x="2210" y="14"/>
                  </a:lnTo>
                  <a:lnTo>
                    <a:pt x="2064" y="14"/>
                  </a:lnTo>
                  <a:close/>
                  <a:moveTo>
                    <a:pt x="1047" y="72"/>
                  </a:moveTo>
                  <a:lnTo>
                    <a:pt x="1030" y="72"/>
                  </a:lnTo>
                  <a:lnTo>
                    <a:pt x="1003" y="171"/>
                  </a:lnTo>
                  <a:lnTo>
                    <a:pt x="1043" y="171"/>
                  </a:lnTo>
                  <a:lnTo>
                    <a:pt x="1056" y="169"/>
                  </a:lnTo>
                  <a:lnTo>
                    <a:pt x="1065" y="167"/>
                  </a:lnTo>
                  <a:lnTo>
                    <a:pt x="1075" y="164"/>
                  </a:lnTo>
                  <a:lnTo>
                    <a:pt x="1081" y="160"/>
                  </a:lnTo>
                  <a:lnTo>
                    <a:pt x="1087" y="156"/>
                  </a:lnTo>
                  <a:lnTo>
                    <a:pt x="1092" y="152"/>
                  </a:lnTo>
                  <a:lnTo>
                    <a:pt x="1096" y="146"/>
                  </a:lnTo>
                  <a:lnTo>
                    <a:pt x="1099" y="142"/>
                  </a:lnTo>
                  <a:lnTo>
                    <a:pt x="1102" y="137"/>
                  </a:lnTo>
                  <a:lnTo>
                    <a:pt x="1103" y="133"/>
                  </a:lnTo>
                  <a:lnTo>
                    <a:pt x="1104" y="125"/>
                  </a:lnTo>
                  <a:lnTo>
                    <a:pt x="1104" y="117"/>
                  </a:lnTo>
                  <a:lnTo>
                    <a:pt x="1104" y="109"/>
                  </a:lnTo>
                  <a:lnTo>
                    <a:pt x="1102" y="102"/>
                  </a:lnTo>
                  <a:lnTo>
                    <a:pt x="1099" y="95"/>
                  </a:lnTo>
                  <a:lnTo>
                    <a:pt x="1096" y="90"/>
                  </a:lnTo>
                  <a:lnTo>
                    <a:pt x="1091" y="86"/>
                  </a:lnTo>
                  <a:lnTo>
                    <a:pt x="1087" y="82"/>
                  </a:lnTo>
                  <a:lnTo>
                    <a:pt x="1081" y="79"/>
                  </a:lnTo>
                  <a:lnTo>
                    <a:pt x="1076" y="76"/>
                  </a:lnTo>
                  <a:lnTo>
                    <a:pt x="1065" y="73"/>
                  </a:lnTo>
                  <a:lnTo>
                    <a:pt x="1056" y="72"/>
                  </a:lnTo>
                  <a:lnTo>
                    <a:pt x="1047" y="72"/>
                  </a:lnTo>
                  <a:close/>
                  <a:moveTo>
                    <a:pt x="901" y="14"/>
                  </a:moveTo>
                  <a:lnTo>
                    <a:pt x="814" y="337"/>
                  </a:lnTo>
                  <a:lnTo>
                    <a:pt x="958" y="337"/>
                  </a:lnTo>
                  <a:lnTo>
                    <a:pt x="985" y="237"/>
                  </a:lnTo>
                  <a:lnTo>
                    <a:pt x="1064" y="232"/>
                  </a:lnTo>
                  <a:lnTo>
                    <a:pt x="1108" y="228"/>
                  </a:lnTo>
                  <a:lnTo>
                    <a:pt x="1129" y="226"/>
                  </a:lnTo>
                  <a:lnTo>
                    <a:pt x="1134" y="225"/>
                  </a:lnTo>
                  <a:lnTo>
                    <a:pt x="1146" y="222"/>
                  </a:lnTo>
                  <a:lnTo>
                    <a:pt x="1159" y="220"/>
                  </a:lnTo>
                  <a:lnTo>
                    <a:pt x="1169" y="217"/>
                  </a:lnTo>
                  <a:lnTo>
                    <a:pt x="1179" y="213"/>
                  </a:lnTo>
                  <a:lnTo>
                    <a:pt x="1188" y="209"/>
                  </a:lnTo>
                  <a:lnTo>
                    <a:pt x="1197" y="205"/>
                  </a:lnTo>
                  <a:lnTo>
                    <a:pt x="1203" y="201"/>
                  </a:lnTo>
                  <a:lnTo>
                    <a:pt x="1210" y="195"/>
                  </a:lnTo>
                  <a:lnTo>
                    <a:pt x="1216" y="191"/>
                  </a:lnTo>
                  <a:lnTo>
                    <a:pt x="1221" y="186"/>
                  </a:lnTo>
                  <a:lnTo>
                    <a:pt x="1230" y="174"/>
                  </a:lnTo>
                  <a:lnTo>
                    <a:pt x="1233" y="168"/>
                  </a:lnTo>
                  <a:lnTo>
                    <a:pt x="1236" y="163"/>
                  </a:lnTo>
                  <a:lnTo>
                    <a:pt x="1241" y="152"/>
                  </a:lnTo>
                  <a:lnTo>
                    <a:pt x="1244" y="140"/>
                  </a:lnTo>
                  <a:lnTo>
                    <a:pt x="1245" y="130"/>
                  </a:lnTo>
                  <a:lnTo>
                    <a:pt x="1247" y="119"/>
                  </a:lnTo>
                  <a:lnTo>
                    <a:pt x="1247" y="111"/>
                  </a:lnTo>
                  <a:lnTo>
                    <a:pt x="1244" y="99"/>
                  </a:lnTo>
                  <a:lnTo>
                    <a:pt x="1244" y="94"/>
                  </a:lnTo>
                  <a:lnTo>
                    <a:pt x="1241" y="86"/>
                  </a:lnTo>
                  <a:lnTo>
                    <a:pt x="1240" y="79"/>
                  </a:lnTo>
                  <a:lnTo>
                    <a:pt x="1237" y="72"/>
                  </a:lnTo>
                  <a:lnTo>
                    <a:pt x="1233" y="67"/>
                  </a:lnTo>
                  <a:lnTo>
                    <a:pt x="1230" y="61"/>
                  </a:lnTo>
                  <a:lnTo>
                    <a:pt x="1226" y="56"/>
                  </a:lnTo>
                  <a:lnTo>
                    <a:pt x="1221" y="50"/>
                  </a:lnTo>
                  <a:lnTo>
                    <a:pt x="1217" y="46"/>
                  </a:lnTo>
                  <a:lnTo>
                    <a:pt x="1206" y="38"/>
                  </a:lnTo>
                  <a:lnTo>
                    <a:pt x="1195" y="31"/>
                  </a:lnTo>
                  <a:lnTo>
                    <a:pt x="1188" y="29"/>
                  </a:lnTo>
                  <a:lnTo>
                    <a:pt x="1183" y="27"/>
                  </a:lnTo>
                  <a:lnTo>
                    <a:pt x="1171" y="23"/>
                  </a:lnTo>
                  <a:lnTo>
                    <a:pt x="1160" y="19"/>
                  </a:lnTo>
                  <a:lnTo>
                    <a:pt x="1148" y="18"/>
                  </a:lnTo>
                  <a:lnTo>
                    <a:pt x="1138" y="15"/>
                  </a:lnTo>
                  <a:lnTo>
                    <a:pt x="1129" y="15"/>
                  </a:lnTo>
                  <a:lnTo>
                    <a:pt x="1115" y="14"/>
                  </a:lnTo>
                  <a:lnTo>
                    <a:pt x="1110" y="14"/>
                  </a:lnTo>
                  <a:lnTo>
                    <a:pt x="901" y="1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sz="1200" b="1">
                <a:latin typeface="+mn-lt"/>
                <a:cs typeface="Arial" pitchFamily="34" charset="0"/>
              </a:endParaRPr>
            </a:p>
          </p:txBody>
        </p:sp>
        <p:sp>
          <p:nvSpPr>
            <p:cNvPr id="494599" name="Freeform 7"/>
            <p:cNvSpPr>
              <a:spLocks/>
            </p:cNvSpPr>
            <p:nvPr userDrawn="1"/>
          </p:nvSpPr>
          <p:spPr bwMode="auto">
            <a:xfrm>
              <a:off x="2506" y="2007"/>
              <a:ext cx="630" cy="250"/>
            </a:xfrm>
            <a:custGeom>
              <a:avLst/>
              <a:gdLst/>
              <a:ahLst/>
              <a:cxnLst>
                <a:cxn ang="0">
                  <a:pos x="524" y="412"/>
                </a:cxn>
                <a:cxn ang="0">
                  <a:pos x="560" y="366"/>
                </a:cxn>
                <a:cxn ang="0">
                  <a:pos x="598" y="321"/>
                </a:cxn>
                <a:cxn ang="0">
                  <a:pos x="638" y="279"/>
                </a:cxn>
                <a:cxn ang="0">
                  <a:pos x="682" y="240"/>
                </a:cxn>
                <a:cxn ang="0">
                  <a:pos x="703" y="221"/>
                </a:cxn>
                <a:cxn ang="0">
                  <a:pos x="749" y="184"/>
                </a:cxn>
                <a:cxn ang="0">
                  <a:pos x="797" y="152"/>
                </a:cxn>
                <a:cxn ang="0">
                  <a:pos x="847" y="122"/>
                </a:cxn>
                <a:cxn ang="0">
                  <a:pos x="897" y="94"/>
                </a:cxn>
                <a:cxn ang="0">
                  <a:pos x="950" y="71"/>
                </a:cxn>
                <a:cxn ang="0">
                  <a:pos x="1004" y="49"/>
                </a:cxn>
                <a:cxn ang="0">
                  <a:pos x="1058" y="31"/>
                </a:cxn>
                <a:cxn ang="0">
                  <a:pos x="1114" y="18"/>
                </a:cxn>
                <a:cxn ang="0">
                  <a:pos x="1169" y="8"/>
                </a:cxn>
                <a:cxn ang="0">
                  <a:pos x="1226" y="2"/>
                </a:cxn>
                <a:cxn ang="0">
                  <a:pos x="1282" y="0"/>
                </a:cxn>
                <a:cxn ang="0">
                  <a:pos x="1340" y="2"/>
                </a:cxn>
                <a:cxn ang="0">
                  <a:pos x="1377" y="6"/>
                </a:cxn>
                <a:cxn ang="0">
                  <a:pos x="1430" y="15"/>
                </a:cxn>
                <a:cxn ang="0">
                  <a:pos x="1465" y="23"/>
                </a:cxn>
                <a:cxn ang="0">
                  <a:pos x="1514" y="40"/>
                </a:cxn>
                <a:cxn ang="0">
                  <a:pos x="1546" y="52"/>
                </a:cxn>
                <a:cxn ang="0">
                  <a:pos x="1591" y="73"/>
                </a:cxn>
                <a:cxn ang="0">
                  <a:pos x="1648" y="109"/>
                </a:cxn>
                <a:cxn ang="0">
                  <a:pos x="1687" y="138"/>
                </a:cxn>
                <a:cxn ang="0">
                  <a:pos x="1710" y="160"/>
                </a:cxn>
                <a:cxn ang="0">
                  <a:pos x="1744" y="194"/>
                </a:cxn>
                <a:cxn ang="0">
                  <a:pos x="1766" y="220"/>
                </a:cxn>
                <a:cxn ang="0">
                  <a:pos x="1785" y="245"/>
                </a:cxn>
                <a:cxn ang="0">
                  <a:pos x="1802" y="272"/>
                </a:cxn>
                <a:cxn ang="0">
                  <a:pos x="1819" y="301"/>
                </a:cxn>
                <a:cxn ang="0">
                  <a:pos x="1833" y="331"/>
                </a:cxn>
                <a:cxn ang="0">
                  <a:pos x="1846" y="360"/>
                </a:cxn>
                <a:cxn ang="0">
                  <a:pos x="1867" y="424"/>
                </a:cxn>
                <a:cxn ang="0">
                  <a:pos x="1875" y="457"/>
                </a:cxn>
                <a:cxn ang="0">
                  <a:pos x="1884" y="508"/>
                </a:cxn>
                <a:cxn ang="0">
                  <a:pos x="1888" y="561"/>
                </a:cxn>
                <a:cxn ang="0">
                  <a:pos x="1889" y="597"/>
                </a:cxn>
                <a:cxn ang="0">
                  <a:pos x="1888" y="634"/>
                </a:cxn>
                <a:cxn ang="0">
                  <a:pos x="1879" y="710"/>
                </a:cxn>
                <a:cxn ang="0">
                  <a:pos x="936" y="749"/>
                </a:cxn>
                <a:cxn ang="0">
                  <a:pos x="0" y="436"/>
                </a:cxn>
              </a:cxnLst>
              <a:rect l="0" t="0" r="r" b="b"/>
              <a:pathLst>
                <a:path w="1889" h="749">
                  <a:moveTo>
                    <a:pt x="508" y="436"/>
                  </a:moveTo>
                  <a:lnTo>
                    <a:pt x="524" y="412"/>
                  </a:lnTo>
                  <a:lnTo>
                    <a:pt x="542" y="389"/>
                  </a:lnTo>
                  <a:lnTo>
                    <a:pt x="560" y="366"/>
                  </a:lnTo>
                  <a:lnTo>
                    <a:pt x="579" y="344"/>
                  </a:lnTo>
                  <a:lnTo>
                    <a:pt x="598" y="321"/>
                  </a:lnTo>
                  <a:lnTo>
                    <a:pt x="618" y="301"/>
                  </a:lnTo>
                  <a:lnTo>
                    <a:pt x="638" y="279"/>
                  </a:lnTo>
                  <a:lnTo>
                    <a:pt x="660" y="259"/>
                  </a:lnTo>
                  <a:lnTo>
                    <a:pt x="682" y="240"/>
                  </a:lnTo>
                  <a:lnTo>
                    <a:pt x="692" y="230"/>
                  </a:lnTo>
                  <a:lnTo>
                    <a:pt x="703" y="221"/>
                  </a:lnTo>
                  <a:lnTo>
                    <a:pt x="726" y="202"/>
                  </a:lnTo>
                  <a:lnTo>
                    <a:pt x="749" y="184"/>
                  </a:lnTo>
                  <a:lnTo>
                    <a:pt x="772" y="168"/>
                  </a:lnTo>
                  <a:lnTo>
                    <a:pt x="797" y="152"/>
                  </a:lnTo>
                  <a:lnTo>
                    <a:pt x="821" y="136"/>
                  </a:lnTo>
                  <a:lnTo>
                    <a:pt x="847" y="122"/>
                  </a:lnTo>
                  <a:lnTo>
                    <a:pt x="871" y="107"/>
                  </a:lnTo>
                  <a:lnTo>
                    <a:pt x="897" y="94"/>
                  </a:lnTo>
                  <a:lnTo>
                    <a:pt x="924" y="82"/>
                  </a:lnTo>
                  <a:lnTo>
                    <a:pt x="950" y="71"/>
                  </a:lnTo>
                  <a:lnTo>
                    <a:pt x="977" y="60"/>
                  </a:lnTo>
                  <a:lnTo>
                    <a:pt x="1004" y="49"/>
                  </a:lnTo>
                  <a:lnTo>
                    <a:pt x="1031" y="40"/>
                  </a:lnTo>
                  <a:lnTo>
                    <a:pt x="1058" y="31"/>
                  </a:lnTo>
                  <a:lnTo>
                    <a:pt x="1085" y="25"/>
                  </a:lnTo>
                  <a:lnTo>
                    <a:pt x="1114" y="18"/>
                  </a:lnTo>
                  <a:lnTo>
                    <a:pt x="1141" y="13"/>
                  </a:lnTo>
                  <a:lnTo>
                    <a:pt x="1169" y="8"/>
                  </a:lnTo>
                  <a:lnTo>
                    <a:pt x="1198" y="4"/>
                  </a:lnTo>
                  <a:lnTo>
                    <a:pt x="1226" y="2"/>
                  </a:lnTo>
                  <a:lnTo>
                    <a:pt x="1253" y="0"/>
                  </a:lnTo>
                  <a:lnTo>
                    <a:pt x="1282" y="0"/>
                  </a:lnTo>
                  <a:lnTo>
                    <a:pt x="1321" y="2"/>
                  </a:lnTo>
                  <a:lnTo>
                    <a:pt x="1340" y="2"/>
                  </a:lnTo>
                  <a:lnTo>
                    <a:pt x="1358" y="4"/>
                  </a:lnTo>
                  <a:lnTo>
                    <a:pt x="1377" y="6"/>
                  </a:lnTo>
                  <a:lnTo>
                    <a:pt x="1394" y="8"/>
                  </a:lnTo>
                  <a:lnTo>
                    <a:pt x="1430" y="15"/>
                  </a:lnTo>
                  <a:lnTo>
                    <a:pt x="1447" y="19"/>
                  </a:lnTo>
                  <a:lnTo>
                    <a:pt x="1465" y="23"/>
                  </a:lnTo>
                  <a:lnTo>
                    <a:pt x="1497" y="34"/>
                  </a:lnTo>
                  <a:lnTo>
                    <a:pt x="1514" y="40"/>
                  </a:lnTo>
                  <a:lnTo>
                    <a:pt x="1530" y="45"/>
                  </a:lnTo>
                  <a:lnTo>
                    <a:pt x="1546" y="52"/>
                  </a:lnTo>
                  <a:lnTo>
                    <a:pt x="1561" y="59"/>
                  </a:lnTo>
                  <a:lnTo>
                    <a:pt x="1591" y="73"/>
                  </a:lnTo>
                  <a:lnTo>
                    <a:pt x="1621" y="91"/>
                  </a:lnTo>
                  <a:lnTo>
                    <a:pt x="1648" y="109"/>
                  </a:lnTo>
                  <a:lnTo>
                    <a:pt x="1674" y="128"/>
                  </a:lnTo>
                  <a:lnTo>
                    <a:pt x="1687" y="138"/>
                  </a:lnTo>
                  <a:lnTo>
                    <a:pt x="1699" y="149"/>
                  </a:lnTo>
                  <a:lnTo>
                    <a:pt x="1710" y="160"/>
                  </a:lnTo>
                  <a:lnTo>
                    <a:pt x="1722" y="171"/>
                  </a:lnTo>
                  <a:lnTo>
                    <a:pt x="1744" y="194"/>
                  </a:lnTo>
                  <a:lnTo>
                    <a:pt x="1755" y="206"/>
                  </a:lnTo>
                  <a:lnTo>
                    <a:pt x="1766" y="220"/>
                  </a:lnTo>
                  <a:lnTo>
                    <a:pt x="1775" y="232"/>
                  </a:lnTo>
                  <a:lnTo>
                    <a:pt x="1785" y="245"/>
                  </a:lnTo>
                  <a:lnTo>
                    <a:pt x="1794" y="259"/>
                  </a:lnTo>
                  <a:lnTo>
                    <a:pt x="1802" y="272"/>
                  </a:lnTo>
                  <a:lnTo>
                    <a:pt x="1810" y="286"/>
                  </a:lnTo>
                  <a:lnTo>
                    <a:pt x="1819" y="301"/>
                  </a:lnTo>
                  <a:lnTo>
                    <a:pt x="1827" y="316"/>
                  </a:lnTo>
                  <a:lnTo>
                    <a:pt x="1833" y="331"/>
                  </a:lnTo>
                  <a:lnTo>
                    <a:pt x="1840" y="346"/>
                  </a:lnTo>
                  <a:lnTo>
                    <a:pt x="1846" y="360"/>
                  </a:lnTo>
                  <a:lnTo>
                    <a:pt x="1858" y="392"/>
                  </a:lnTo>
                  <a:lnTo>
                    <a:pt x="1867" y="424"/>
                  </a:lnTo>
                  <a:lnTo>
                    <a:pt x="1871" y="440"/>
                  </a:lnTo>
                  <a:lnTo>
                    <a:pt x="1875" y="457"/>
                  </a:lnTo>
                  <a:lnTo>
                    <a:pt x="1881" y="492"/>
                  </a:lnTo>
                  <a:lnTo>
                    <a:pt x="1884" y="508"/>
                  </a:lnTo>
                  <a:lnTo>
                    <a:pt x="1886" y="526"/>
                  </a:lnTo>
                  <a:lnTo>
                    <a:pt x="1888" y="561"/>
                  </a:lnTo>
                  <a:lnTo>
                    <a:pt x="1889" y="580"/>
                  </a:lnTo>
                  <a:lnTo>
                    <a:pt x="1889" y="597"/>
                  </a:lnTo>
                  <a:lnTo>
                    <a:pt x="1889" y="616"/>
                  </a:lnTo>
                  <a:lnTo>
                    <a:pt x="1888" y="634"/>
                  </a:lnTo>
                  <a:lnTo>
                    <a:pt x="1885" y="672"/>
                  </a:lnTo>
                  <a:lnTo>
                    <a:pt x="1879" y="710"/>
                  </a:lnTo>
                  <a:lnTo>
                    <a:pt x="1873" y="749"/>
                  </a:lnTo>
                  <a:lnTo>
                    <a:pt x="936" y="749"/>
                  </a:lnTo>
                  <a:lnTo>
                    <a:pt x="0" y="749"/>
                  </a:lnTo>
                  <a:lnTo>
                    <a:pt x="0" y="436"/>
                  </a:lnTo>
                  <a:lnTo>
                    <a:pt x="508" y="436"/>
                  </a:lnTo>
                  <a:close/>
                </a:path>
              </a:pathLst>
            </a:custGeom>
            <a:solidFill>
              <a:srgbClr val="FF7B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sz="1200" b="1">
                <a:latin typeface="+mn-lt"/>
                <a:cs typeface="Arial" pitchFamily="34" charset="0"/>
              </a:endParaRPr>
            </a:p>
          </p:txBody>
        </p:sp>
        <p:sp>
          <p:nvSpPr>
            <p:cNvPr id="494600" name="Freeform 8"/>
            <p:cNvSpPr>
              <a:spLocks/>
            </p:cNvSpPr>
            <p:nvPr userDrawn="1"/>
          </p:nvSpPr>
          <p:spPr bwMode="auto">
            <a:xfrm>
              <a:off x="2631" y="2271"/>
              <a:ext cx="461" cy="235"/>
            </a:xfrm>
            <a:custGeom>
              <a:avLst/>
              <a:gdLst/>
              <a:ahLst/>
              <a:cxnLst>
                <a:cxn ang="0">
                  <a:pos x="1350" y="289"/>
                </a:cxn>
                <a:cxn ang="0">
                  <a:pos x="1294" y="361"/>
                </a:cxn>
                <a:cxn ang="0">
                  <a:pos x="1232" y="428"/>
                </a:cxn>
                <a:cxn ang="0">
                  <a:pos x="1164" y="488"/>
                </a:cxn>
                <a:cxn ang="0">
                  <a:pos x="1104" y="533"/>
                </a:cxn>
                <a:cxn ang="0">
                  <a:pos x="1041" y="575"/>
                </a:cxn>
                <a:cxn ang="0">
                  <a:pos x="961" y="617"/>
                </a:cxn>
                <a:cxn ang="0">
                  <a:pos x="879" y="652"/>
                </a:cxn>
                <a:cxn ang="0">
                  <a:pos x="794" y="679"/>
                </a:cxn>
                <a:cxn ang="0">
                  <a:pos x="707" y="697"/>
                </a:cxn>
                <a:cxn ang="0">
                  <a:pos x="619" y="705"/>
                </a:cxn>
                <a:cxn ang="0">
                  <a:pos x="534" y="704"/>
                </a:cxn>
                <a:cxn ang="0">
                  <a:pos x="453" y="691"/>
                </a:cxn>
                <a:cxn ang="0">
                  <a:pos x="377" y="673"/>
                </a:cxn>
                <a:cxn ang="0">
                  <a:pos x="306" y="644"/>
                </a:cxn>
                <a:cxn ang="0">
                  <a:pos x="262" y="621"/>
                </a:cxn>
                <a:cxn ang="0">
                  <a:pos x="211" y="587"/>
                </a:cxn>
                <a:cxn ang="0">
                  <a:pos x="165" y="548"/>
                </a:cxn>
                <a:cxn ang="0">
                  <a:pos x="115" y="495"/>
                </a:cxn>
                <a:cxn ang="0">
                  <a:pos x="73" y="437"/>
                </a:cxn>
                <a:cxn ang="0">
                  <a:pos x="50" y="395"/>
                </a:cxn>
                <a:cxn ang="0">
                  <a:pos x="20" y="327"/>
                </a:cxn>
                <a:cxn ang="0">
                  <a:pos x="0" y="254"/>
                </a:cxn>
                <a:cxn ang="0">
                  <a:pos x="22" y="229"/>
                </a:cxn>
                <a:cxn ang="0">
                  <a:pos x="76" y="181"/>
                </a:cxn>
                <a:cxn ang="0">
                  <a:pos x="125" y="147"/>
                </a:cxn>
                <a:cxn ang="0">
                  <a:pos x="184" y="111"/>
                </a:cxn>
                <a:cxn ang="0">
                  <a:pos x="257" y="77"/>
                </a:cxn>
                <a:cxn ang="0">
                  <a:pos x="341" y="46"/>
                </a:cxn>
                <a:cxn ang="0">
                  <a:pos x="405" y="28"/>
                </a:cxn>
                <a:cxn ang="0">
                  <a:pos x="511" y="9"/>
                </a:cxn>
                <a:cxn ang="0">
                  <a:pos x="588" y="3"/>
                </a:cxn>
                <a:cxn ang="0">
                  <a:pos x="699" y="0"/>
                </a:cxn>
                <a:cxn ang="0">
                  <a:pos x="825" y="7"/>
                </a:cxn>
                <a:cxn ang="0">
                  <a:pos x="955" y="23"/>
                </a:cxn>
                <a:cxn ang="0">
                  <a:pos x="1031" y="39"/>
                </a:cxn>
                <a:cxn ang="0">
                  <a:pos x="1127" y="66"/>
                </a:cxn>
                <a:cxn ang="0">
                  <a:pos x="1194" y="92"/>
                </a:cxn>
                <a:cxn ang="0">
                  <a:pos x="1249" y="119"/>
                </a:cxn>
                <a:cxn ang="0">
                  <a:pos x="1301" y="151"/>
                </a:cxn>
                <a:cxn ang="0">
                  <a:pos x="1337" y="183"/>
                </a:cxn>
                <a:cxn ang="0">
                  <a:pos x="1369" y="215"/>
                </a:cxn>
                <a:cxn ang="0">
                  <a:pos x="1382" y="238"/>
                </a:cxn>
              </a:cxnLst>
              <a:rect l="0" t="0" r="r" b="b"/>
              <a:pathLst>
                <a:path w="1384" h="705">
                  <a:moveTo>
                    <a:pt x="1384" y="239"/>
                  </a:moveTo>
                  <a:lnTo>
                    <a:pt x="1366" y="265"/>
                  </a:lnTo>
                  <a:lnTo>
                    <a:pt x="1350" y="289"/>
                  </a:lnTo>
                  <a:lnTo>
                    <a:pt x="1332" y="314"/>
                  </a:lnTo>
                  <a:lnTo>
                    <a:pt x="1313" y="338"/>
                  </a:lnTo>
                  <a:lnTo>
                    <a:pt x="1294" y="361"/>
                  </a:lnTo>
                  <a:lnTo>
                    <a:pt x="1274" y="384"/>
                  </a:lnTo>
                  <a:lnTo>
                    <a:pt x="1253" y="406"/>
                  </a:lnTo>
                  <a:lnTo>
                    <a:pt x="1232" y="428"/>
                  </a:lnTo>
                  <a:lnTo>
                    <a:pt x="1210" y="448"/>
                  </a:lnTo>
                  <a:lnTo>
                    <a:pt x="1187" y="468"/>
                  </a:lnTo>
                  <a:lnTo>
                    <a:pt x="1164" y="488"/>
                  </a:lnTo>
                  <a:lnTo>
                    <a:pt x="1140" y="507"/>
                  </a:lnTo>
                  <a:lnTo>
                    <a:pt x="1117" y="525"/>
                  </a:lnTo>
                  <a:lnTo>
                    <a:pt x="1104" y="533"/>
                  </a:lnTo>
                  <a:lnTo>
                    <a:pt x="1091" y="543"/>
                  </a:lnTo>
                  <a:lnTo>
                    <a:pt x="1066" y="559"/>
                  </a:lnTo>
                  <a:lnTo>
                    <a:pt x="1041" y="575"/>
                  </a:lnTo>
                  <a:lnTo>
                    <a:pt x="1015" y="590"/>
                  </a:lnTo>
                  <a:lnTo>
                    <a:pt x="988" y="603"/>
                  </a:lnTo>
                  <a:lnTo>
                    <a:pt x="961" y="617"/>
                  </a:lnTo>
                  <a:lnTo>
                    <a:pt x="934" y="629"/>
                  </a:lnTo>
                  <a:lnTo>
                    <a:pt x="907" y="641"/>
                  </a:lnTo>
                  <a:lnTo>
                    <a:pt x="879" y="652"/>
                  </a:lnTo>
                  <a:lnTo>
                    <a:pt x="851" y="662"/>
                  </a:lnTo>
                  <a:lnTo>
                    <a:pt x="823" y="671"/>
                  </a:lnTo>
                  <a:lnTo>
                    <a:pt x="794" y="679"/>
                  </a:lnTo>
                  <a:lnTo>
                    <a:pt x="766" y="686"/>
                  </a:lnTo>
                  <a:lnTo>
                    <a:pt x="736" y="691"/>
                  </a:lnTo>
                  <a:lnTo>
                    <a:pt x="707" y="697"/>
                  </a:lnTo>
                  <a:lnTo>
                    <a:pt x="678" y="700"/>
                  </a:lnTo>
                  <a:lnTo>
                    <a:pt x="649" y="702"/>
                  </a:lnTo>
                  <a:lnTo>
                    <a:pt x="619" y="705"/>
                  </a:lnTo>
                  <a:lnTo>
                    <a:pt x="591" y="705"/>
                  </a:lnTo>
                  <a:lnTo>
                    <a:pt x="561" y="705"/>
                  </a:lnTo>
                  <a:lnTo>
                    <a:pt x="534" y="704"/>
                  </a:lnTo>
                  <a:lnTo>
                    <a:pt x="505" y="701"/>
                  </a:lnTo>
                  <a:lnTo>
                    <a:pt x="478" y="697"/>
                  </a:lnTo>
                  <a:lnTo>
                    <a:pt x="453" y="691"/>
                  </a:lnTo>
                  <a:lnTo>
                    <a:pt x="427" y="686"/>
                  </a:lnTo>
                  <a:lnTo>
                    <a:pt x="401" y="679"/>
                  </a:lnTo>
                  <a:lnTo>
                    <a:pt x="377" y="673"/>
                  </a:lnTo>
                  <a:lnTo>
                    <a:pt x="352" y="663"/>
                  </a:lnTo>
                  <a:lnTo>
                    <a:pt x="328" y="654"/>
                  </a:lnTo>
                  <a:lnTo>
                    <a:pt x="306" y="644"/>
                  </a:lnTo>
                  <a:lnTo>
                    <a:pt x="283" y="633"/>
                  </a:lnTo>
                  <a:lnTo>
                    <a:pt x="272" y="626"/>
                  </a:lnTo>
                  <a:lnTo>
                    <a:pt x="262" y="621"/>
                  </a:lnTo>
                  <a:lnTo>
                    <a:pt x="241" y="608"/>
                  </a:lnTo>
                  <a:lnTo>
                    <a:pt x="221" y="594"/>
                  </a:lnTo>
                  <a:lnTo>
                    <a:pt x="211" y="587"/>
                  </a:lnTo>
                  <a:lnTo>
                    <a:pt x="202" y="579"/>
                  </a:lnTo>
                  <a:lnTo>
                    <a:pt x="183" y="564"/>
                  </a:lnTo>
                  <a:lnTo>
                    <a:pt x="165" y="548"/>
                  </a:lnTo>
                  <a:lnTo>
                    <a:pt x="148" y="532"/>
                  </a:lnTo>
                  <a:lnTo>
                    <a:pt x="131" y="514"/>
                  </a:lnTo>
                  <a:lnTo>
                    <a:pt x="115" y="495"/>
                  </a:lnTo>
                  <a:lnTo>
                    <a:pt x="100" y="476"/>
                  </a:lnTo>
                  <a:lnTo>
                    <a:pt x="87" y="457"/>
                  </a:lnTo>
                  <a:lnTo>
                    <a:pt x="73" y="437"/>
                  </a:lnTo>
                  <a:lnTo>
                    <a:pt x="66" y="426"/>
                  </a:lnTo>
                  <a:lnTo>
                    <a:pt x="61" y="417"/>
                  </a:lnTo>
                  <a:lnTo>
                    <a:pt x="50" y="395"/>
                  </a:lnTo>
                  <a:lnTo>
                    <a:pt x="39" y="373"/>
                  </a:lnTo>
                  <a:lnTo>
                    <a:pt x="30" y="350"/>
                  </a:lnTo>
                  <a:lnTo>
                    <a:pt x="20" y="327"/>
                  </a:lnTo>
                  <a:lnTo>
                    <a:pt x="12" y="303"/>
                  </a:lnTo>
                  <a:lnTo>
                    <a:pt x="5" y="280"/>
                  </a:lnTo>
                  <a:lnTo>
                    <a:pt x="0" y="254"/>
                  </a:lnTo>
                  <a:lnTo>
                    <a:pt x="1" y="250"/>
                  </a:lnTo>
                  <a:lnTo>
                    <a:pt x="9" y="242"/>
                  </a:lnTo>
                  <a:lnTo>
                    <a:pt x="22" y="229"/>
                  </a:lnTo>
                  <a:lnTo>
                    <a:pt x="39" y="211"/>
                  </a:lnTo>
                  <a:lnTo>
                    <a:pt x="62" y="192"/>
                  </a:lnTo>
                  <a:lnTo>
                    <a:pt x="76" y="181"/>
                  </a:lnTo>
                  <a:lnTo>
                    <a:pt x="91" y="170"/>
                  </a:lnTo>
                  <a:lnTo>
                    <a:pt x="107" y="158"/>
                  </a:lnTo>
                  <a:lnTo>
                    <a:pt x="125" y="147"/>
                  </a:lnTo>
                  <a:lnTo>
                    <a:pt x="142" y="135"/>
                  </a:lnTo>
                  <a:lnTo>
                    <a:pt x="163" y="123"/>
                  </a:lnTo>
                  <a:lnTo>
                    <a:pt x="184" y="111"/>
                  </a:lnTo>
                  <a:lnTo>
                    <a:pt x="207" y="100"/>
                  </a:lnTo>
                  <a:lnTo>
                    <a:pt x="232" y="88"/>
                  </a:lnTo>
                  <a:lnTo>
                    <a:pt x="257" y="77"/>
                  </a:lnTo>
                  <a:lnTo>
                    <a:pt x="285" y="66"/>
                  </a:lnTo>
                  <a:lnTo>
                    <a:pt x="312" y="55"/>
                  </a:lnTo>
                  <a:lnTo>
                    <a:pt x="341" y="46"/>
                  </a:lnTo>
                  <a:lnTo>
                    <a:pt x="373" y="36"/>
                  </a:lnTo>
                  <a:lnTo>
                    <a:pt x="389" y="32"/>
                  </a:lnTo>
                  <a:lnTo>
                    <a:pt x="405" y="28"/>
                  </a:lnTo>
                  <a:lnTo>
                    <a:pt x="439" y="21"/>
                  </a:lnTo>
                  <a:lnTo>
                    <a:pt x="474" y="15"/>
                  </a:lnTo>
                  <a:lnTo>
                    <a:pt x="511" y="9"/>
                  </a:lnTo>
                  <a:lnTo>
                    <a:pt x="549" y="5"/>
                  </a:lnTo>
                  <a:lnTo>
                    <a:pt x="569" y="4"/>
                  </a:lnTo>
                  <a:lnTo>
                    <a:pt x="588" y="3"/>
                  </a:lnTo>
                  <a:lnTo>
                    <a:pt x="629" y="0"/>
                  </a:lnTo>
                  <a:lnTo>
                    <a:pt x="672" y="0"/>
                  </a:lnTo>
                  <a:lnTo>
                    <a:pt x="699" y="0"/>
                  </a:lnTo>
                  <a:lnTo>
                    <a:pt x="725" y="1"/>
                  </a:lnTo>
                  <a:lnTo>
                    <a:pt x="776" y="4"/>
                  </a:lnTo>
                  <a:lnTo>
                    <a:pt x="825" y="7"/>
                  </a:lnTo>
                  <a:lnTo>
                    <a:pt x="871" y="12"/>
                  </a:lnTo>
                  <a:lnTo>
                    <a:pt x="915" y="17"/>
                  </a:lnTo>
                  <a:lnTo>
                    <a:pt x="955" y="23"/>
                  </a:lnTo>
                  <a:lnTo>
                    <a:pt x="995" y="31"/>
                  </a:lnTo>
                  <a:lnTo>
                    <a:pt x="1014" y="35"/>
                  </a:lnTo>
                  <a:lnTo>
                    <a:pt x="1031" y="39"/>
                  </a:lnTo>
                  <a:lnTo>
                    <a:pt x="1065" y="47"/>
                  </a:lnTo>
                  <a:lnTo>
                    <a:pt x="1098" y="57"/>
                  </a:lnTo>
                  <a:lnTo>
                    <a:pt x="1127" y="66"/>
                  </a:lnTo>
                  <a:lnTo>
                    <a:pt x="1156" y="77"/>
                  </a:lnTo>
                  <a:lnTo>
                    <a:pt x="1182" y="86"/>
                  </a:lnTo>
                  <a:lnTo>
                    <a:pt x="1194" y="92"/>
                  </a:lnTo>
                  <a:lnTo>
                    <a:pt x="1206" y="97"/>
                  </a:lnTo>
                  <a:lnTo>
                    <a:pt x="1228" y="108"/>
                  </a:lnTo>
                  <a:lnTo>
                    <a:pt x="1249" y="119"/>
                  </a:lnTo>
                  <a:lnTo>
                    <a:pt x="1267" y="130"/>
                  </a:lnTo>
                  <a:lnTo>
                    <a:pt x="1285" y="141"/>
                  </a:lnTo>
                  <a:lnTo>
                    <a:pt x="1301" y="151"/>
                  </a:lnTo>
                  <a:lnTo>
                    <a:pt x="1314" y="162"/>
                  </a:lnTo>
                  <a:lnTo>
                    <a:pt x="1327" y="173"/>
                  </a:lnTo>
                  <a:lnTo>
                    <a:pt x="1337" y="183"/>
                  </a:lnTo>
                  <a:lnTo>
                    <a:pt x="1347" y="192"/>
                  </a:lnTo>
                  <a:lnTo>
                    <a:pt x="1356" y="200"/>
                  </a:lnTo>
                  <a:lnTo>
                    <a:pt x="1369" y="215"/>
                  </a:lnTo>
                  <a:lnTo>
                    <a:pt x="1378" y="227"/>
                  </a:lnTo>
                  <a:lnTo>
                    <a:pt x="1382" y="235"/>
                  </a:lnTo>
                  <a:lnTo>
                    <a:pt x="1382" y="238"/>
                  </a:lnTo>
                  <a:lnTo>
                    <a:pt x="1384" y="239"/>
                  </a:lnTo>
                  <a:close/>
                </a:path>
              </a:pathLst>
            </a:custGeom>
            <a:solidFill>
              <a:srgbClr val="F1004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sz="1200" b="1">
                <a:latin typeface="+mn-lt"/>
                <a:cs typeface="Arial" pitchFamily="34" charset="0"/>
              </a:endParaRPr>
            </a:p>
          </p:txBody>
        </p:sp>
        <p:sp>
          <p:nvSpPr>
            <p:cNvPr id="494601" name="Freeform 9"/>
            <p:cNvSpPr>
              <a:spLocks/>
            </p:cNvSpPr>
            <p:nvPr userDrawn="1"/>
          </p:nvSpPr>
          <p:spPr bwMode="auto">
            <a:xfrm>
              <a:off x="2625" y="2257"/>
              <a:ext cx="630" cy="103"/>
            </a:xfrm>
            <a:custGeom>
              <a:avLst/>
              <a:gdLst/>
              <a:ahLst/>
              <a:cxnLst>
                <a:cxn ang="0">
                  <a:pos x="1866" y="288"/>
                </a:cxn>
                <a:cxn ang="0">
                  <a:pos x="1810" y="290"/>
                </a:cxn>
                <a:cxn ang="0">
                  <a:pos x="1764" y="284"/>
                </a:cxn>
                <a:cxn ang="0">
                  <a:pos x="1730" y="281"/>
                </a:cxn>
                <a:cxn ang="0">
                  <a:pos x="1680" y="294"/>
                </a:cxn>
                <a:cxn ang="0">
                  <a:pos x="1630" y="292"/>
                </a:cxn>
                <a:cxn ang="0">
                  <a:pos x="1599" y="287"/>
                </a:cxn>
                <a:cxn ang="0">
                  <a:pos x="1566" y="276"/>
                </a:cxn>
                <a:cxn ang="0">
                  <a:pos x="1546" y="273"/>
                </a:cxn>
                <a:cxn ang="0">
                  <a:pos x="1489" y="279"/>
                </a:cxn>
                <a:cxn ang="0">
                  <a:pos x="1437" y="287"/>
                </a:cxn>
                <a:cxn ang="0">
                  <a:pos x="1410" y="284"/>
                </a:cxn>
                <a:cxn ang="0">
                  <a:pos x="1385" y="279"/>
                </a:cxn>
                <a:cxn ang="0">
                  <a:pos x="1360" y="280"/>
                </a:cxn>
                <a:cxn ang="0">
                  <a:pos x="1334" y="288"/>
                </a:cxn>
                <a:cxn ang="0">
                  <a:pos x="1276" y="295"/>
                </a:cxn>
                <a:cxn ang="0">
                  <a:pos x="1252" y="294"/>
                </a:cxn>
                <a:cxn ang="0">
                  <a:pos x="1225" y="287"/>
                </a:cxn>
                <a:cxn ang="0">
                  <a:pos x="1206" y="285"/>
                </a:cxn>
                <a:cxn ang="0">
                  <a:pos x="1188" y="291"/>
                </a:cxn>
                <a:cxn ang="0">
                  <a:pos x="1161" y="300"/>
                </a:cxn>
                <a:cxn ang="0">
                  <a:pos x="1138" y="308"/>
                </a:cxn>
                <a:cxn ang="0">
                  <a:pos x="1108" y="308"/>
                </a:cxn>
                <a:cxn ang="0">
                  <a:pos x="1072" y="310"/>
                </a:cxn>
                <a:cxn ang="0">
                  <a:pos x="1046" y="308"/>
                </a:cxn>
                <a:cxn ang="0">
                  <a:pos x="996" y="298"/>
                </a:cxn>
                <a:cxn ang="0">
                  <a:pos x="947" y="291"/>
                </a:cxn>
                <a:cxn ang="0">
                  <a:pos x="912" y="284"/>
                </a:cxn>
                <a:cxn ang="0">
                  <a:pos x="893" y="276"/>
                </a:cxn>
                <a:cxn ang="0">
                  <a:pos x="862" y="271"/>
                </a:cxn>
                <a:cxn ang="0">
                  <a:pos x="836" y="271"/>
                </a:cxn>
                <a:cxn ang="0">
                  <a:pos x="811" y="277"/>
                </a:cxn>
                <a:cxn ang="0">
                  <a:pos x="782" y="288"/>
                </a:cxn>
                <a:cxn ang="0">
                  <a:pos x="741" y="288"/>
                </a:cxn>
                <a:cxn ang="0">
                  <a:pos x="707" y="287"/>
                </a:cxn>
                <a:cxn ang="0">
                  <a:pos x="653" y="300"/>
                </a:cxn>
                <a:cxn ang="0">
                  <a:pos x="620" y="302"/>
                </a:cxn>
                <a:cxn ang="0">
                  <a:pos x="581" y="294"/>
                </a:cxn>
                <a:cxn ang="0">
                  <a:pos x="542" y="285"/>
                </a:cxn>
                <a:cxn ang="0">
                  <a:pos x="509" y="285"/>
                </a:cxn>
                <a:cxn ang="0">
                  <a:pos x="451" y="284"/>
                </a:cxn>
                <a:cxn ang="0">
                  <a:pos x="429" y="281"/>
                </a:cxn>
                <a:cxn ang="0">
                  <a:pos x="406" y="276"/>
                </a:cxn>
                <a:cxn ang="0">
                  <a:pos x="349" y="273"/>
                </a:cxn>
                <a:cxn ang="0">
                  <a:pos x="302" y="272"/>
                </a:cxn>
                <a:cxn ang="0">
                  <a:pos x="272" y="276"/>
                </a:cxn>
                <a:cxn ang="0">
                  <a:pos x="242" y="285"/>
                </a:cxn>
                <a:cxn ang="0">
                  <a:pos x="200" y="288"/>
                </a:cxn>
                <a:cxn ang="0">
                  <a:pos x="169" y="291"/>
                </a:cxn>
                <a:cxn ang="0">
                  <a:pos x="139" y="292"/>
                </a:cxn>
                <a:cxn ang="0">
                  <a:pos x="73" y="302"/>
                </a:cxn>
                <a:cxn ang="0">
                  <a:pos x="46" y="302"/>
                </a:cxn>
                <a:cxn ang="0">
                  <a:pos x="16" y="296"/>
                </a:cxn>
                <a:cxn ang="0">
                  <a:pos x="5" y="243"/>
                </a:cxn>
                <a:cxn ang="0">
                  <a:pos x="0" y="188"/>
                </a:cxn>
                <a:cxn ang="0">
                  <a:pos x="0" y="131"/>
                </a:cxn>
                <a:cxn ang="0">
                  <a:pos x="7" y="55"/>
                </a:cxn>
                <a:cxn ang="0">
                  <a:pos x="16" y="0"/>
                </a:cxn>
              </a:cxnLst>
              <a:rect l="0" t="0" r="r" b="b"/>
              <a:pathLst>
                <a:path w="1889" h="310">
                  <a:moveTo>
                    <a:pt x="1889" y="0"/>
                  </a:moveTo>
                  <a:lnTo>
                    <a:pt x="1889" y="287"/>
                  </a:lnTo>
                  <a:lnTo>
                    <a:pt x="1866" y="288"/>
                  </a:lnTo>
                  <a:lnTo>
                    <a:pt x="1836" y="290"/>
                  </a:lnTo>
                  <a:lnTo>
                    <a:pt x="1822" y="290"/>
                  </a:lnTo>
                  <a:lnTo>
                    <a:pt x="1810" y="290"/>
                  </a:lnTo>
                  <a:lnTo>
                    <a:pt x="1798" y="288"/>
                  </a:lnTo>
                  <a:lnTo>
                    <a:pt x="1787" y="287"/>
                  </a:lnTo>
                  <a:lnTo>
                    <a:pt x="1764" y="284"/>
                  </a:lnTo>
                  <a:lnTo>
                    <a:pt x="1750" y="281"/>
                  </a:lnTo>
                  <a:lnTo>
                    <a:pt x="1737" y="281"/>
                  </a:lnTo>
                  <a:lnTo>
                    <a:pt x="1730" y="281"/>
                  </a:lnTo>
                  <a:lnTo>
                    <a:pt x="1723" y="283"/>
                  </a:lnTo>
                  <a:lnTo>
                    <a:pt x="1698" y="290"/>
                  </a:lnTo>
                  <a:lnTo>
                    <a:pt x="1680" y="294"/>
                  </a:lnTo>
                  <a:lnTo>
                    <a:pt x="1661" y="295"/>
                  </a:lnTo>
                  <a:lnTo>
                    <a:pt x="1645" y="295"/>
                  </a:lnTo>
                  <a:lnTo>
                    <a:pt x="1630" y="292"/>
                  </a:lnTo>
                  <a:lnTo>
                    <a:pt x="1616" y="291"/>
                  </a:lnTo>
                  <a:lnTo>
                    <a:pt x="1606" y="288"/>
                  </a:lnTo>
                  <a:lnTo>
                    <a:pt x="1599" y="287"/>
                  </a:lnTo>
                  <a:lnTo>
                    <a:pt x="1592" y="284"/>
                  </a:lnTo>
                  <a:lnTo>
                    <a:pt x="1576" y="279"/>
                  </a:lnTo>
                  <a:lnTo>
                    <a:pt x="1566" y="276"/>
                  </a:lnTo>
                  <a:lnTo>
                    <a:pt x="1561" y="275"/>
                  </a:lnTo>
                  <a:lnTo>
                    <a:pt x="1555" y="273"/>
                  </a:lnTo>
                  <a:lnTo>
                    <a:pt x="1546" y="273"/>
                  </a:lnTo>
                  <a:lnTo>
                    <a:pt x="1534" y="273"/>
                  </a:lnTo>
                  <a:lnTo>
                    <a:pt x="1519" y="275"/>
                  </a:lnTo>
                  <a:lnTo>
                    <a:pt x="1489" y="279"/>
                  </a:lnTo>
                  <a:lnTo>
                    <a:pt x="1471" y="281"/>
                  </a:lnTo>
                  <a:lnTo>
                    <a:pt x="1456" y="284"/>
                  </a:lnTo>
                  <a:lnTo>
                    <a:pt x="1437" y="287"/>
                  </a:lnTo>
                  <a:lnTo>
                    <a:pt x="1431" y="287"/>
                  </a:lnTo>
                  <a:lnTo>
                    <a:pt x="1425" y="285"/>
                  </a:lnTo>
                  <a:lnTo>
                    <a:pt x="1410" y="284"/>
                  </a:lnTo>
                  <a:lnTo>
                    <a:pt x="1405" y="283"/>
                  </a:lnTo>
                  <a:lnTo>
                    <a:pt x="1400" y="281"/>
                  </a:lnTo>
                  <a:lnTo>
                    <a:pt x="1385" y="279"/>
                  </a:lnTo>
                  <a:lnTo>
                    <a:pt x="1372" y="279"/>
                  </a:lnTo>
                  <a:lnTo>
                    <a:pt x="1367" y="279"/>
                  </a:lnTo>
                  <a:lnTo>
                    <a:pt x="1360" y="280"/>
                  </a:lnTo>
                  <a:lnTo>
                    <a:pt x="1353" y="283"/>
                  </a:lnTo>
                  <a:lnTo>
                    <a:pt x="1345" y="285"/>
                  </a:lnTo>
                  <a:lnTo>
                    <a:pt x="1334" y="288"/>
                  </a:lnTo>
                  <a:lnTo>
                    <a:pt x="1314" y="290"/>
                  </a:lnTo>
                  <a:lnTo>
                    <a:pt x="1294" y="292"/>
                  </a:lnTo>
                  <a:lnTo>
                    <a:pt x="1276" y="295"/>
                  </a:lnTo>
                  <a:lnTo>
                    <a:pt x="1268" y="296"/>
                  </a:lnTo>
                  <a:lnTo>
                    <a:pt x="1260" y="295"/>
                  </a:lnTo>
                  <a:lnTo>
                    <a:pt x="1252" y="294"/>
                  </a:lnTo>
                  <a:lnTo>
                    <a:pt x="1245" y="292"/>
                  </a:lnTo>
                  <a:lnTo>
                    <a:pt x="1232" y="288"/>
                  </a:lnTo>
                  <a:lnTo>
                    <a:pt x="1225" y="287"/>
                  </a:lnTo>
                  <a:lnTo>
                    <a:pt x="1219" y="285"/>
                  </a:lnTo>
                  <a:lnTo>
                    <a:pt x="1213" y="285"/>
                  </a:lnTo>
                  <a:lnTo>
                    <a:pt x="1206" y="285"/>
                  </a:lnTo>
                  <a:lnTo>
                    <a:pt x="1200" y="287"/>
                  </a:lnTo>
                  <a:lnTo>
                    <a:pt x="1195" y="288"/>
                  </a:lnTo>
                  <a:lnTo>
                    <a:pt x="1188" y="291"/>
                  </a:lnTo>
                  <a:lnTo>
                    <a:pt x="1183" y="292"/>
                  </a:lnTo>
                  <a:lnTo>
                    <a:pt x="1173" y="295"/>
                  </a:lnTo>
                  <a:lnTo>
                    <a:pt x="1161" y="300"/>
                  </a:lnTo>
                  <a:lnTo>
                    <a:pt x="1154" y="303"/>
                  </a:lnTo>
                  <a:lnTo>
                    <a:pt x="1146" y="306"/>
                  </a:lnTo>
                  <a:lnTo>
                    <a:pt x="1138" y="308"/>
                  </a:lnTo>
                  <a:lnTo>
                    <a:pt x="1129" y="308"/>
                  </a:lnTo>
                  <a:lnTo>
                    <a:pt x="1120" y="310"/>
                  </a:lnTo>
                  <a:lnTo>
                    <a:pt x="1108" y="308"/>
                  </a:lnTo>
                  <a:lnTo>
                    <a:pt x="1093" y="308"/>
                  </a:lnTo>
                  <a:lnTo>
                    <a:pt x="1084" y="308"/>
                  </a:lnTo>
                  <a:lnTo>
                    <a:pt x="1072" y="310"/>
                  </a:lnTo>
                  <a:lnTo>
                    <a:pt x="1066" y="310"/>
                  </a:lnTo>
                  <a:lnTo>
                    <a:pt x="1061" y="310"/>
                  </a:lnTo>
                  <a:lnTo>
                    <a:pt x="1046" y="308"/>
                  </a:lnTo>
                  <a:lnTo>
                    <a:pt x="1030" y="306"/>
                  </a:lnTo>
                  <a:lnTo>
                    <a:pt x="1016" y="302"/>
                  </a:lnTo>
                  <a:lnTo>
                    <a:pt x="996" y="298"/>
                  </a:lnTo>
                  <a:lnTo>
                    <a:pt x="979" y="295"/>
                  </a:lnTo>
                  <a:lnTo>
                    <a:pt x="963" y="294"/>
                  </a:lnTo>
                  <a:lnTo>
                    <a:pt x="947" y="291"/>
                  </a:lnTo>
                  <a:lnTo>
                    <a:pt x="931" y="288"/>
                  </a:lnTo>
                  <a:lnTo>
                    <a:pt x="917" y="285"/>
                  </a:lnTo>
                  <a:lnTo>
                    <a:pt x="912" y="284"/>
                  </a:lnTo>
                  <a:lnTo>
                    <a:pt x="906" y="281"/>
                  </a:lnTo>
                  <a:lnTo>
                    <a:pt x="900" y="279"/>
                  </a:lnTo>
                  <a:lnTo>
                    <a:pt x="893" y="276"/>
                  </a:lnTo>
                  <a:lnTo>
                    <a:pt x="885" y="273"/>
                  </a:lnTo>
                  <a:lnTo>
                    <a:pt x="876" y="272"/>
                  </a:lnTo>
                  <a:lnTo>
                    <a:pt x="862" y="271"/>
                  </a:lnTo>
                  <a:lnTo>
                    <a:pt x="852" y="269"/>
                  </a:lnTo>
                  <a:lnTo>
                    <a:pt x="841" y="269"/>
                  </a:lnTo>
                  <a:lnTo>
                    <a:pt x="836" y="271"/>
                  </a:lnTo>
                  <a:lnTo>
                    <a:pt x="830" y="271"/>
                  </a:lnTo>
                  <a:lnTo>
                    <a:pt x="821" y="273"/>
                  </a:lnTo>
                  <a:lnTo>
                    <a:pt x="811" y="277"/>
                  </a:lnTo>
                  <a:lnTo>
                    <a:pt x="803" y="281"/>
                  </a:lnTo>
                  <a:lnTo>
                    <a:pt x="792" y="285"/>
                  </a:lnTo>
                  <a:lnTo>
                    <a:pt x="782" y="288"/>
                  </a:lnTo>
                  <a:lnTo>
                    <a:pt x="771" y="290"/>
                  </a:lnTo>
                  <a:lnTo>
                    <a:pt x="755" y="290"/>
                  </a:lnTo>
                  <a:lnTo>
                    <a:pt x="741" y="288"/>
                  </a:lnTo>
                  <a:lnTo>
                    <a:pt x="727" y="287"/>
                  </a:lnTo>
                  <a:lnTo>
                    <a:pt x="714" y="287"/>
                  </a:lnTo>
                  <a:lnTo>
                    <a:pt x="707" y="287"/>
                  </a:lnTo>
                  <a:lnTo>
                    <a:pt x="698" y="290"/>
                  </a:lnTo>
                  <a:lnTo>
                    <a:pt x="676" y="295"/>
                  </a:lnTo>
                  <a:lnTo>
                    <a:pt x="653" y="300"/>
                  </a:lnTo>
                  <a:lnTo>
                    <a:pt x="642" y="302"/>
                  </a:lnTo>
                  <a:lnTo>
                    <a:pt x="634" y="302"/>
                  </a:lnTo>
                  <a:lnTo>
                    <a:pt x="620" y="302"/>
                  </a:lnTo>
                  <a:lnTo>
                    <a:pt x="607" y="299"/>
                  </a:lnTo>
                  <a:lnTo>
                    <a:pt x="593" y="296"/>
                  </a:lnTo>
                  <a:lnTo>
                    <a:pt x="581" y="294"/>
                  </a:lnTo>
                  <a:lnTo>
                    <a:pt x="559" y="288"/>
                  </a:lnTo>
                  <a:lnTo>
                    <a:pt x="550" y="285"/>
                  </a:lnTo>
                  <a:lnTo>
                    <a:pt x="542" y="285"/>
                  </a:lnTo>
                  <a:lnTo>
                    <a:pt x="535" y="285"/>
                  </a:lnTo>
                  <a:lnTo>
                    <a:pt x="527" y="285"/>
                  </a:lnTo>
                  <a:lnTo>
                    <a:pt x="509" y="285"/>
                  </a:lnTo>
                  <a:lnTo>
                    <a:pt x="481" y="285"/>
                  </a:lnTo>
                  <a:lnTo>
                    <a:pt x="466" y="285"/>
                  </a:lnTo>
                  <a:lnTo>
                    <a:pt x="451" y="284"/>
                  </a:lnTo>
                  <a:lnTo>
                    <a:pt x="444" y="284"/>
                  </a:lnTo>
                  <a:lnTo>
                    <a:pt x="436" y="283"/>
                  </a:lnTo>
                  <a:lnTo>
                    <a:pt x="429" y="281"/>
                  </a:lnTo>
                  <a:lnTo>
                    <a:pt x="421" y="279"/>
                  </a:lnTo>
                  <a:lnTo>
                    <a:pt x="414" y="277"/>
                  </a:lnTo>
                  <a:lnTo>
                    <a:pt x="406" y="276"/>
                  </a:lnTo>
                  <a:lnTo>
                    <a:pt x="386" y="275"/>
                  </a:lnTo>
                  <a:lnTo>
                    <a:pt x="366" y="273"/>
                  </a:lnTo>
                  <a:lnTo>
                    <a:pt x="349" y="273"/>
                  </a:lnTo>
                  <a:lnTo>
                    <a:pt x="333" y="272"/>
                  </a:lnTo>
                  <a:lnTo>
                    <a:pt x="313" y="272"/>
                  </a:lnTo>
                  <a:lnTo>
                    <a:pt x="302" y="272"/>
                  </a:lnTo>
                  <a:lnTo>
                    <a:pt x="292" y="272"/>
                  </a:lnTo>
                  <a:lnTo>
                    <a:pt x="282" y="273"/>
                  </a:lnTo>
                  <a:lnTo>
                    <a:pt x="272" y="276"/>
                  </a:lnTo>
                  <a:lnTo>
                    <a:pt x="254" y="283"/>
                  </a:lnTo>
                  <a:lnTo>
                    <a:pt x="248" y="284"/>
                  </a:lnTo>
                  <a:lnTo>
                    <a:pt x="242" y="285"/>
                  </a:lnTo>
                  <a:lnTo>
                    <a:pt x="231" y="287"/>
                  </a:lnTo>
                  <a:lnTo>
                    <a:pt x="218" y="287"/>
                  </a:lnTo>
                  <a:lnTo>
                    <a:pt x="200" y="288"/>
                  </a:lnTo>
                  <a:lnTo>
                    <a:pt x="192" y="288"/>
                  </a:lnTo>
                  <a:lnTo>
                    <a:pt x="181" y="290"/>
                  </a:lnTo>
                  <a:lnTo>
                    <a:pt x="169" y="291"/>
                  </a:lnTo>
                  <a:lnTo>
                    <a:pt x="160" y="292"/>
                  </a:lnTo>
                  <a:lnTo>
                    <a:pt x="149" y="292"/>
                  </a:lnTo>
                  <a:lnTo>
                    <a:pt x="139" y="292"/>
                  </a:lnTo>
                  <a:lnTo>
                    <a:pt x="123" y="294"/>
                  </a:lnTo>
                  <a:lnTo>
                    <a:pt x="112" y="295"/>
                  </a:lnTo>
                  <a:lnTo>
                    <a:pt x="73" y="302"/>
                  </a:lnTo>
                  <a:lnTo>
                    <a:pt x="65" y="303"/>
                  </a:lnTo>
                  <a:lnTo>
                    <a:pt x="55" y="303"/>
                  </a:lnTo>
                  <a:lnTo>
                    <a:pt x="46" y="302"/>
                  </a:lnTo>
                  <a:lnTo>
                    <a:pt x="36" y="300"/>
                  </a:lnTo>
                  <a:lnTo>
                    <a:pt x="21" y="298"/>
                  </a:lnTo>
                  <a:lnTo>
                    <a:pt x="16" y="296"/>
                  </a:lnTo>
                  <a:lnTo>
                    <a:pt x="12" y="280"/>
                  </a:lnTo>
                  <a:lnTo>
                    <a:pt x="8" y="262"/>
                  </a:lnTo>
                  <a:lnTo>
                    <a:pt x="5" y="243"/>
                  </a:lnTo>
                  <a:lnTo>
                    <a:pt x="2" y="226"/>
                  </a:lnTo>
                  <a:lnTo>
                    <a:pt x="1" y="207"/>
                  </a:lnTo>
                  <a:lnTo>
                    <a:pt x="0" y="188"/>
                  </a:lnTo>
                  <a:lnTo>
                    <a:pt x="0" y="169"/>
                  </a:lnTo>
                  <a:lnTo>
                    <a:pt x="0" y="150"/>
                  </a:lnTo>
                  <a:lnTo>
                    <a:pt x="0" y="131"/>
                  </a:lnTo>
                  <a:lnTo>
                    <a:pt x="1" y="112"/>
                  </a:lnTo>
                  <a:lnTo>
                    <a:pt x="4" y="74"/>
                  </a:lnTo>
                  <a:lnTo>
                    <a:pt x="7" y="55"/>
                  </a:lnTo>
                  <a:lnTo>
                    <a:pt x="9" y="36"/>
                  </a:lnTo>
                  <a:lnTo>
                    <a:pt x="13" y="17"/>
                  </a:lnTo>
                  <a:lnTo>
                    <a:pt x="16" y="0"/>
                  </a:lnTo>
                  <a:lnTo>
                    <a:pt x="952" y="0"/>
                  </a:lnTo>
                  <a:lnTo>
                    <a:pt x="188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sz="1200" b="1">
                <a:latin typeface="+mn-lt"/>
                <a:cs typeface="Arial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5.emf"/><Relationship Id="rId4" Type="http://schemas.openxmlformats.org/officeDocument/2006/relationships/image" Target="../media/image1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41325" y="2143125"/>
            <a:ext cx="8345488" cy="1470025"/>
          </a:xfrm>
        </p:spPr>
        <p:txBody>
          <a:bodyPr/>
          <a:lstStyle/>
          <a:p>
            <a:pPr eaLnBrk="1" hangingPunct="1"/>
            <a:r>
              <a:rPr lang="en-US" sz="4000" smtClean="0"/>
              <a:t>Tecnologías GTL para monetización de reservas de gas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4500" y="3692525"/>
            <a:ext cx="7200900" cy="1536700"/>
          </a:xfrm>
        </p:spPr>
        <p:txBody>
          <a:bodyPr/>
          <a:lstStyle/>
          <a:p>
            <a:pPr eaLnBrk="1" hangingPunct="1"/>
            <a:r>
              <a:rPr lang="en-US" sz="2000" smtClean="0"/>
              <a:t>Roberto Coll Francés</a:t>
            </a:r>
          </a:p>
        </p:txBody>
      </p:sp>
      <p:sp>
        <p:nvSpPr>
          <p:cNvPr id="20484" name="3 Marcador de pie de página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>
                <a:latin typeface="Arial" charset="0"/>
                <a:cs typeface="Arial" charset="0"/>
              </a:rPr>
              <a:t>©  D. Tecnología Repsol – 20 Enero 2011</a:t>
            </a: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185863"/>
            <a:ext cx="8748713" cy="526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Text Box 25"/>
          <p:cNvSpPr txBox="1">
            <a:spLocks noChangeArrowheads="1"/>
          </p:cNvSpPr>
          <p:nvPr/>
        </p:nvSpPr>
        <p:spPr bwMode="auto">
          <a:xfrm>
            <a:off x="611188" y="6292850"/>
            <a:ext cx="50371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1400" b="1" i="1">
                <a:latin typeface="Arial" charset="0"/>
              </a:rPr>
              <a:t>Fuente: Nexant Chemsystems, GTLtec 2007, Doha (Qatar)</a:t>
            </a:r>
          </a:p>
        </p:txBody>
      </p:sp>
      <p:sp>
        <p:nvSpPr>
          <p:cNvPr id="29700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smtClean="0"/>
              <a:t>Costes de producción (procesos XTL)</a:t>
            </a:r>
            <a:endParaRPr lang="en-US" smtClean="0"/>
          </a:p>
        </p:txBody>
      </p:sp>
      <p:sp>
        <p:nvSpPr>
          <p:cNvPr id="29701" name="4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>
                <a:latin typeface="Arial" charset="0"/>
                <a:cs typeface="Arial" charset="0"/>
              </a:rPr>
              <a:t>©  D. Tecnología Repsol – 20 Enero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341438"/>
            <a:ext cx="7273925" cy="4729162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</p:pic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468438" y="1117600"/>
            <a:ext cx="6156325" cy="346075"/>
          </a:xfrm>
          <a:prstGeom prst="rect">
            <a:avLst/>
          </a:prstGeom>
          <a:solidFill>
            <a:srgbClr val="FFFFFF"/>
          </a:solidFill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0724" name="Text Box 5"/>
          <p:cNvSpPr txBox="1">
            <a:spLocks noChangeArrowheads="1"/>
          </p:cNvSpPr>
          <p:nvPr/>
        </p:nvSpPr>
        <p:spPr bwMode="auto">
          <a:xfrm>
            <a:off x="303213" y="6308725"/>
            <a:ext cx="2057400" cy="2746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s-ES" sz="1200">
                <a:solidFill>
                  <a:srgbClr val="1C357A"/>
                </a:solidFill>
                <a:latin typeface="Arial" charset="0"/>
              </a:rPr>
              <a:t>Resultados de Sasol (2005)</a:t>
            </a:r>
          </a:p>
        </p:txBody>
      </p:sp>
      <p:sp>
        <p:nvSpPr>
          <p:cNvPr id="30725" name="Oval 6"/>
          <p:cNvSpPr>
            <a:spLocks noChangeArrowheads="1"/>
          </p:cNvSpPr>
          <p:nvPr/>
        </p:nvSpPr>
        <p:spPr bwMode="auto">
          <a:xfrm>
            <a:off x="6565900" y="1362075"/>
            <a:ext cx="1138238" cy="1258888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0726" name="Line 7"/>
          <p:cNvSpPr>
            <a:spLocks noChangeShapeType="1"/>
          </p:cNvSpPr>
          <p:nvPr/>
        </p:nvSpPr>
        <p:spPr bwMode="auto">
          <a:xfrm>
            <a:off x="7654925" y="2392363"/>
            <a:ext cx="214313" cy="195262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7" name="Text Box 8"/>
          <p:cNvSpPr txBox="1">
            <a:spLocks noChangeArrowheads="1"/>
          </p:cNvSpPr>
          <p:nvPr/>
        </p:nvSpPr>
        <p:spPr bwMode="auto">
          <a:xfrm>
            <a:off x="7596188" y="2571750"/>
            <a:ext cx="1476375" cy="7540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s-ES" sz="1600" b="1" i="1">
                <a:solidFill>
                  <a:srgbClr val="FF3300"/>
                </a:solidFill>
                <a:latin typeface="Arial" charset="0"/>
              </a:rPr>
              <a:t>Por la densidad del gasóleo FT</a:t>
            </a:r>
          </a:p>
        </p:txBody>
      </p:sp>
      <p:sp>
        <p:nvSpPr>
          <p:cNvPr id="30728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dirty="0" err="1" smtClean="0"/>
              <a:t>Producto</a:t>
            </a:r>
            <a:r>
              <a:rPr dirty="0" smtClean="0"/>
              <a:t>: ¿</a:t>
            </a:r>
            <a:r>
              <a:rPr dirty="0" err="1" smtClean="0"/>
              <a:t>Cómo</a:t>
            </a:r>
            <a:r>
              <a:rPr dirty="0" smtClean="0"/>
              <a:t> </a:t>
            </a:r>
            <a:r>
              <a:rPr dirty="0" smtClean="0"/>
              <a:t>se </a:t>
            </a:r>
            <a:r>
              <a:rPr dirty="0" err="1" smtClean="0"/>
              <a:t>comporta</a:t>
            </a:r>
            <a:r>
              <a:rPr dirty="0" smtClean="0"/>
              <a:t> el diesel GTL?</a:t>
            </a:r>
            <a:endParaRPr lang="en-US" dirty="0" smtClean="0"/>
          </a:p>
        </p:txBody>
      </p:sp>
      <p:sp>
        <p:nvSpPr>
          <p:cNvPr id="30729" name="8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>
                <a:latin typeface="Arial" charset="0"/>
                <a:cs typeface="Arial" charset="0"/>
              </a:rPr>
              <a:t>©  D. Tecnología Repsol – 20 Enero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5" y="1087438"/>
            <a:ext cx="8893175" cy="565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7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smtClean="0"/>
              <a:t>Comparación WtW (pozo a rueda) combustibles GTL</a:t>
            </a:r>
            <a:endParaRPr lang="en-US" smtClean="0"/>
          </a:p>
        </p:txBody>
      </p:sp>
      <p:sp>
        <p:nvSpPr>
          <p:cNvPr id="31748" name="5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1749" name="3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>
                <a:latin typeface="Arial" charset="0"/>
                <a:cs typeface="Arial" charset="0"/>
              </a:rPr>
              <a:t>©  D. Tecnología Repsol – 20 Enero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6"/>
          <p:cNvSpPr>
            <a:spLocks noChangeArrowheads="1"/>
          </p:cNvSpPr>
          <p:nvPr/>
        </p:nvSpPr>
        <p:spPr bwMode="auto">
          <a:xfrm>
            <a:off x="144463" y="1628775"/>
            <a:ext cx="8820150" cy="4248150"/>
          </a:xfrm>
          <a:prstGeom prst="rect">
            <a:avLst/>
          </a:prstGeom>
          <a:gradFill rotWithShape="1">
            <a:gsLst>
              <a:gs pos="0">
                <a:srgbClr val="CCECFF"/>
              </a:gs>
              <a:gs pos="50000">
                <a:srgbClr val="FFFFFF"/>
              </a:gs>
              <a:gs pos="100000">
                <a:srgbClr val="CCECFF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382588" y="3355975"/>
            <a:ext cx="1290637" cy="712788"/>
          </a:xfrm>
          <a:prstGeom prst="roundRect">
            <a:avLst>
              <a:gd name="adj" fmla="val 16667"/>
            </a:avLst>
          </a:prstGeom>
          <a:solidFill>
            <a:srgbClr val="333399">
              <a:alpha val="10196"/>
            </a:srgbClr>
          </a:solidFill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s-ES" sz="1200" b="1">
                <a:latin typeface="Arial" charset="0"/>
              </a:rPr>
              <a:t>GAS</a:t>
            </a:r>
          </a:p>
          <a:p>
            <a:pPr algn="ctr" eaLnBrk="0" hangingPunct="0"/>
            <a:r>
              <a:rPr lang="es-ES" sz="1200" b="1">
                <a:latin typeface="Arial" charset="0"/>
              </a:rPr>
              <a:t>NATURAL</a:t>
            </a:r>
          </a:p>
        </p:txBody>
      </p:sp>
      <p:sp>
        <p:nvSpPr>
          <p:cNvPr id="33796" name="AutoShape 4"/>
          <p:cNvSpPr>
            <a:spLocks noChangeArrowheads="1"/>
          </p:cNvSpPr>
          <p:nvPr/>
        </p:nvSpPr>
        <p:spPr bwMode="auto">
          <a:xfrm>
            <a:off x="1801813" y="3486150"/>
            <a:ext cx="790575" cy="455613"/>
          </a:xfrm>
          <a:prstGeom prst="rightArrow">
            <a:avLst>
              <a:gd name="adj1" fmla="val 50157"/>
              <a:gd name="adj2" fmla="val 83602"/>
            </a:avLst>
          </a:prstGeom>
          <a:gradFill rotWithShape="1">
            <a:gsLst>
              <a:gs pos="0">
                <a:srgbClr val="FFFF99"/>
              </a:gs>
              <a:gs pos="100000">
                <a:srgbClr val="CC9900">
                  <a:alpha val="60999"/>
                </a:srgbClr>
              </a:gs>
            </a:gsLst>
            <a:lin ang="5400000" scaled="1"/>
          </a:gradFill>
          <a:ln w="12700" algn="ctr">
            <a:solidFill>
              <a:schemeClr val="accent2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2746375" y="3421063"/>
            <a:ext cx="1143000" cy="6048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FF"/>
              </a:gs>
              <a:gs pos="100000">
                <a:srgbClr val="99CCFF"/>
              </a:gs>
            </a:gsLst>
            <a:lin ang="5400000" scaled="1"/>
          </a:gra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110000"/>
              </a:lnSpc>
            </a:pPr>
            <a:r>
              <a:rPr lang="es-ES" sz="1200" b="1">
                <a:latin typeface="Arial" charset="0"/>
              </a:rPr>
              <a:t>GAS</a:t>
            </a:r>
          </a:p>
          <a:p>
            <a:pPr algn="ctr" eaLnBrk="0" hangingPunct="0">
              <a:lnSpc>
                <a:spcPct val="110000"/>
              </a:lnSpc>
            </a:pPr>
            <a:r>
              <a:rPr lang="es-ES" sz="1200" b="1">
                <a:latin typeface="Arial" charset="0"/>
              </a:rPr>
              <a:t>DE SÍNTESIS</a:t>
            </a:r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>
            <a:off x="4116388" y="3486150"/>
            <a:ext cx="790575" cy="455613"/>
          </a:xfrm>
          <a:prstGeom prst="rightArrow">
            <a:avLst>
              <a:gd name="adj1" fmla="val 50157"/>
              <a:gd name="adj2" fmla="val 83602"/>
            </a:avLst>
          </a:prstGeom>
          <a:gradFill rotWithShape="1">
            <a:gsLst>
              <a:gs pos="0">
                <a:srgbClr val="FFFF99"/>
              </a:gs>
              <a:gs pos="100000">
                <a:srgbClr val="CC9900">
                  <a:alpha val="60999"/>
                </a:srgbClr>
              </a:gs>
            </a:gsLst>
            <a:lin ang="5400000" scaled="1"/>
          </a:gradFill>
          <a:ln w="12700" algn="ctr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3799" name="AutoShape 7"/>
          <p:cNvSpPr>
            <a:spLocks noChangeArrowheads="1"/>
          </p:cNvSpPr>
          <p:nvPr/>
        </p:nvSpPr>
        <p:spPr bwMode="auto">
          <a:xfrm>
            <a:off x="5059363" y="3421063"/>
            <a:ext cx="1143000" cy="6048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FF"/>
              </a:gs>
              <a:gs pos="100000">
                <a:srgbClr val="99CCFF"/>
              </a:gs>
            </a:gsLst>
            <a:lin ang="5400000" scaled="1"/>
          </a:gra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s-ES" sz="1200" b="1">
                <a:latin typeface="Arial" charset="0"/>
              </a:rPr>
              <a:t>CERA</a:t>
            </a:r>
          </a:p>
        </p:txBody>
      </p:sp>
      <p:sp>
        <p:nvSpPr>
          <p:cNvPr id="33800" name="AutoShape 9"/>
          <p:cNvSpPr>
            <a:spLocks noChangeArrowheads="1"/>
          </p:cNvSpPr>
          <p:nvPr/>
        </p:nvSpPr>
        <p:spPr bwMode="auto">
          <a:xfrm>
            <a:off x="7451725" y="3421063"/>
            <a:ext cx="1230313" cy="604837"/>
          </a:xfrm>
          <a:prstGeom prst="roundRect">
            <a:avLst>
              <a:gd name="adj" fmla="val 16667"/>
            </a:avLst>
          </a:prstGeom>
          <a:solidFill>
            <a:srgbClr val="00008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s-ES" sz="1200" b="1">
                <a:solidFill>
                  <a:schemeClr val="bg1"/>
                </a:solidFill>
                <a:latin typeface="Arial" charset="0"/>
              </a:rPr>
              <a:t>PRODUCTOS</a:t>
            </a:r>
          </a:p>
          <a:p>
            <a:pPr algn="ctr" eaLnBrk="0" hangingPunct="0"/>
            <a:r>
              <a:rPr lang="es-ES" sz="1200" b="1">
                <a:solidFill>
                  <a:schemeClr val="bg1"/>
                </a:solidFill>
                <a:latin typeface="Arial" charset="0"/>
              </a:rPr>
              <a:t>GTL</a:t>
            </a:r>
          </a:p>
        </p:txBody>
      </p:sp>
      <p:sp>
        <p:nvSpPr>
          <p:cNvPr id="33801" name="AutoShape 11"/>
          <p:cNvSpPr>
            <a:spLocks noChangeArrowheads="1"/>
          </p:cNvSpPr>
          <p:nvPr/>
        </p:nvSpPr>
        <p:spPr bwMode="auto">
          <a:xfrm>
            <a:off x="6415088" y="3486150"/>
            <a:ext cx="790575" cy="455613"/>
          </a:xfrm>
          <a:prstGeom prst="rightArrow">
            <a:avLst>
              <a:gd name="adj1" fmla="val 50157"/>
              <a:gd name="adj2" fmla="val 83602"/>
            </a:avLst>
          </a:prstGeom>
          <a:gradFill rotWithShape="1">
            <a:gsLst>
              <a:gs pos="0">
                <a:srgbClr val="FFFF99"/>
              </a:gs>
              <a:gs pos="100000">
                <a:srgbClr val="CC9900">
                  <a:alpha val="60999"/>
                </a:srgbClr>
              </a:gs>
            </a:gsLst>
            <a:lin ang="5400000" scaled="1"/>
          </a:gradFill>
          <a:ln w="12700" algn="ctr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3802" name="Text Box 14"/>
          <p:cNvSpPr txBox="1">
            <a:spLocks noChangeArrowheads="1"/>
          </p:cNvSpPr>
          <p:nvPr/>
        </p:nvSpPr>
        <p:spPr bwMode="auto">
          <a:xfrm>
            <a:off x="3563938" y="4010025"/>
            <a:ext cx="1870075" cy="498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54000" rIns="54000">
            <a:spAutoFit/>
          </a:bodyPr>
          <a:lstStyle/>
          <a:p>
            <a:pPr algn="ctr" eaLnBrk="0" hangingPunct="0">
              <a:spcBef>
                <a:spcPct val="5000"/>
              </a:spcBef>
            </a:pPr>
            <a:r>
              <a:rPr lang="es-ES" sz="1300" b="1">
                <a:solidFill>
                  <a:srgbClr val="1C357A"/>
                </a:solidFill>
                <a:latin typeface="Arial" charset="0"/>
              </a:rPr>
              <a:t>SÍNTESIS</a:t>
            </a:r>
          </a:p>
          <a:p>
            <a:pPr algn="ctr" eaLnBrk="0" hangingPunct="0">
              <a:spcBef>
                <a:spcPct val="5000"/>
              </a:spcBef>
            </a:pPr>
            <a:r>
              <a:rPr lang="es-ES" sz="1300" b="1">
                <a:solidFill>
                  <a:srgbClr val="1C357A"/>
                </a:solidFill>
                <a:latin typeface="Arial" charset="0"/>
              </a:rPr>
              <a:t>FISCHER-TROPSCH</a:t>
            </a:r>
          </a:p>
        </p:txBody>
      </p:sp>
      <p:sp>
        <p:nvSpPr>
          <p:cNvPr id="33803" name="Text Box 15"/>
          <p:cNvSpPr txBox="1">
            <a:spLocks noChangeArrowheads="1"/>
          </p:cNvSpPr>
          <p:nvPr/>
        </p:nvSpPr>
        <p:spPr bwMode="auto">
          <a:xfrm>
            <a:off x="1619250" y="3997325"/>
            <a:ext cx="1223963" cy="290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54000" rIns="54000">
            <a:spAutoFit/>
          </a:bodyPr>
          <a:lstStyle/>
          <a:p>
            <a:pPr algn="ctr" eaLnBrk="0" hangingPunct="0">
              <a:spcBef>
                <a:spcPct val="5000"/>
              </a:spcBef>
            </a:pPr>
            <a:r>
              <a:rPr lang="es-ES" sz="1300" b="1">
                <a:solidFill>
                  <a:srgbClr val="1C357A"/>
                </a:solidFill>
                <a:latin typeface="Arial" charset="0"/>
              </a:rPr>
              <a:t>REFORMADO</a:t>
            </a:r>
          </a:p>
        </p:txBody>
      </p:sp>
      <p:sp>
        <p:nvSpPr>
          <p:cNvPr id="33804" name="Text Box 16"/>
          <p:cNvSpPr txBox="1">
            <a:spLocks noChangeArrowheads="1"/>
          </p:cNvSpPr>
          <p:nvPr/>
        </p:nvSpPr>
        <p:spPr bwMode="auto">
          <a:xfrm>
            <a:off x="6011863" y="4092575"/>
            <a:ext cx="1550987" cy="290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54000" rIns="54000">
            <a:spAutoFit/>
          </a:bodyPr>
          <a:lstStyle/>
          <a:p>
            <a:pPr algn="ctr" eaLnBrk="0" hangingPunct="0">
              <a:spcBef>
                <a:spcPct val="5000"/>
              </a:spcBef>
            </a:pPr>
            <a:r>
              <a:rPr lang="es-ES" sz="1300" b="1">
                <a:solidFill>
                  <a:srgbClr val="1C357A"/>
                </a:solidFill>
                <a:latin typeface="Arial" charset="0"/>
              </a:rPr>
              <a:t>HIDROACABADO</a:t>
            </a:r>
          </a:p>
        </p:txBody>
      </p:sp>
      <p:sp>
        <p:nvSpPr>
          <p:cNvPr id="33805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smtClean="0"/>
              <a:t>Opciones relacionadas: CTL y BTL</a:t>
            </a:r>
          </a:p>
        </p:txBody>
      </p:sp>
      <p:sp>
        <p:nvSpPr>
          <p:cNvPr id="33806" name="19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>
                <a:latin typeface="Arial" charset="0"/>
                <a:cs typeface="Arial" charset="0"/>
              </a:rPr>
              <a:t>©  D. Tecnología Repsol – 20 Enero 2011</a:t>
            </a:r>
          </a:p>
        </p:txBody>
      </p:sp>
      <p:sp>
        <p:nvSpPr>
          <p:cNvPr id="33807" name="AutoShape 20"/>
          <p:cNvSpPr>
            <a:spLocks noChangeArrowheads="1"/>
          </p:cNvSpPr>
          <p:nvPr/>
        </p:nvSpPr>
        <p:spPr bwMode="auto">
          <a:xfrm>
            <a:off x="382588" y="1916113"/>
            <a:ext cx="1290637" cy="7127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A9A9DD"/>
              </a:gs>
              <a:gs pos="100000">
                <a:srgbClr val="000099"/>
              </a:gs>
            </a:gsLst>
            <a:lin ang="5400000" scaled="1"/>
          </a:gra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s-ES" sz="1400" b="1">
                <a:solidFill>
                  <a:schemeClr val="bg1"/>
                </a:solidFill>
                <a:latin typeface="Arial" charset="0"/>
              </a:rPr>
              <a:t>CARBÓN</a:t>
            </a:r>
          </a:p>
          <a:p>
            <a:pPr algn="ctr" eaLnBrk="0" hangingPunct="0"/>
            <a:r>
              <a:rPr lang="es-ES" sz="1400" b="1">
                <a:solidFill>
                  <a:schemeClr val="bg1"/>
                </a:solidFill>
                <a:latin typeface="Arial" charset="0"/>
              </a:rPr>
              <a:t>(CTL)</a:t>
            </a:r>
          </a:p>
        </p:txBody>
      </p:sp>
      <p:sp>
        <p:nvSpPr>
          <p:cNvPr id="33808" name="AutoShape 21"/>
          <p:cNvSpPr>
            <a:spLocks noChangeArrowheads="1"/>
          </p:cNvSpPr>
          <p:nvPr/>
        </p:nvSpPr>
        <p:spPr bwMode="auto">
          <a:xfrm>
            <a:off x="382588" y="4821238"/>
            <a:ext cx="1290637" cy="7127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A9A9DD"/>
              </a:gs>
              <a:gs pos="100000">
                <a:srgbClr val="000099"/>
              </a:gs>
            </a:gsLst>
            <a:lin ang="5400000" scaled="1"/>
          </a:gra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s-ES" sz="1400" b="1">
                <a:solidFill>
                  <a:schemeClr val="bg1"/>
                </a:solidFill>
                <a:latin typeface="Arial" charset="0"/>
              </a:rPr>
              <a:t>BIOMASA</a:t>
            </a:r>
          </a:p>
          <a:p>
            <a:pPr algn="ctr" eaLnBrk="0" hangingPunct="0"/>
            <a:r>
              <a:rPr lang="es-ES" sz="1400" b="1">
                <a:solidFill>
                  <a:schemeClr val="bg1"/>
                </a:solidFill>
                <a:latin typeface="Arial" charset="0"/>
              </a:rPr>
              <a:t>(BTL)</a:t>
            </a:r>
          </a:p>
        </p:txBody>
      </p:sp>
      <p:sp>
        <p:nvSpPr>
          <p:cNvPr id="33809" name="AutoShape 22"/>
          <p:cNvSpPr>
            <a:spLocks noChangeArrowheads="1"/>
          </p:cNvSpPr>
          <p:nvPr/>
        </p:nvSpPr>
        <p:spPr bwMode="auto">
          <a:xfrm rot="19610676" flipV="1">
            <a:off x="1771650" y="4518025"/>
            <a:ext cx="989013" cy="442913"/>
          </a:xfrm>
          <a:prstGeom prst="rightArrow">
            <a:avLst>
              <a:gd name="adj1" fmla="val 46815"/>
              <a:gd name="adj2" fmla="val 53964"/>
            </a:avLst>
          </a:prstGeom>
          <a:gradFill rotWithShape="1">
            <a:gsLst>
              <a:gs pos="0">
                <a:srgbClr val="FFFF99"/>
              </a:gs>
              <a:gs pos="100000">
                <a:srgbClr val="CC9900">
                  <a:alpha val="60999"/>
                </a:srgbClr>
              </a:gs>
            </a:gsLst>
            <a:lin ang="5400000" scaled="1"/>
          </a:gradFill>
          <a:ln w="12700" algn="ctr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3810" name="AutoShape 23"/>
          <p:cNvSpPr>
            <a:spLocks noChangeArrowheads="1"/>
          </p:cNvSpPr>
          <p:nvPr/>
        </p:nvSpPr>
        <p:spPr bwMode="auto">
          <a:xfrm rot="1989324">
            <a:off x="1741488" y="2505075"/>
            <a:ext cx="989012" cy="411163"/>
          </a:xfrm>
          <a:prstGeom prst="rightArrow">
            <a:avLst>
              <a:gd name="adj1" fmla="val 46815"/>
              <a:gd name="adj2" fmla="val 58131"/>
            </a:avLst>
          </a:prstGeom>
          <a:gradFill rotWithShape="1">
            <a:gsLst>
              <a:gs pos="0">
                <a:srgbClr val="FFFF99"/>
              </a:gs>
              <a:gs pos="100000">
                <a:srgbClr val="CC9900">
                  <a:alpha val="60999"/>
                </a:srgbClr>
              </a:gs>
            </a:gsLst>
            <a:lin ang="5400000" scaled="1"/>
          </a:gradFill>
          <a:ln w="12700" algn="ctr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3811" name="Text Box 24"/>
          <p:cNvSpPr txBox="1">
            <a:spLocks noChangeArrowheads="1"/>
          </p:cNvSpPr>
          <p:nvPr/>
        </p:nvSpPr>
        <p:spPr bwMode="auto">
          <a:xfrm>
            <a:off x="2141538" y="5011738"/>
            <a:ext cx="1493837" cy="3048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54000" rIns="54000">
            <a:spAutoFit/>
          </a:bodyPr>
          <a:lstStyle/>
          <a:p>
            <a:pPr eaLnBrk="0" hangingPunct="0">
              <a:spcBef>
                <a:spcPct val="5000"/>
              </a:spcBef>
            </a:pPr>
            <a:r>
              <a:rPr lang="es-ES" sz="1400" b="1">
                <a:solidFill>
                  <a:srgbClr val="1C357A"/>
                </a:solidFill>
                <a:latin typeface="Arial" charset="0"/>
              </a:rPr>
              <a:t>GASIFICACIÓN</a:t>
            </a:r>
          </a:p>
        </p:txBody>
      </p:sp>
      <p:sp>
        <p:nvSpPr>
          <p:cNvPr id="33812" name="Text Box 25"/>
          <p:cNvSpPr txBox="1">
            <a:spLocks noChangeArrowheads="1"/>
          </p:cNvSpPr>
          <p:nvPr/>
        </p:nvSpPr>
        <p:spPr bwMode="auto">
          <a:xfrm>
            <a:off x="2197100" y="2281238"/>
            <a:ext cx="1511300" cy="3048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54000" rIns="54000">
            <a:spAutoFit/>
          </a:bodyPr>
          <a:lstStyle/>
          <a:p>
            <a:pPr eaLnBrk="0" hangingPunct="0">
              <a:spcBef>
                <a:spcPct val="5000"/>
              </a:spcBef>
            </a:pPr>
            <a:r>
              <a:rPr lang="es-ES" sz="1400" b="1">
                <a:solidFill>
                  <a:srgbClr val="1C357A"/>
                </a:solidFill>
                <a:latin typeface="Arial" charset="0"/>
              </a:rPr>
              <a:t>GASIFICACIÓN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8" y="1377950"/>
            <a:ext cx="7058025" cy="51466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</p:pic>
      <p:sp>
        <p:nvSpPr>
          <p:cNvPr id="34819" name="AutoShape 4"/>
          <p:cNvSpPr>
            <a:spLocks noChangeArrowheads="1"/>
          </p:cNvSpPr>
          <p:nvPr/>
        </p:nvSpPr>
        <p:spPr bwMode="auto">
          <a:xfrm>
            <a:off x="7170738" y="2006600"/>
            <a:ext cx="1973262" cy="1809750"/>
          </a:xfrm>
          <a:prstGeom prst="upArrow">
            <a:avLst>
              <a:gd name="adj1" fmla="val 79565"/>
              <a:gd name="adj2" fmla="val 27282"/>
            </a:avLst>
          </a:prstGeom>
          <a:solidFill>
            <a:schemeClr val="folHlink">
              <a:alpha val="58823"/>
            </a:schemeClr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s-ES" sz="1800" b="1" i="1">
                <a:solidFill>
                  <a:srgbClr val="1C357A"/>
                </a:solidFill>
                <a:latin typeface="Arial" charset="0"/>
              </a:rPr>
              <a:t>Reservas</a:t>
            </a:r>
          </a:p>
          <a:p>
            <a:pPr algn="ctr" eaLnBrk="0" hangingPunct="0"/>
            <a:r>
              <a:rPr lang="es-ES" sz="1800" b="1" i="1">
                <a:solidFill>
                  <a:srgbClr val="1C357A"/>
                </a:solidFill>
                <a:latin typeface="Arial" charset="0"/>
              </a:rPr>
              <a:t>Distribución</a:t>
            </a:r>
          </a:p>
          <a:p>
            <a:pPr algn="ctr" eaLnBrk="0" hangingPunct="0"/>
            <a:r>
              <a:rPr lang="es-ES" sz="1800" b="1" i="1">
                <a:solidFill>
                  <a:srgbClr val="1C357A"/>
                </a:solidFill>
                <a:latin typeface="Arial" charset="0"/>
              </a:rPr>
              <a:t>Precio</a:t>
            </a:r>
          </a:p>
        </p:txBody>
      </p:sp>
      <p:sp>
        <p:nvSpPr>
          <p:cNvPr id="34820" name="AutoShape 5"/>
          <p:cNvSpPr>
            <a:spLocks noChangeArrowheads="1"/>
          </p:cNvSpPr>
          <p:nvPr/>
        </p:nvSpPr>
        <p:spPr bwMode="auto">
          <a:xfrm flipV="1">
            <a:off x="7170738" y="4054475"/>
            <a:ext cx="1952625" cy="1809750"/>
          </a:xfrm>
          <a:prstGeom prst="upArrow">
            <a:avLst>
              <a:gd name="adj1" fmla="val 78870"/>
              <a:gd name="adj2" fmla="val 27278"/>
            </a:avLst>
          </a:prstGeom>
          <a:solidFill>
            <a:schemeClr val="hlink">
              <a:alpha val="58823"/>
            </a:schemeClr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 eaLnBrk="0" hangingPunct="0"/>
            <a:r>
              <a:rPr lang="es-ES" sz="1800" b="1" i="1">
                <a:solidFill>
                  <a:srgbClr val="1C357A"/>
                </a:solidFill>
                <a:latin typeface="Arial" charset="0"/>
              </a:rPr>
              <a:t>Inversión</a:t>
            </a:r>
          </a:p>
          <a:p>
            <a:pPr algn="ctr" eaLnBrk="0" hangingPunct="0"/>
            <a:r>
              <a:rPr lang="es-ES" sz="1800" b="1" i="1">
                <a:solidFill>
                  <a:srgbClr val="1C357A"/>
                </a:solidFill>
                <a:latin typeface="Arial" charset="0"/>
              </a:rPr>
              <a:t>Emisiones</a:t>
            </a:r>
          </a:p>
        </p:txBody>
      </p:sp>
      <p:sp>
        <p:nvSpPr>
          <p:cNvPr id="3482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smtClean="0"/>
              <a:t>CTL: Oportunidad del uso del carbón</a:t>
            </a:r>
            <a:endParaRPr lang="en-US" smtClean="0"/>
          </a:p>
        </p:txBody>
      </p:sp>
      <p:sp>
        <p:nvSpPr>
          <p:cNvPr id="34822" name="5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>
                <a:latin typeface="Arial" charset="0"/>
                <a:cs typeface="Arial" charset="0"/>
              </a:rPr>
              <a:t>©  D. Tecnología Repsol – 20 Enero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smtClean="0"/>
              <a:t>CTL-FT.  Ejemplo de Sasol en Sudáfrica</a:t>
            </a:r>
            <a:endParaRPr lang="en-US" smtClean="0"/>
          </a:p>
        </p:txBody>
      </p:sp>
      <p:sp>
        <p:nvSpPr>
          <p:cNvPr id="35843" name="3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>
                <a:latin typeface="Arial" charset="0"/>
                <a:cs typeface="Arial" charset="0"/>
              </a:rPr>
              <a:t>©  D. Tecnología Repsol – 20 Enero 2011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20813"/>
            <a:ext cx="8569325" cy="4960937"/>
          </a:xfrm>
        </p:spPr>
        <p:txBody>
          <a:bodyPr/>
          <a:lstStyle/>
          <a:p>
            <a:pPr eaLnBrk="1" hangingPunct="1"/>
            <a:r>
              <a:rPr lang="es-ES" b="1" smtClean="0">
                <a:solidFill>
                  <a:srgbClr val="000000"/>
                </a:solidFill>
              </a:rPr>
              <a:t>Producción de </a:t>
            </a:r>
            <a:r>
              <a:rPr lang="es-ES" b="1" smtClean="0">
                <a:solidFill>
                  <a:srgbClr val="FF3300"/>
                </a:solidFill>
              </a:rPr>
              <a:t>160.000 bpd</a:t>
            </a:r>
            <a:r>
              <a:rPr lang="es-ES" b="1" smtClean="0">
                <a:solidFill>
                  <a:srgbClr val="000000"/>
                </a:solidFill>
              </a:rPr>
              <a:t> de combustibles líquidos, gas y productos químicos a partir de </a:t>
            </a:r>
            <a:r>
              <a:rPr lang="es-ES" b="1" smtClean="0">
                <a:solidFill>
                  <a:srgbClr val="FF3300"/>
                </a:solidFill>
              </a:rPr>
              <a:t>carbón y gas natural</a:t>
            </a:r>
          </a:p>
          <a:p>
            <a:pPr lvl="1" eaLnBrk="1" hangingPunct="1"/>
            <a:endParaRPr lang="es-ES" b="1" smtClean="0">
              <a:solidFill>
                <a:srgbClr val="000000"/>
              </a:solidFill>
            </a:endParaRPr>
          </a:p>
          <a:p>
            <a:pPr eaLnBrk="1" hangingPunct="1"/>
            <a:r>
              <a:rPr lang="es-ES" b="1" smtClean="0">
                <a:solidFill>
                  <a:srgbClr val="000000"/>
                </a:solidFill>
              </a:rPr>
              <a:t>Sasol II y Sasol III (dos complejos gemelos; 12,5 km</a:t>
            </a:r>
            <a:r>
              <a:rPr lang="es-ES" b="1" baseline="30000" smtClean="0">
                <a:solidFill>
                  <a:srgbClr val="000000"/>
                </a:solidFill>
              </a:rPr>
              <a:t>2</a:t>
            </a:r>
            <a:r>
              <a:rPr lang="es-ES" b="1" smtClean="0">
                <a:solidFill>
                  <a:srgbClr val="000000"/>
                </a:solidFill>
              </a:rPr>
              <a:t>):</a:t>
            </a:r>
          </a:p>
          <a:p>
            <a:pPr lvl="1" eaLnBrk="1" hangingPunct="1"/>
            <a:r>
              <a:rPr lang="es-ES" sz="1600" smtClean="0">
                <a:solidFill>
                  <a:srgbClr val="000000"/>
                </a:solidFill>
              </a:rPr>
              <a:t>Gasificación en semicontínuo de carbón (</a:t>
            </a:r>
            <a:r>
              <a:rPr lang="es-ES" sz="1600" smtClean="0">
                <a:solidFill>
                  <a:srgbClr val="FF3300"/>
                </a:solidFill>
              </a:rPr>
              <a:t>46 millones t/año</a:t>
            </a:r>
            <a:r>
              <a:rPr lang="es-ES" sz="1600" smtClean="0">
                <a:solidFill>
                  <a:srgbClr val="000000"/>
                </a:solidFill>
              </a:rPr>
              <a:t>)</a:t>
            </a:r>
          </a:p>
          <a:p>
            <a:pPr lvl="1" eaLnBrk="1" hangingPunct="1"/>
            <a:r>
              <a:rPr lang="es-ES" sz="1600" smtClean="0">
                <a:solidFill>
                  <a:srgbClr val="000000"/>
                </a:solidFill>
              </a:rPr>
              <a:t>Reformado con vapor de gas natural (&lt;20% de alimentación)</a:t>
            </a:r>
          </a:p>
          <a:p>
            <a:pPr lvl="1" eaLnBrk="1" hangingPunct="1"/>
            <a:r>
              <a:rPr lang="es-ES" sz="1600" smtClean="0">
                <a:solidFill>
                  <a:srgbClr val="000000"/>
                </a:solidFill>
              </a:rPr>
              <a:t>Procesado de azufre, alcoholes y alquitranes separados del gas</a:t>
            </a:r>
          </a:p>
          <a:p>
            <a:pPr lvl="1" eaLnBrk="1" hangingPunct="1"/>
            <a:r>
              <a:rPr lang="es-ES" sz="1600" smtClean="0">
                <a:solidFill>
                  <a:srgbClr val="FF3300"/>
                </a:solidFill>
              </a:rPr>
              <a:t>Conversión Fischer Tropsch</a:t>
            </a:r>
          </a:p>
          <a:p>
            <a:pPr lvl="2" eaLnBrk="1" hangingPunct="1"/>
            <a:r>
              <a:rPr lang="es-ES" sz="1400" smtClean="0">
                <a:solidFill>
                  <a:srgbClr val="000000"/>
                </a:solidFill>
              </a:rPr>
              <a:t>17 reactores de 11.000 bpd cada uno</a:t>
            </a:r>
          </a:p>
          <a:p>
            <a:pPr lvl="2" eaLnBrk="1" hangingPunct="1"/>
            <a:r>
              <a:rPr lang="es-ES" sz="1400" smtClean="0">
                <a:solidFill>
                  <a:srgbClr val="000000"/>
                </a:solidFill>
              </a:rPr>
              <a:t>Tecnología SASOL de lecho fluidizado, alta temperatura y catalizador de hierro</a:t>
            </a:r>
          </a:p>
          <a:p>
            <a:pPr lvl="2" eaLnBrk="1" hangingPunct="1"/>
            <a:r>
              <a:rPr lang="es-ES" sz="1400" smtClean="0">
                <a:solidFill>
                  <a:srgbClr val="000000"/>
                </a:solidFill>
              </a:rPr>
              <a:t>Duplican capacidad de reactores antiguos de lecho circulante</a:t>
            </a:r>
          </a:p>
          <a:p>
            <a:pPr lvl="1" eaLnBrk="1" hangingPunct="1"/>
            <a:r>
              <a:rPr lang="es-ES" sz="1600" smtClean="0">
                <a:solidFill>
                  <a:srgbClr val="000000"/>
                </a:solidFill>
              </a:rPr>
              <a:t>Refino de productos (GLP, etileno, propileno, alcoholes, aldehídos, cetonas, alfa-olefinas y combustibles líquidos)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BTL: principales características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268413"/>
            <a:ext cx="8569325" cy="5183187"/>
          </a:xfrm>
        </p:spPr>
        <p:txBody>
          <a:bodyPr/>
          <a:lstStyle/>
          <a:p>
            <a:pPr marL="265113" indent="-265113" eaLnBrk="1" hangingPunct="1">
              <a:lnSpc>
                <a:spcPct val="115000"/>
              </a:lnSpc>
              <a:buClr>
                <a:schemeClr val="tx1"/>
              </a:buClr>
            </a:pPr>
            <a:r>
              <a:rPr lang="en-GB" sz="1600" b="1" smtClean="0"/>
              <a:t>Es </a:t>
            </a:r>
            <a:r>
              <a:rPr lang="en-GB" sz="1600" b="1" smtClean="0">
                <a:solidFill>
                  <a:srgbClr val="FF0000"/>
                </a:solidFill>
              </a:rPr>
              <a:t>renovable</a:t>
            </a:r>
            <a:r>
              <a:rPr lang="en-GB" sz="1600" b="1" smtClean="0"/>
              <a:t>. Supone una reducción superior al 75% (well-to-wheels) de las emisiones de CO</a:t>
            </a:r>
            <a:r>
              <a:rPr lang="en-GB" sz="1600" b="1" baseline="-25000" smtClean="0"/>
              <a:t>2</a:t>
            </a:r>
            <a:r>
              <a:rPr lang="en-GB" sz="1600" b="1" smtClean="0"/>
              <a:t> respecto a la inyección directa diesel</a:t>
            </a:r>
          </a:p>
          <a:p>
            <a:pPr marL="265113" indent="-265113" eaLnBrk="1" hangingPunct="1">
              <a:lnSpc>
                <a:spcPct val="115000"/>
              </a:lnSpc>
              <a:buClr>
                <a:schemeClr val="tx1"/>
              </a:buClr>
            </a:pPr>
            <a:r>
              <a:rPr lang="en-GB" sz="1600" b="1" smtClean="0"/>
              <a:t>La </a:t>
            </a:r>
            <a:r>
              <a:rPr lang="en-GB" sz="1600" b="1" smtClean="0">
                <a:solidFill>
                  <a:srgbClr val="FF0000"/>
                </a:solidFill>
              </a:rPr>
              <a:t>capacidad de producción</a:t>
            </a:r>
            <a:r>
              <a:rPr lang="en-GB" sz="1600" b="1" smtClean="0"/>
              <a:t> (&gt;4.000 L/ha) es muy superior a la del bioetanol (2.500 L/ha) o el biodiesel (1.300 L/ha)</a:t>
            </a:r>
          </a:p>
          <a:p>
            <a:pPr marL="265113" indent="-265113" eaLnBrk="1" hangingPunct="1">
              <a:lnSpc>
                <a:spcPct val="115000"/>
              </a:lnSpc>
              <a:buClr>
                <a:schemeClr val="tx1"/>
              </a:buClr>
            </a:pPr>
            <a:r>
              <a:rPr lang="en-GB" sz="1600" b="1" smtClean="0"/>
              <a:t>Actores principales</a:t>
            </a:r>
          </a:p>
          <a:p>
            <a:pPr marL="715963" lvl="1" indent="-271463" eaLnBrk="1" hangingPunct="1">
              <a:lnSpc>
                <a:spcPct val="115000"/>
              </a:lnSpc>
              <a:buClr>
                <a:schemeClr val="tx1"/>
              </a:buClr>
            </a:pPr>
            <a:r>
              <a:rPr lang="en-GB" sz="1400" smtClean="0">
                <a:solidFill>
                  <a:srgbClr val="FF0000"/>
                </a:solidFill>
              </a:rPr>
              <a:t>Choren Industries</a:t>
            </a:r>
            <a:r>
              <a:rPr lang="en-GB" sz="1400" smtClean="0"/>
              <a:t> (participada por Shell, Volkswagen y DaimlerChrysler) es la empresa tecnológicamente líder en este campo</a:t>
            </a:r>
          </a:p>
          <a:p>
            <a:pPr marL="715963" lvl="1" indent="-271463" eaLnBrk="1" hangingPunct="1">
              <a:lnSpc>
                <a:spcPct val="115000"/>
              </a:lnSpc>
              <a:buClr>
                <a:schemeClr val="tx1"/>
              </a:buClr>
            </a:pPr>
            <a:r>
              <a:rPr lang="en-GB" sz="1400" smtClean="0"/>
              <a:t>La </a:t>
            </a:r>
            <a:r>
              <a:rPr lang="en-GB" sz="1400" smtClean="0">
                <a:solidFill>
                  <a:srgbClr val="FF0000"/>
                </a:solidFill>
              </a:rPr>
              <a:t>industria del automóvil</a:t>
            </a:r>
            <a:r>
              <a:rPr lang="en-GB" sz="1400" smtClean="0"/>
              <a:t> está firmemente interesada por su eficacia para reducir CO</a:t>
            </a:r>
            <a:r>
              <a:rPr lang="en-GB" sz="1400" baseline="-25000" smtClean="0"/>
              <a:t>2</a:t>
            </a:r>
            <a:r>
              <a:rPr lang="en-GB" sz="1400" smtClean="0"/>
              <a:t> en  la flota total de vehículos (nuevos y viejos) siendo además un carburante de elevadas prestaciones</a:t>
            </a:r>
          </a:p>
          <a:p>
            <a:pPr marL="715963" lvl="1" indent="-271463" eaLnBrk="1" hangingPunct="1">
              <a:lnSpc>
                <a:spcPct val="115000"/>
              </a:lnSpc>
              <a:buClr>
                <a:schemeClr val="tx1"/>
              </a:buClr>
            </a:pPr>
            <a:r>
              <a:rPr lang="en-GB" sz="1400" smtClean="0">
                <a:solidFill>
                  <a:srgbClr val="FF0000"/>
                </a:solidFill>
              </a:rPr>
              <a:t>Brasil</a:t>
            </a:r>
            <a:r>
              <a:rPr lang="en-GB" sz="1400" smtClean="0"/>
              <a:t> lo ha identificado como complemento a la producción de bioetanol</a:t>
            </a:r>
          </a:p>
          <a:p>
            <a:pPr marL="265113" indent="-265113" eaLnBrk="1" hangingPunct="1">
              <a:lnSpc>
                <a:spcPct val="115000"/>
              </a:lnSpc>
              <a:buClr>
                <a:schemeClr val="tx1"/>
              </a:buClr>
            </a:pPr>
            <a:r>
              <a:rPr lang="en-GB" sz="1600" b="1" smtClean="0">
                <a:solidFill>
                  <a:srgbClr val="FF0000"/>
                </a:solidFill>
              </a:rPr>
              <a:t>Coste de producción extremadamente alto</a:t>
            </a:r>
            <a:endParaRPr lang="es-ES_tradnl" sz="1600" b="1" smtClean="0"/>
          </a:p>
          <a:p>
            <a:pPr marL="715963" lvl="1" indent="-271463" eaLnBrk="1" hangingPunct="1">
              <a:lnSpc>
                <a:spcPct val="115000"/>
              </a:lnSpc>
              <a:buClr>
                <a:schemeClr val="tx1"/>
              </a:buClr>
            </a:pPr>
            <a:r>
              <a:rPr lang="en-GB" sz="1400" smtClean="0"/>
              <a:t>Choren ha indicado un coste del diesel BTL superior a 1.000$/t (objetivo reducirlo a 800 $/t en 2020)</a:t>
            </a:r>
          </a:p>
        </p:txBody>
      </p:sp>
      <p:sp>
        <p:nvSpPr>
          <p:cNvPr id="36868" name="3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>
                <a:latin typeface="Arial" charset="0"/>
                <a:cs typeface="Arial" charset="0"/>
              </a:rPr>
              <a:t>©  D. Tecnología Repsol – 20 Enero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sz="2400" smtClean="0"/>
              <a:t>Choren: Empresa alemana líder en BTL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98425" y="1125538"/>
            <a:ext cx="8937625" cy="5375275"/>
          </a:xfrm>
        </p:spPr>
        <p:txBody>
          <a:bodyPr/>
          <a:lstStyle/>
          <a:p>
            <a:pPr eaLnBrk="1" hangingPunct="1">
              <a:lnSpc>
                <a:spcPct val="115000"/>
              </a:lnSpc>
              <a:spcBef>
                <a:spcPct val="60000"/>
              </a:spcBef>
            </a:pPr>
            <a:r>
              <a:rPr lang="es-ES" b="1" dirty="0" smtClean="0"/>
              <a:t>Dispone de un proceso de gasificación de biomasa: </a:t>
            </a:r>
            <a:r>
              <a:rPr lang="es-ES" b="1" dirty="0" err="1" smtClean="0"/>
              <a:t>Carbo</a:t>
            </a:r>
            <a:r>
              <a:rPr lang="es-ES" b="1" dirty="0" smtClean="0"/>
              <a:t>-V</a:t>
            </a:r>
            <a:r>
              <a:rPr lang="en-US" b="1" dirty="0" smtClean="0">
                <a:cs typeface="Arial" charset="0"/>
              </a:rPr>
              <a:t>®</a:t>
            </a:r>
          </a:p>
          <a:p>
            <a:pPr marL="714375" lvl="1" indent="-260350" eaLnBrk="1" hangingPunct="1">
              <a:lnSpc>
                <a:spcPct val="115000"/>
              </a:lnSpc>
              <a:spcBef>
                <a:spcPct val="60000"/>
              </a:spcBef>
            </a:pPr>
            <a:endParaRPr lang="es-ES" b="1" dirty="0" smtClean="0"/>
          </a:p>
          <a:p>
            <a:pPr marL="714375" lvl="1" indent="-260350" eaLnBrk="1" hangingPunct="1">
              <a:lnSpc>
                <a:spcPct val="115000"/>
              </a:lnSpc>
              <a:spcBef>
                <a:spcPct val="60000"/>
              </a:spcBef>
            </a:pPr>
            <a:endParaRPr lang="es-ES" b="1" dirty="0" smtClean="0"/>
          </a:p>
          <a:p>
            <a:pPr marL="714375" lvl="1" indent="-260350" eaLnBrk="1" hangingPunct="1">
              <a:lnSpc>
                <a:spcPct val="115000"/>
              </a:lnSpc>
              <a:spcBef>
                <a:spcPct val="60000"/>
              </a:spcBef>
            </a:pPr>
            <a:endParaRPr lang="es-ES" b="1" dirty="0" smtClean="0"/>
          </a:p>
          <a:p>
            <a:pPr marL="714375" lvl="1" indent="-260350" eaLnBrk="1" hangingPunct="1">
              <a:lnSpc>
                <a:spcPct val="115000"/>
              </a:lnSpc>
              <a:spcBef>
                <a:spcPct val="60000"/>
              </a:spcBef>
            </a:pPr>
            <a:endParaRPr lang="es-ES" b="1" dirty="0" smtClean="0"/>
          </a:p>
          <a:p>
            <a:pPr marL="714375" lvl="1" indent="-260350" eaLnBrk="1" hangingPunct="1">
              <a:lnSpc>
                <a:spcPct val="115000"/>
              </a:lnSpc>
              <a:spcBef>
                <a:spcPct val="60000"/>
              </a:spcBef>
            </a:pPr>
            <a:endParaRPr lang="es-ES" b="1" dirty="0" smtClean="0"/>
          </a:p>
          <a:p>
            <a:pPr marL="714375" lvl="1" indent="-260350" eaLnBrk="1" hangingPunct="1">
              <a:lnSpc>
                <a:spcPct val="115000"/>
              </a:lnSpc>
              <a:spcBef>
                <a:spcPct val="60000"/>
              </a:spcBef>
            </a:pPr>
            <a:endParaRPr lang="es-ES" b="1" dirty="0" smtClean="0"/>
          </a:p>
          <a:p>
            <a:pPr marL="714375" lvl="1" indent="-260350" eaLnBrk="1" hangingPunct="1">
              <a:lnSpc>
                <a:spcPct val="115000"/>
              </a:lnSpc>
              <a:spcBef>
                <a:spcPct val="60000"/>
              </a:spcBef>
            </a:pPr>
            <a:endParaRPr lang="es-ES" b="1" dirty="0" smtClean="0"/>
          </a:p>
          <a:p>
            <a:pPr marL="714375" lvl="1" indent="-260350" eaLnBrk="1" hangingPunct="1">
              <a:lnSpc>
                <a:spcPct val="115000"/>
              </a:lnSpc>
              <a:spcBef>
                <a:spcPct val="60000"/>
              </a:spcBef>
              <a:buClr>
                <a:schemeClr val="tx1"/>
              </a:buClr>
            </a:pPr>
            <a:r>
              <a:rPr lang="es-ES" dirty="0" smtClean="0">
                <a:solidFill>
                  <a:srgbClr val="FF0000"/>
                </a:solidFill>
              </a:rPr>
              <a:t>Shell </a:t>
            </a:r>
            <a:r>
              <a:rPr lang="es-ES" dirty="0" smtClean="0"/>
              <a:t>tiene una participación minoritaria en el capital y proporciona su tecnología FT para la planta demo (comisionada en 2008):</a:t>
            </a:r>
          </a:p>
          <a:p>
            <a:pPr marL="1081088" lvl="2" indent="-187325" eaLnBrk="1" hangingPunct="1">
              <a:lnSpc>
                <a:spcPct val="115000"/>
              </a:lnSpc>
              <a:spcBef>
                <a:spcPct val="60000"/>
              </a:spcBef>
            </a:pPr>
            <a:r>
              <a:rPr lang="es-ES" dirty="0" smtClean="0"/>
              <a:t>Capacidad: 1,8</a:t>
            </a:r>
            <a:r>
              <a:rPr lang="en-US" dirty="0" smtClean="0"/>
              <a:t> t/h </a:t>
            </a:r>
            <a:r>
              <a:rPr lang="en-US" dirty="0" err="1" smtClean="0"/>
              <a:t>líquidos</a:t>
            </a:r>
            <a:r>
              <a:rPr lang="es-ES" dirty="0" smtClean="0"/>
              <a:t> (</a:t>
            </a:r>
            <a:r>
              <a:rPr lang="en-US" dirty="0" err="1" smtClean="0"/>
              <a:t>aprox</a:t>
            </a:r>
            <a:r>
              <a:rPr lang="en-US" dirty="0" smtClean="0"/>
              <a:t>.</a:t>
            </a:r>
            <a:r>
              <a:rPr lang="es-ES" dirty="0" smtClean="0"/>
              <a:t> 300 bpd</a:t>
            </a:r>
            <a:r>
              <a:rPr lang="en-US" dirty="0" smtClean="0"/>
              <a:t>) a </a:t>
            </a:r>
            <a:r>
              <a:rPr lang="en-US" dirty="0" err="1" smtClean="0"/>
              <a:t>partir</a:t>
            </a:r>
            <a:r>
              <a:rPr lang="en-US" dirty="0" smtClean="0"/>
              <a:t> de 9 t/h </a:t>
            </a:r>
            <a:r>
              <a:rPr lang="en-US" dirty="0" err="1" smtClean="0"/>
              <a:t>biomasa</a:t>
            </a:r>
            <a:r>
              <a:rPr lang="en-US" dirty="0" smtClean="0"/>
              <a:t> </a:t>
            </a:r>
            <a:r>
              <a:rPr lang="en-US" dirty="0" err="1" smtClean="0"/>
              <a:t>seca</a:t>
            </a:r>
            <a:endParaRPr lang="es-ES" dirty="0" smtClean="0"/>
          </a:p>
          <a:p>
            <a:pPr marL="714375" lvl="1" indent="-260350" eaLnBrk="1" hangingPunct="1">
              <a:lnSpc>
                <a:spcPct val="115000"/>
              </a:lnSpc>
              <a:spcBef>
                <a:spcPct val="60000"/>
              </a:spcBef>
              <a:buClr>
                <a:schemeClr val="tx1"/>
              </a:buClr>
            </a:pPr>
            <a:r>
              <a:rPr lang="en-GB" dirty="0" smtClean="0">
                <a:solidFill>
                  <a:srgbClr val="FF0000"/>
                </a:solidFill>
              </a:rPr>
              <a:t>Volkswagen</a:t>
            </a:r>
            <a:r>
              <a:rPr lang="en-GB" dirty="0" smtClean="0"/>
              <a:t> y </a:t>
            </a:r>
            <a:r>
              <a:rPr lang="en-GB" dirty="0" smtClean="0">
                <a:solidFill>
                  <a:srgbClr val="FF0000"/>
                </a:solidFill>
              </a:rPr>
              <a:t>Daimler</a:t>
            </a:r>
            <a:r>
              <a:rPr lang="en-GB" dirty="0" smtClean="0"/>
              <a:t> </a:t>
            </a:r>
            <a:r>
              <a:rPr lang="en-GB" dirty="0" err="1" smtClean="0"/>
              <a:t>también</a:t>
            </a:r>
            <a:r>
              <a:rPr lang="en-GB" dirty="0" smtClean="0"/>
              <a:t> se </a:t>
            </a:r>
            <a:r>
              <a:rPr lang="en-GB" dirty="0" err="1" smtClean="0"/>
              <a:t>encuentran</a:t>
            </a:r>
            <a:r>
              <a:rPr lang="en-GB" dirty="0" smtClean="0"/>
              <a:t> en el capital de </a:t>
            </a:r>
            <a:r>
              <a:rPr lang="en-GB" dirty="0" err="1" smtClean="0"/>
              <a:t>Choren</a:t>
            </a:r>
            <a:r>
              <a:rPr lang="en-GB" dirty="0" smtClean="0"/>
              <a:t> (</a:t>
            </a:r>
            <a:r>
              <a:rPr lang="en-GB" dirty="0" err="1" smtClean="0"/>
              <a:t>desde</a:t>
            </a:r>
            <a:r>
              <a:rPr lang="en-GB" dirty="0" smtClean="0"/>
              <a:t> </a:t>
            </a:r>
            <a:r>
              <a:rPr lang="en-GB" dirty="0" err="1" smtClean="0"/>
              <a:t>octubre</a:t>
            </a:r>
            <a:r>
              <a:rPr lang="en-GB" dirty="0" smtClean="0"/>
              <a:t> 2007) </a:t>
            </a:r>
          </a:p>
        </p:txBody>
      </p:sp>
      <p:sp>
        <p:nvSpPr>
          <p:cNvPr id="37892" name="4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>
                <a:latin typeface="Arial" charset="0"/>
                <a:cs typeface="Arial" charset="0"/>
              </a:rPr>
              <a:t>©  D. Tecnología Repsol – 20 Enero 2011</a:t>
            </a:r>
          </a:p>
        </p:txBody>
      </p:sp>
      <p:pic>
        <p:nvPicPr>
          <p:cNvPr id="3789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513" y="1700213"/>
            <a:ext cx="5143500" cy="2605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Comparación</a:t>
            </a:r>
            <a:r>
              <a:rPr lang="en-US" dirty="0" smtClean="0"/>
              <a:t> </a:t>
            </a:r>
            <a:r>
              <a:rPr lang="en-US" dirty="0" smtClean="0"/>
              <a:t>GTL / BTL / CTL</a:t>
            </a:r>
            <a:endParaRPr lang="en-US" dirty="0" smtClean="0"/>
          </a:p>
        </p:txBody>
      </p:sp>
      <p:sp>
        <p:nvSpPr>
          <p:cNvPr id="38915" name="3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>
                <a:latin typeface="Arial" charset="0"/>
                <a:cs typeface="Arial" charset="0"/>
              </a:rPr>
              <a:t>©  D. Tecnología Repsol – 20 Enero 2011</a:t>
            </a:r>
          </a:p>
        </p:txBody>
      </p:sp>
      <p:graphicFrame>
        <p:nvGraphicFramePr>
          <p:cNvPr id="107654" name="Group 134"/>
          <p:cNvGraphicFramePr>
            <a:graphicFrameLocks noGrp="1"/>
          </p:cNvGraphicFramePr>
          <p:nvPr>
            <p:ph idx="4294967295"/>
          </p:nvPr>
        </p:nvGraphicFramePr>
        <p:xfrm>
          <a:off x="827088" y="1230313"/>
          <a:ext cx="7272809" cy="5150336"/>
        </p:xfrm>
        <a:graphic>
          <a:graphicData uri="http://schemas.openxmlformats.org/drawingml/2006/table">
            <a:tbl>
              <a:tblPr/>
              <a:tblGrid>
                <a:gridCol w="1756697"/>
                <a:gridCol w="1441570"/>
                <a:gridCol w="1408398"/>
                <a:gridCol w="1350349"/>
                <a:gridCol w="1315795"/>
              </a:tblGrid>
              <a:tr h="6817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ECFF"/>
                        </a:solidFill>
                        <a:effectLst/>
                        <a:latin typeface="Tahoma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ahoma" charset="0"/>
                        </a:rPr>
                        <a:t>GTL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ahoma" charset="0"/>
                        </a:rPr>
                        <a:t>CTL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ahoma" charset="0"/>
                        </a:rPr>
                        <a:t>BTL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ahoma" charset="0"/>
                        </a:rPr>
                        <a:t>Crudo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</a:tr>
              <a:tr h="8723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Inversión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Alta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Muy alta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ahoma" charset="0"/>
                        </a:rPr>
                        <a:t>Muy alta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Tahoma" charset="0"/>
                        </a:rPr>
                        <a:t>Media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23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Tecnología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Demo/industrial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Industrial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ahoma" charset="0"/>
                        </a:rPr>
                        <a:t>Piloto/demo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Tahoma" charset="0"/>
                        </a:rPr>
                        <a:t>Industrial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91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Reserva energía (coste)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Concentrada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(bajo)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Tahoma" charset="0"/>
                        </a:rPr>
                        <a:t>Extendida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Tahoma" charset="0"/>
                        </a:rPr>
                        <a:t>(muy bajo)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Extendida pero compite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(bajo)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ahoma" charset="0"/>
                        </a:rPr>
                        <a:t>Muy concentrada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ahoma" charset="0"/>
                        </a:rPr>
                        <a:t>(medio)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09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Calidad y Medioambiente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Diesel de alta calidad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ahoma" charset="0"/>
                        </a:rPr>
                        <a:t>Altas emisiones de CO</a:t>
                      </a:r>
                      <a:r>
                        <a:rPr kumimoji="0" lang="es-ES" sz="12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Tahoma" charset="0"/>
                        </a:rPr>
                        <a:t>Renovable (créditos CO</a:t>
                      </a:r>
                      <a:r>
                        <a:rPr kumimoji="0" lang="es-ES" sz="12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Tahoma" charset="0"/>
                        </a:rPr>
                        <a:t>2</a:t>
                      </a: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Tahoma" charset="0"/>
                        </a:rPr>
                        <a:t>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Estándar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3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Punto de vista de gobiernos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Tahoma" charset="0"/>
                        </a:rPr>
                        <a:t>Opción para monetizar gas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Seguridad suministro energético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Potenciación crecimiento sostenible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ahoma" charset="0"/>
                        </a:rPr>
                        <a:t>Dependencia energética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El futuro del GTL</a:t>
            </a:r>
          </a:p>
        </p:txBody>
      </p:sp>
      <p:sp>
        <p:nvSpPr>
          <p:cNvPr id="39939" name="4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>
                <a:latin typeface="Arial" charset="0"/>
                <a:cs typeface="Arial" charset="0"/>
              </a:rPr>
              <a:t>©  D. Tecnología Repsol – 20 Enero 2011</a:t>
            </a:r>
          </a:p>
        </p:txBody>
      </p:sp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1457325"/>
            <a:ext cx="4392613" cy="3913188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</p:pic>
      <p:pic>
        <p:nvPicPr>
          <p:cNvPr id="39941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9488" y="1465263"/>
            <a:ext cx="4103687" cy="3898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smtClean="0"/>
              <a:t>Índice de la presentación</a:t>
            </a:r>
            <a:endParaRPr lang="en-US" smtClean="0"/>
          </a:p>
        </p:txBody>
      </p:sp>
      <p:sp>
        <p:nvSpPr>
          <p:cNvPr id="21507" name="Rectangle 8"/>
          <p:cNvSpPr>
            <a:spLocks noGrp="1" noChangeArrowheads="1"/>
          </p:cNvSpPr>
          <p:nvPr>
            <p:ph idx="1"/>
          </p:nvPr>
        </p:nvSpPr>
        <p:spPr>
          <a:xfrm>
            <a:off x="685800" y="1474788"/>
            <a:ext cx="7772400" cy="4762500"/>
          </a:xfrm>
        </p:spPr>
        <p:txBody>
          <a:bodyPr/>
          <a:lstStyle/>
          <a:p>
            <a:pPr eaLnBrk="1" hangingPunct="1"/>
            <a:r>
              <a:rPr lang="en-US" dirty="0" err="1" smtClean="0"/>
              <a:t>Introducción</a:t>
            </a:r>
            <a:r>
              <a:rPr lang="en-US" dirty="0" smtClean="0"/>
              <a:t>: </a:t>
            </a:r>
          </a:p>
          <a:p>
            <a:pPr lvl="1" eaLnBrk="1" hangingPunct="1"/>
            <a:r>
              <a:rPr lang="en-US" dirty="0" smtClean="0"/>
              <a:t>¿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el GTL?</a:t>
            </a:r>
          </a:p>
          <a:p>
            <a:pPr lvl="1" eaLnBrk="1" hangingPunct="1"/>
            <a:r>
              <a:rPr lang="en-US" dirty="0" err="1" smtClean="0"/>
              <a:t>Interés</a:t>
            </a:r>
            <a:r>
              <a:rPr lang="en-US" dirty="0" smtClean="0"/>
              <a:t> </a:t>
            </a:r>
            <a:r>
              <a:rPr lang="en-US" dirty="0" err="1" smtClean="0"/>
              <a:t>comercial</a:t>
            </a:r>
            <a:r>
              <a:rPr lang="en-US" dirty="0" smtClean="0"/>
              <a:t> del GTL (</a:t>
            </a:r>
            <a:r>
              <a:rPr lang="en-US" dirty="0" err="1" smtClean="0"/>
              <a:t>nicho</a:t>
            </a:r>
            <a:r>
              <a:rPr lang="en-US" dirty="0" smtClean="0"/>
              <a:t> de </a:t>
            </a:r>
            <a:r>
              <a:rPr lang="en-US" dirty="0" err="1" smtClean="0"/>
              <a:t>negocio</a:t>
            </a:r>
            <a:r>
              <a:rPr lang="en-US" dirty="0" smtClean="0"/>
              <a:t>)</a:t>
            </a:r>
          </a:p>
          <a:p>
            <a:pPr eaLnBrk="1" hangingPunct="1"/>
            <a:r>
              <a:rPr lang="en-US" dirty="0" err="1" smtClean="0"/>
              <a:t>Historia</a:t>
            </a:r>
            <a:r>
              <a:rPr lang="en-US" dirty="0" smtClean="0"/>
              <a:t> y </a:t>
            </a:r>
            <a:r>
              <a:rPr lang="en-US" dirty="0" err="1" smtClean="0"/>
              <a:t>descripción</a:t>
            </a:r>
            <a:r>
              <a:rPr lang="en-US" dirty="0" smtClean="0"/>
              <a:t> del </a:t>
            </a:r>
            <a:r>
              <a:rPr lang="en-US" dirty="0" err="1" smtClean="0"/>
              <a:t>proceso</a:t>
            </a:r>
            <a:r>
              <a:rPr lang="en-US" dirty="0" smtClean="0"/>
              <a:t> GTL-FT</a:t>
            </a:r>
          </a:p>
          <a:p>
            <a:pPr eaLnBrk="1" hangingPunct="1"/>
            <a:r>
              <a:rPr lang="en-US" dirty="0" err="1" smtClean="0"/>
              <a:t>Proyectos</a:t>
            </a:r>
            <a:r>
              <a:rPr lang="en-US" dirty="0" smtClean="0"/>
              <a:t> y </a:t>
            </a:r>
            <a:r>
              <a:rPr lang="en-US" dirty="0" err="1" smtClean="0"/>
              <a:t>economía</a:t>
            </a:r>
            <a:r>
              <a:rPr lang="en-US" dirty="0" smtClean="0"/>
              <a:t> del </a:t>
            </a:r>
            <a:r>
              <a:rPr lang="en-US" dirty="0" err="1" smtClean="0"/>
              <a:t>proceso</a:t>
            </a:r>
            <a:endParaRPr lang="en-US" dirty="0" smtClean="0"/>
          </a:p>
          <a:p>
            <a:pPr eaLnBrk="1" hangingPunct="1"/>
            <a:r>
              <a:rPr lang="en-US" dirty="0" err="1" smtClean="0"/>
              <a:t>Características</a:t>
            </a:r>
            <a:r>
              <a:rPr lang="en-US" dirty="0" smtClean="0"/>
              <a:t> y </a:t>
            </a:r>
            <a:r>
              <a:rPr lang="en-US" dirty="0" err="1" smtClean="0"/>
              <a:t>aplicación</a:t>
            </a:r>
            <a:r>
              <a:rPr lang="en-US" dirty="0" smtClean="0"/>
              <a:t> de los </a:t>
            </a:r>
            <a:r>
              <a:rPr lang="en-US" dirty="0" err="1" smtClean="0"/>
              <a:t>productos</a:t>
            </a:r>
            <a:r>
              <a:rPr lang="en-US" dirty="0" smtClean="0"/>
              <a:t> Fischer-</a:t>
            </a:r>
            <a:r>
              <a:rPr lang="en-US" dirty="0" err="1" smtClean="0"/>
              <a:t>Tropsch</a:t>
            </a:r>
            <a:endParaRPr lang="en-US" dirty="0" smtClean="0"/>
          </a:p>
          <a:p>
            <a:pPr eaLnBrk="1" hangingPunct="1"/>
            <a:r>
              <a:rPr lang="en-US" dirty="0" err="1" smtClean="0"/>
              <a:t>Opciones</a:t>
            </a:r>
            <a:r>
              <a:rPr lang="en-US" dirty="0" smtClean="0"/>
              <a:t> </a:t>
            </a:r>
            <a:r>
              <a:rPr lang="en-US" dirty="0" err="1" smtClean="0"/>
              <a:t>relacionadas</a:t>
            </a:r>
            <a:r>
              <a:rPr lang="en-US" dirty="0" smtClean="0"/>
              <a:t>: CTL y BTL</a:t>
            </a:r>
          </a:p>
          <a:p>
            <a:pPr eaLnBrk="1" hangingPunct="1"/>
            <a:r>
              <a:rPr lang="en-US" dirty="0" smtClean="0"/>
              <a:t>El </a:t>
            </a:r>
            <a:r>
              <a:rPr lang="en-US" dirty="0" err="1" smtClean="0"/>
              <a:t>futuro</a:t>
            </a:r>
            <a:r>
              <a:rPr lang="en-US" dirty="0" smtClean="0"/>
              <a:t> del GTL</a:t>
            </a:r>
          </a:p>
          <a:p>
            <a:pPr eaLnBrk="1" hangingPunct="1"/>
            <a:r>
              <a:rPr lang="en-US" dirty="0" err="1" smtClean="0"/>
              <a:t>Conclusiones</a:t>
            </a:r>
            <a:endParaRPr lang="en-US" dirty="0" smtClean="0"/>
          </a:p>
        </p:txBody>
      </p:sp>
      <p:sp>
        <p:nvSpPr>
          <p:cNvPr id="21508" name="3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>
                <a:latin typeface="Arial" charset="0"/>
                <a:cs typeface="Arial" charset="0"/>
              </a:rPr>
              <a:t>©  D. Tecnología Repsol – 20 Enero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Conclusiones</a:t>
            </a:r>
          </a:p>
        </p:txBody>
      </p:sp>
      <p:sp>
        <p:nvSpPr>
          <p:cNvPr id="40963" name="Rectangle 45"/>
          <p:cNvSpPr>
            <a:spLocks noGrp="1" noChangeArrowheads="1"/>
          </p:cNvSpPr>
          <p:nvPr>
            <p:ph idx="1"/>
          </p:nvPr>
        </p:nvSpPr>
        <p:spPr>
          <a:xfrm>
            <a:off x="468313" y="1125538"/>
            <a:ext cx="8280400" cy="5472112"/>
          </a:xfrm>
        </p:spPr>
        <p:txBody>
          <a:bodyPr/>
          <a:lstStyle/>
          <a:p>
            <a:pPr eaLnBrk="1" hangingPunct="1"/>
            <a:r>
              <a:rPr lang="es-ES" b="1" smtClean="0"/>
              <a:t>El </a:t>
            </a:r>
            <a:r>
              <a:rPr lang="es-ES" b="1" smtClean="0"/>
              <a:t>GTL es una </a:t>
            </a:r>
            <a:r>
              <a:rPr lang="es-ES" b="1" smtClean="0">
                <a:solidFill>
                  <a:srgbClr val="FF0000"/>
                </a:solidFill>
              </a:rPr>
              <a:t>realidad industrial </a:t>
            </a:r>
            <a:r>
              <a:rPr lang="es-ES" b="1" smtClean="0"/>
              <a:t>para </a:t>
            </a:r>
            <a:r>
              <a:rPr lang="es-ES" b="1" smtClean="0">
                <a:solidFill>
                  <a:srgbClr val="FF0000"/>
                </a:solidFill>
              </a:rPr>
              <a:t>monetizar gas </a:t>
            </a:r>
            <a:r>
              <a:rPr lang="es-ES" b="1" smtClean="0">
                <a:solidFill>
                  <a:srgbClr val="FF0000"/>
                </a:solidFill>
              </a:rPr>
              <a:t>natural</a:t>
            </a:r>
            <a:endParaRPr lang="es-ES" b="1" smtClean="0">
              <a:solidFill>
                <a:srgbClr val="FF0000"/>
              </a:solidFill>
            </a:endParaRPr>
          </a:p>
          <a:p>
            <a:pPr eaLnBrk="1" hangingPunct="1"/>
            <a:r>
              <a:rPr lang="es-ES" b="1" smtClean="0"/>
              <a:t>El principal producto GTL es el </a:t>
            </a:r>
            <a:r>
              <a:rPr lang="es-ES" b="1" smtClean="0">
                <a:solidFill>
                  <a:srgbClr val="FF0000"/>
                </a:solidFill>
              </a:rPr>
              <a:t>diésel </a:t>
            </a:r>
            <a:r>
              <a:rPr lang="es-ES" b="1" smtClean="0">
                <a:solidFill>
                  <a:srgbClr val="FF0000"/>
                </a:solidFill>
              </a:rPr>
              <a:t>FT</a:t>
            </a:r>
            <a:endParaRPr lang="es-ES" b="1" smtClean="0">
              <a:solidFill>
                <a:srgbClr val="FF0000"/>
              </a:solidFill>
            </a:endParaRPr>
          </a:p>
          <a:p>
            <a:pPr lvl="1" eaLnBrk="1" hangingPunct="1"/>
            <a:r>
              <a:rPr lang="es-ES" smtClean="0"/>
              <a:t>Mercado </a:t>
            </a:r>
            <a:r>
              <a:rPr lang="es-ES" smtClean="0"/>
              <a:t>flexible</a:t>
            </a:r>
            <a:r>
              <a:rPr lang="es-ES" smtClean="0"/>
              <a:t>, </a:t>
            </a:r>
            <a:r>
              <a:rPr lang="es-ES" smtClean="0"/>
              <a:t>“spot</a:t>
            </a:r>
            <a:r>
              <a:rPr lang="es-ES" smtClean="0"/>
              <a:t>”, a diferencia del mercado del </a:t>
            </a:r>
            <a:r>
              <a:rPr lang="es-ES" smtClean="0"/>
              <a:t>gas</a:t>
            </a:r>
            <a:endParaRPr lang="es-ES" smtClean="0"/>
          </a:p>
          <a:p>
            <a:pPr lvl="1" eaLnBrk="1" hangingPunct="1"/>
            <a:r>
              <a:rPr lang="es-ES" smtClean="0"/>
              <a:t>Excelente calidad en comparación al gasóleo </a:t>
            </a:r>
            <a:r>
              <a:rPr lang="es-ES" smtClean="0"/>
              <a:t>convencional</a:t>
            </a:r>
            <a:endParaRPr lang="es-ES" smtClean="0"/>
          </a:p>
          <a:p>
            <a:pPr eaLnBrk="1" hangingPunct="1"/>
            <a:r>
              <a:rPr lang="es-ES" b="1" smtClean="0"/>
              <a:t>Un proyecto GTL implica </a:t>
            </a:r>
            <a:r>
              <a:rPr lang="es-ES" b="1" smtClean="0">
                <a:solidFill>
                  <a:srgbClr val="FF0000"/>
                </a:solidFill>
              </a:rPr>
              <a:t>inversiones extremadamente </a:t>
            </a:r>
            <a:r>
              <a:rPr lang="es-ES" b="1" smtClean="0">
                <a:solidFill>
                  <a:srgbClr val="FF0000"/>
                </a:solidFill>
              </a:rPr>
              <a:t>altas</a:t>
            </a:r>
            <a:r>
              <a:rPr lang="es-ES" b="1" smtClean="0"/>
              <a:t> </a:t>
            </a:r>
            <a:endParaRPr lang="es-ES" b="1" smtClean="0"/>
          </a:p>
          <a:p>
            <a:pPr eaLnBrk="1" hangingPunct="1"/>
            <a:r>
              <a:rPr lang="es-ES" b="1" smtClean="0"/>
              <a:t>El </a:t>
            </a:r>
            <a:r>
              <a:rPr lang="es-ES" b="1" smtClean="0">
                <a:solidFill>
                  <a:srgbClr val="FF0000"/>
                </a:solidFill>
              </a:rPr>
              <a:t>GNL es el principal </a:t>
            </a:r>
            <a:r>
              <a:rPr lang="es-ES" b="1" smtClean="0">
                <a:solidFill>
                  <a:srgbClr val="FF0000"/>
                </a:solidFill>
              </a:rPr>
              <a:t>competidor</a:t>
            </a:r>
            <a:r>
              <a:rPr lang="es-ES" b="1" smtClean="0"/>
              <a:t> del GTL </a:t>
            </a:r>
            <a:r>
              <a:rPr lang="es-ES" b="1" smtClean="0"/>
              <a:t>(</a:t>
            </a:r>
            <a:r>
              <a:rPr lang="es-ES" b="1" smtClean="0"/>
              <a:t>para nuevos </a:t>
            </a:r>
            <a:r>
              <a:rPr lang="es-ES" b="1" smtClean="0"/>
              <a:t>proyectos)</a:t>
            </a:r>
            <a:endParaRPr lang="es-ES" b="1" smtClean="0"/>
          </a:p>
          <a:p>
            <a:pPr lvl="1" eaLnBrk="1" hangingPunct="1"/>
            <a:r>
              <a:rPr lang="es-ES" smtClean="0"/>
              <a:t>El GTL tiene mayor riesgo </a:t>
            </a:r>
            <a:r>
              <a:rPr lang="es-ES" smtClean="0"/>
              <a:t>tecnológico</a:t>
            </a:r>
            <a:endParaRPr lang="es-ES" smtClean="0"/>
          </a:p>
          <a:p>
            <a:pPr lvl="1" eaLnBrk="1" hangingPunct="1"/>
            <a:r>
              <a:rPr lang="es-ES" smtClean="0"/>
              <a:t>La rentabilidad relativa de cada opción depende de la diferencia entre el precio del crudo </a:t>
            </a:r>
            <a:r>
              <a:rPr lang="es-ES" smtClean="0"/>
              <a:t>(</a:t>
            </a:r>
            <a:r>
              <a:rPr lang="es-ES" smtClean="0"/>
              <a:t>mercado del </a:t>
            </a:r>
            <a:r>
              <a:rPr lang="es-ES" smtClean="0"/>
              <a:t>GTL</a:t>
            </a:r>
            <a:r>
              <a:rPr lang="es-ES" smtClean="0"/>
              <a:t>) y del gas </a:t>
            </a:r>
            <a:r>
              <a:rPr lang="es-ES" smtClean="0"/>
              <a:t>(</a:t>
            </a:r>
            <a:r>
              <a:rPr lang="es-ES" smtClean="0"/>
              <a:t>mercado del </a:t>
            </a:r>
            <a:r>
              <a:rPr lang="es-ES" smtClean="0"/>
              <a:t>GNL)</a:t>
            </a:r>
            <a:endParaRPr lang="es-ES" smtClean="0"/>
          </a:p>
          <a:p>
            <a:pPr lvl="1" eaLnBrk="1" hangingPunct="1"/>
            <a:r>
              <a:rPr lang="es-ES" smtClean="0"/>
              <a:t>No se prevén nuevos proyectos GTL en el corto-medio </a:t>
            </a:r>
            <a:r>
              <a:rPr lang="es-ES" smtClean="0"/>
              <a:t>plazo</a:t>
            </a:r>
            <a:endParaRPr lang="es-ES" smtClean="0"/>
          </a:p>
          <a:p>
            <a:pPr eaLnBrk="1" hangingPunct="1"/>
            <a:r>
              <a:rPr lang="es-ES" b="1" smtClean="0"/>
              <a:t>El desarrollo de los procesos GTL abre la puerta </a:t>
            </a:r>
            <a:r>
              <a:rPr lang="es-ES" b="1" smtClean="0"/>
              <a:t>al:</a:t>
            </a:r>
            <a:endParaRPr lang="es-ES" b="1" smtClean="0"/>
          </a:p>
          <a:p>
            <a:pPr lvl="1" eaLnBrk="1" hangingPunct="1">
              <a:buClr>
                <a:schemeClr val="tx1"/>
              </a:buClr>
            </a:pPr>
            <a:r>
              <a:rPr lang="es-ES" b="1" smtClean="0">
                <a:solidFill>
                  <a:srgbClr val="FF0000"/>
                </a:solidFill>
              </a:rPr>
              <a:t>CTL</a:t>
            </a:r>
            <a:r>
              <a:rPr lang="es-ES" smtClean="0"/>
              <a:t>, para aprovechar las abundantes reservas de carbón </a:t>
            </a:r>
            <a:r>
              <a:rPr lang="es-ES" smtClean="0"/>
              <a:t>(</a:t>
            </a:r>
            <a:r>
              <a:rPr lang="es-ES" smtClean="0"/>
              <a:t>medio </a:t>
            </a:r>
            <a:r>
              <a:rPr lang="es-ES" smtClean="0"/>
              <a:t>plazo)</a:t>
            </a:r>
            <a:endParaRPr lang="es-ES" smtClean="0"/>
          </a:p>
          <a:p>
            <a:pPr lvl="1" eaLnBrk="1" hangingPunct="1">
              <a:buClr>
                <a:schemeClr val="tx1"/>
              </a:buClr>
            </a:pPr>
            <a:r>
              <a:rPr lang="es-ES" b="1" smtClean="0">
                <a:solidFill>
                  <a:srgbClr val="FF0000"/>
                </a:solidFill>
              </a:rPr>
              <a:t>BTL</a:t>
            </a:r>
            <a:r>
              <a:rPr lang="es-ES" smtClean="0"/>
              <a:t>, por su carácter renovable </a:t>
            </a:r>
            <a:r>
              <a:rPr lang="es-ES" smtClean="0"/>
              <a:t>(</a:t>
            </a:r>
            <a:r>
              <a:rPr lang="es-ES" smtClean="0"/>
              <a:t>largo </a:t>
            </a:r>
            <a:r>
              <a:rPr lang="es-ES" smtClean="0"/>
              <a:t>plazo)</a:t>
            </a:r>
            <a:endParaRPr lang="es-ES" smtClean="0"/>
          </a:p>
        </p:txBody>
      </p:sp>
      <p:sp>
        <p:nvSpPr>
          <p:cNvPr id="40964" name="3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>
                <a:latin typeface="Arial" charset="0"/>
                <a:cs typeface="Arial" charset="0"/>
              </a:rPr>
              <a:t>©  D. Tecnología Repsol – 20 Enero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420938"/>
            <a:ext cx="7772400" cy="3024187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</a:rPr>
              <a:t>GRACIAS</a:t>
            </a:r>
          </a:p>
          <a:p>
            <a:pPr algn="ctr" eaLnBrk="1" hangingPunct="1">
              <a:spcBef>
                <a:spcPct val="10000"/>
              </a:spcBef>
              <a:buFontTx/>
              <a:buNone/>
              <a:defRPr/>
            </a:pPr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</a:rPr>
              <a:t>POR LA ATENCIÓN</a:t>
            </a:r>
          </a:p>
          <a:p>
            <a:pPr algn="ctr" eaLnBrk="1" hangingPunct="1">
              <a:buFontTx/>
              <a:buNone/>
              <a:defRPr/>
            </a:pPr>
            <a:endParaRPr lang="en-US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 eaLnBrk="1" hangingPunct="1">
              <a:buFontTx/>
              <a:buNone/>
              <a:defRPr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rcollf@repsol.com</a:t>
            </a:r>
          </a:p>
        </p:txBody>
      </p:sp>
      <p:sp>
        <p:nvSpPr>
          <p:cNvPr id="41987" name="2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>
                <a:latin typeface="Arial" charset="0"/>
                <a:cs typeface="Arial" charset="0"/>
              </a:rPr>
              <a:t>©  D. Tecnología Repsol – 20 Enero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smtClean="0"/>
              <a:t>Proceso GTL-FT</a:t>
            </a:r>
            <a:endParaRPr lang="en-GB" smtClean="0"/>
          </a:p>
        </p:txBody>
      </p:sp>
      <p:sp>
        <p:nvSpPr>
          <p:cNvPr id="25603" name="18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>
                <a:latin typeface="Arial" charset="0"/>
                <a:cs typeface="Arial" charset="0"/>
              </a:rPr>
              <a:t>©  D. Tecnología Repsol – 20 Enero 2011</a:t>
            </a:r>
          </a:p>
        </p:txBody>
      </p:sp>
      <p:sp>
        <p:nvSpPr>
          <p:cNvPr id="25604" name="Text Box 3"/>
          <p:cNvSpPr txBox="1">
            <a:spLocks noChangeArrowheads="1"/>
          </p:cNvSpPr>
          <p:nvPr/>
        </p:nvSpPr>
        <p:spPr bwMode="auto">
          <a:xfrm>
            <a:off x="3290888" y="1212850"/>
            <a:ext cx="2159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GB" sz="2000">
                <a:solidFill>
                  <a:schemeClr val="tx2"/>
                </a:solidFill>
                <a:latin typeface="Berlin Sans FB" pitchFamily="34" charset="0"/>
              </a:rPr>
              <a:t>Reacción</a:t>
            </a:r>
          </a:p>
          <a:p>
            <a:pPr algn="ctr" eaLnBrk="0" hangingPunct="0"/>
            <a:r>
              <a:rPr lang="en-GB" sz="2000">
                <a:solidFill>
                  <a:schemeClr val="tx2"/>
                </a:solidFill>
                <a:latin typeface="Berlin Sans FB" pitchFamily="34" charset="0"/>
              </a:rPr>
              <a:t>Fischer-Tropsch</a:t>
            </a:r>
          </a:p>
        </p:txBody>
      </p:sp>
      <p:sp>
        <p:nvSpPr>
          <p:cNvPr id="25605" name="AutoShape 4"/>
          <p:cNvSpPr>
            <a:spLocks noChangeArrowheads="1"/>
          </p:cNvSpPr>
          <p:nvPr/>
        </p:nvSpPr>
        <p:spPr bwMode="auto">
          <a:xfrm>
            <a:off x="3749675" y="2214563"/>
            <a:ext cx="1352550" cy="3338512"/>
          </a:xfrm>
          <a:prstGeom prst="can">
            <a:avLst>
              <a:gd name="adj" fmla="val 23003"/>
            </a:avLst>
          </a:prstGeom>
          <a:gradFill rotWithShape="1">
            <a:gsLst>
              <a:gs pos="0">
                <a:srgbClr val="FFFFFF"/>
              </a:gs>
              <a:gs pos="100000">
                <a:srgbClr val="008080">
                  <a:alpha val="89998"/>
                </a:srgbClr>
              </a:gs>
            </a:gsLst>
            <a:lin ang="0" scaled="1"/>
          </a:gradFill>
          <a:ln w="9525">
            <a:solidFill>
              <a:srgbClr val="00808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s-ES" sz="2000">
                <a:solidFill>
                  <a:srgbClr val="000000"/>
                </a:solidFill>
                <a:latin typeface="Berlin Sans FB" pitchFamily="34" charset="0"/>
              </a:rPr>
              <a:t>Lecho fijo /</a:t>
            </a:r>
          </a:p>
          <a:p>
            <a:pPr algn="ctr" eaLnBrk="0" hangingPunct="0"/>
            <a:endParaRPr lang="es-ES" sz="2000">
              <a:solidFill>
                <a:srgbClr val="000000"/>
              </a:solidFill>
              <a:latin typeface="Berlin Sans FB" pitchFamily="34" charset="0"/>
            </a:endParaRPr>
          </a:p>
          <a:p>
            <a:pPr algn="ctr" eaLnBrk="0" hangingPunct="0"/>
            <a:r>
              <a:rPr lang="es-ES" sz="2000">
                <a:solidFill>
                  <a:srgbClr val="000000"/>
                </a:solidFill>
                <a:latin typeface="Berlin Sans FB" pitchFamily="34" charset="0"/>
              </a:rPr>
              <a:t>Lecho </a:t>
            </a:r>
          </a:p>
          <a:p>
            <a:pPr algn="ctr" eaLnBrk="0" hangingPunct="0"/>
            <a:r>
              <a:rPr lang="es-ES" sz="2000">
                <a:solidFill>
                  <a:srgbClr val="000000"/>
                </a:solidFill>
                <a:latin typeface="Berlin Sans FB" pitchFamily="34" charset="0"/>
              </a:rPr>
              <a:t>fluidizado /</a:t>
            </a:r>
          </a:p>
          <a:p>
            <a:pPr algn="ctr" eaLnBrk="0" hangingPunct="0"/>
            <a:endParaRPr lang="es-ES" sz="2000">
              <a:solidFill>
                <a:srgbClr val="000000"/>
              </a:solidFill>
              <a:latin typeface="Berlin Sans FB" pitchFamily="34" charset="0"/>
            </a:endParaRPr>
          </a:p>
          <a:p>
            <a:pPr algn="ctr" eaLnBrk="0" hangingPunct="0"/>
            <a:r>
              <a:rPr lang="es-ES" sz="2000">
                <a:solidFill>
                  <a:srgbClr val="000000"/>
                </a:solidFill>
                <a:latin typeface="Berlin Sans FB" pitchFamily="34" charset="0"/>
              </a:rPr>
              <a:t>“Slurry”</a:t>
            </a:r>
          </a:p>
          <a:p>
            <a:pPr algn="ctr" eaLnBrk="0" hangingPunct="0"/>
            <a:endParaRPr lang="en-GB" sz="2000">
              <a:solidFill>
                <a:srgbClr val="000000"/>
              </a:solidFill>
              <a:latin typeface="Berlin Sans FB" pitchFamily="34" charset="0"/>
            </a:endParaRPr>
          </a:p>
        </p:txBody>
      </p:sp>
      <p:sp>
        <p:nvSpPr>
          <p:cNvPr id="25606" name="Text Box 5"/>
          <p:cNvSpPr txBox="1">
            <a:spLocks noChangeArrowheads="1"/>
          </p:cNvSpPr>
          <p:nvPr/>
        </p:nvSpPr>
        <p:spPr bwMode="auto">
          <a:xfrm>
            <a:off x="5756275" y="1214438"/>
            <a:ext cx="21621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GB" sz="2000">
                <a:solidFill>
                  <a:schemeClr val="tx2"/>
                </a:solidFill>
                <a:latin typeface="Berlin Sans FB" pitchFamily="34" charset="0"/>
              </a:rPr>
              <a:t>Hidrogenación /</a:t>
            </a:r>
          </a:p>
          <a:p>
            <a:pPr algn="ctr" eaLnBrk="0" hangingPunct="0"/>
            <a:r>
              <a:rPr lang="en-GB" sz="2000">
                <a:solidFill>
                  <a:schemeClr val="tx2"/>
                </a:solidFill>
                <a:latin typeface="Berlin Sans FB" pitchFamily="34" charset="0"/>
              </a:rPr>
              <a:t>hidrocraqueo</a:t>
            </a:r>
          </a:p>
        </p:txBody>
      </p:sp>
      <p:sp>
        <p:nvSpPr>
          <p:cNvPr id="25607" name="AutoShape 6"/>
          <p:cNvSpPr>
            <a:spLocks noChangeArrowheads="1"/>
          </p:cNvSpPr>
          <p:nvPr/>
        </p:nvSpPr>
        <p:spPr bwMode="auto">
          <a:xfrm>
            <a:off x="6181725" y="2214563"/>
            <a:ext cx="1352550" cy="2417762"/>
          </a:xfrm>
          <a:prstGeom prst="can">
            <a:avLst>
              <a:gd name="adj" fmla="val 23942"/>
            </a:avLst>
          </a:prstGeom>
          <a:gradFill rotWithShape="1">
            <a:gsLst>
              <a:gs pos="0">
                <a:srgbClr val="FFFFFF"/>
              </a:gs>
              <a:gs pos="100000">
                <a:srgbClr val="008080">
                  <a:alpha val="89998"/>
                </a:srgbClr>
              </a:gs>
            </a:gsLst>
            <a:lin ang="0" scaled="1"/>
          </a:gradFill>
          <a:ln w="9525">
            <a:solidFill>
              <a:srgbClr val="00808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s-ES" sz="2000">
                <a:solidFill>
                  <a:srgbClr val="000000"/>
                </a:solidFill>
                <a:latin typeface="Berlin Sans FB" pitchFamily="34" charset="0"/>
              </a:rPr>
              <a:t>HT</a:t>
            </a:r>
          </a:p>
          <a:p>
            <a:pPr algn="ctr" eaLnBrk="0" hangingPunct="0"/>
            <a:endParaRPr lang="es-ES" sz="2000">
              <a:solidFill>
                <a:srgbClr val="000000"/>
              </a:solidFill>
              <a:latin typeface="Berlin Sans FB" pitchFamily="34" charset="0"/>
            </a:endParaRPr>
          </a:p>
          <a:p>
            <a:pPr algn="ctr" eaLnBrk="0" hangingPunct="0"/>
            <a:r>
              <a:rPr lang="es-ES" sz="2000">
                <a:solidFill>
                  <a:srgbClr val="000000"/>
                </a:solidFill>
                <a:latin typeface="Berlin Sans FB" pitchFamily="34" charset="0"/>
              </a:rPr>
              <a:t>HC</a:t>
            </a:r>
          </a:p>
          <a:p>
            <a:pPr algn="ctr" eaLnBrk="0" hangingPunct="0"/>
            <a:endParaRPr lang="en-GB" sz="2000">
              <a:solidFill>
                <a:srgbClr val="000000"/>
              </a:solidFill>
              <a:latin typeface="Berlin Sans FB" pitchFamily="34" charset="0"/>
            </a:endParaRPr>
          </a:p>
        </p:txBody>
      </p:sp>
      <p:sp>
        <p:nvSpPr>
          <p:cNvPr id="25608" name="AutoShape 7"/>
          <p:cNvSpPr>
            <a:spLocks noChangeArrowheads="1"/>
          </p:cNvSpPr>
          <p:nvPr/>
        </p:nvSpPr>
        <p:spPr bwMode="auto">
          <a:xfrm>
            <a:off x="1316038" y="2214563"/>
            <a:ext cx="1352550" cy="4310062"/>
          </a:xfrm>
          <a:prstGeom prst="can">
            <a:avLst>
              <a:gd name="adj" fmla="val 25124"/>
            </a:avLst>
          </a:prstGeom>
          <a:gradFill rotWithShape="1">
            <a:gsLst>
              <a:gs pos="0">
                <a:srgbClr val="FFFFFF"/>
              </a:gs>
              <a:gs pos="100000">
                <a:srgbClr val="008080">
                  <a:alpha val="89998"/>
                </a:srgbClr>
              </a:gs>
            </a:gsLst>
            <a:lin ang="0" scaled="1"/>
          </a:gradFill>
          <a:ln w="9525">
            <a:solidFill>
              <a:srgbClr val="00808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s-ES" sz="2000">
                <a:solidFill>
                  <a:srgbClr val="000000"/>
                </a:solidFill>
                <a:latin typeface="Berlin Sans FB" pitchFamily="34" charset="0"/>
              </a:rPr>
              <a:t>POX  /</a:t>
            </a:r>
          </a:p>
          <a:p>
            <a:pPr algn="ctr" eaLnBrk="0" hangingPunct="0"/>
            <a:endParaRPr lang="es-ES" sz="2000">
              <a:solidFill>
                <a:srgbClr val="000000"/>
              </a:solidFill>
              <a:latin typeface="Berlin Sans FB" pitchFamily="34" charset="0"/>
            </a:endParaRPr>
          </a:p>
          <a:p>
            <a:pPr algn="ctr" eaLnBrk="0" hangingPunct="0"/>
            <a:r>
              <a:rPr lang="es-ES" sz="2000">
                <a:solidFill>
                  <a:srgbClr val="000000"/>
                </a:solidFill>
                <a:latin typeface="Berlin Sans FB" pitchFamily="34" charset="0"/>
              </a:rPr>
              <a:t>SMR  /</a:t>
            </a:r>
          </a:p>
          <a:p>
            <a:pPr algn="ctr" eaLnBrk="0" hangingPunct="0"/>
            <a:endParaRPr lang="es-ES" sz="2000">
              <a:solidFill>
                <a:srgbClr val="000000"/>
              </a:solidFill>
              <a:latin typeface="Berlin Sans FB" pitchFamily="34" charset="0"/>
            </a:endParaRPr>
          </a:p>
          <a:p>
            <a:pPr algn="ctr" eaLnBrk="0" hangingPunct="0"/>
            <a:r>
              <a:rPr lang="es-ES" sz="2000">
                <a:solidFill>
                  <a:srgbClr val="000000"/>
                </a:solidFill>
                <a:latin typeface="Berlin Sans FB" pitchFamily="34" charset="0"/>
              </a:rPr>
              <a:t>ATR   </a:t>
            </a:r>
          </a:p>
          <a:p>
            <a:pPr algn="ctr" eaLnBrk="0" hangingPunct="0"/>
            <a:endParaRPr lang="es-ES" sz="2000">
              <a:solidFill>
                <a:srgbClr val="000000"/>
              </a:solidFill>
              <a:latin typeface="Berlin Sans FB" pitchFamily="34" charset="0"/>
            </a:endParaRPr>
          </a:p>
          <a:p>
            <a:pPr algn="ctr" eaLnBrk="0" hangingPunct="0"/>
            <a:endParaRPr lang="es-ES" sz="2000">
              <a:solidFill>
                <a:srgbClr val="000000"/>
              </a:solidFill>
              <a:latin typeface="Berlin Sans FB" pitchFamily="34" charset="0"/>
            </a:endParaRPr>
          </a:p>
          <a:p>
            <a:pPr algn="ctr" eaLnBrk="0" hangingPunct="0"/>
            <a:endParaRPr lang="es-ES" sz="2000">
              <a:solidFill>
                <a:srgbClr val="000000"/>
              </a:solidFill>
              <a:latin typeface="Berlin Sans FB" pitchFamily="34" charset="0"/>
            </a:endParaRPr>
          </a:p>
          <a:p>
            <a:pPr algn="ctr" eaLnBrk="0" hangingPunct="0"/>
            <a:endParaRPr lang="es-ES" sz="2000">
              <a:solidFill>
                <a:srgbClr val="000000"/>
              </a:solidFill>
              <a:latin typeface="Berlin Sans FB" pitchFamily="34" charset="0"/>
            </a:endParaRPr>
          </a:p>
          <a:p>
            <a:pPr algn="ctr" eaLnBrk="0" hangingPunct="0"/>
            <a:endParaRPr lang="en-GB" sz="2000">
              <a:solidFill>
                <a:srgbClr val="000000"/>
              </a:solidFill>
              <a:latin typeface="Berlin Sans FB" pitchFamily="34" charset="0"/>
            </a:endParaRPr>
          </a:p>
        </p:txBody>
      </p:sp>
      <p:sp>
        <p:nvSpPr>
          <p:cNvPr id="25609" name="Text Box 8"/>
          <p:cNvSpPr txBox="1">
            <a:spLocks noChangeArrowheads="1"/>
          </p:cNvSpPr>
          <p:nvPr/>
        </p:nvSpPr>
        <p:spPr bwMode="auto">
          <a:xfrm>
            <a:off x="1014413" y="1200150"/>
            <a:ext cx="1863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GB" sz="2000">
                <a:solidFill>
                  <a:schemeClr val="tx2"/>
                </a:solidFill>
                <a:latin typeface="Berlin Sans FB" pitchFamily="34" charset="0"/>
              </a:rPr>
              <a:t>Producción</a:t>
            </a:r>
          </a:p>
          <a:p>
            <a:pPr algn="ctr" eaLnBrk="0" hangingPunct="0"/>
            <a:r>
              <a:rPr lang="en-GB" sz="2000">
                <a:solidFill>
                  <a:schemeClr val="tx2"/>
                </a:solidFill>
                <a:latin typeface="Berlin Sans FB" pitchFamily="34" charset="0"/>
              </a:rPr>
              <a:t>gas de síntesis</a:t>
            </a:r>
          </a:p>
        </p:txBody>
      </p:sp>
      <p:sp>
        <p:nvSpPr>
          <p:cNvPr id="25610" name="AutoShape 9"/>
          <p:cNvSpPr>
            <a:spLocks noChangeArrowheads="1"/>
          </p:cNvSpPr>
          <p:nvPr/>
        </p:nvSpPr>
        <p:spPr bwMode="auto">
          <a:xfrm>
            <a:off x="5272088" y="2479675"/>
            <a:ext cx="768350" cy="1843088"/>
          </a:xfrm>
          <a:prstGeom prst="homePlate">
            <a:avLst>
              <a:gd name="adj" fmla="val 25000"/>
            </a:avLst>
          </a:prstGeom>
          <a:gradFill rotWithShape="1">
            <a:gsLst>
              <a:gs pos="0">
                <a:srgbClr val="FFFFFF"/>
              </a:gs>
              <a:gs pos="100000">
                <a:srgbClr val="FFFF00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en-US" sz="1600" b="1">
                <a:solidFill>
                  <a:schemeClr val="tx2"/>
                </a:solidFill>
                <a:latin typeface="Tahoma" pitchFamily="34" charset="0"/>
              </a:rPr>
              <a:t>Cera</a:t>
            </a:r>
          </a:p>
          <a:p>
            <a:pPr algn="ctr">
              <a:spcBef>
                <a:spcPct val="20000"/>
              </a:spcBef>
            </a:pPr>
            <a:r>
              <a:rPr lang="en-US" sz="1600" b="1">
                <a:solidFill>
                  <a:schemeClr val="tx2"/>
                </a:solidFill>
                <a:latin typeface="Tahoma" pitchFamily="34" charset="0"/>
              </a:rPr>
              <a:t>FT</a:t>
            </a:r>
          </a:p>
        </p:txBody>
      </p:sp>
      <p:sp>
        <p:nvSpPr>
          <p:cNvPr id="25611" name="AutoShape 10"/>
          <p:cNvSpPr>
            <a:spLocks noChangeArrowheads="1"/>
          </p:cNvSpPr>
          <p:nvPr/>
        </p:nvSpPr>
        <p:spPr bwMode="auto">
          <a:xfrm>
            <a:off x="5294313" y="4741863"/>
            <a:ext cx="752475" cy="617537"/>
          </a:xfrm>
          <a:prstGeom prst="homePlate">
            <a:avLst>
              <a:gd name="adj" fmla="val 30463"/>
            </a:avLst>
          </a:prstGeom>
          <a:gradFill rotWithShape="1">
            <a:gsLst>
              <a:gs pos="0">
                <a:srgbClr val="FFFFFF"/>
              </a:gs>
              <a:gs pos="100000">
                <a:srgbClr val="CC3300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en-US" sz="1600">
                <a:solidFill>
                  <a:schemeClr val="tx2"/>
                </a:solidFill>
                <a:latin typeface="Tahoma" pitchFamily="34" charset="0"/>
              </a:rPr>
              <a:t>H</a:t>
            </a:r>
            <a:r>
              <a:rPr lang="en-US" sz="1600" baseline="-25000">
                <a:solidFill>
                  <a:schemeClr val="tx2"/>
                </a:solidFill>
                <a:latin typeface="Tahoma" pitchFamily="34" charset="0"/>
              </a:rPr>
              <a:t>2</a:t>
            </a:r>
            <a:r>
              <a:rPr lang="en-US" sz="1600">
                <a:solidFill>
                  <a:schemeClr val="tx2"/>
                </a:solidFill>
                <a:latin typeface="Tahoma" pitchFamily="34" charset="0"/>
              </a:rPr>
              <a:t>O</a:t>
            </a:r>
          </a:p>
        </p:txBody>
      </p:sp>
      <p:sp>
        <p:nvSpPr>
          <p:cNvPr id="25612" name="AutoShape 11"/>
          <p:cNvSpPr>
            <a:spLocks noChangeArrowheads="1"/>
          </p:cNvSpPr>
          <p:nvPr/>
        </p:nvSpPr>
        <p:spPr bwMode="auto">
          <a:xfrm>
            <a:off x="2838450" y="2479675"/>
            <a:ext cx="768350" cy="2476500"/>
          </a:xfrm>
          <a:prstGeom prst="homePlate">
            <a:avLst>
              <a:gd name="adj" fmla="val 25000"/>
            </a:avLst>
          </a:prstGeom>
          <a:gradFill rotWithShape="1">
            <a:gsLst>
              <a:gs pos="0">
                <a:srgbClr val="FFFFFF"/>
              </a:gs>
              <a:gs pos="100000">
                <a:srgbClr val="FFFF00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en-US" sz="1600" b="1">
                <a:solidFill>
                  <a:schemeClr val="tx2"/>
                </a:solidFill>
                <a:latin typeface="Tahoma" pitchFamily="34" charset="0"/>
              </a:rPr>
              <a:t>CO</a:t>
            </a:r>
          </a:p>
          <a:p>
            <a:pPr algn="ctr">
              <a:spcBef>
                <a:spcPct val="20000"/>
              </a:spcBef>
            </a:pPr>
            <a:r>
              <a:rPr lang="en-US" sz="1600" b="1">
                <a:solidFill>
                  <a:schemeClr val="tx2"/>
                </a:solidFill>
                <a:latin typeface="Tahoma" pitchFamily="34" charset="0"/>
              </a:rPr>
              <a:t>+</a:t>
            </a:r>
          </a:p>
          <a:p>
            <a:pPr algn="ctr">
              <a:spcBef>
                <a:spcPct val="20000"/>
              </a:spcBef>
            </a:pPr>
            <a:r>
              <a:rPr lang="en-US" sz="1600" b="1">
                <a:solidFill>
                  <a:schemeClr val="tx2"/>
                </a:solidFill>
                <a:latin typeface="Tahoma" pitchFamily="34" charset="0"/>
              </a:rPr>
              <a:t>H</a:t>
            </a:r>
            <a:r>
              <a:rPr lang="en-US" sz="1600" b="1" baseline="-25000">
                <a:solidFill>
                  <a:schemeClr val="tx2"/>
                </a:solidFill>
                <a:latin typeface="Tahoma" pitchFamily="34" charset="0"/>
              </a:rPr>
              <a:t>2</a:t>
            </a:r>
          </a:p>
        </p:txBody>
      </p:sp>
      <p:sp>
        <p:nvSpPr>
          <p:cNvPr id="25613" name="AutoShape 12"/>
          <p:cNvSpPr>
            <a:spLocks noChangeArrowheads="1"/>
          </p:cNvSpPr>
          <p:nvPr/>
        </p:nvSpPr>
        <p:spPr bwMode="auto">
          <a:xfrm>
            <a:off x="2846388" y="5730875"/>
            <a:ext cx="752475" cy="617538"/>
          </a:xfrm>
          <a:prstGeom prst="homePlate">
            <a:avLst>
              <a:gd name="adj" fmla="val 30463"/>
            </a:avLst>
          </a:prstGeom>
          <a:gradFill rotWithShape="1">
            <a:gsLst>
              <a:gs pos="0">
                <a:srgbClr val="FFFFFF"/>
              </a:gs>
              <a:gs pos="100000">
                <a:srgbClr val="CC3300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en-US" sz="1600">
                <a:solidFill>
                  <a:schemeClr val="tx2"/>
                </a:solidFill>
                <a:latin typeface="Tahoma" pitchFamily="34" charset="0"/>
              </a:rPr>
              <a:t>CO</a:t>
            </a:r>
            <a:r>
              <a:rPr lang="en-US" sz="1600" baseline="-25000">
                <a:solidFill>
                  <a:schemeClr val="tx2"/>
                </a:solidFill>
                <a:latin typeface="Tahoma" pitchFamily="34" charset="0"/>
              </a:rPr>
              <a:t>2</a:t>
            </a:r>
          </a:p>
        </p:txBody>
      </p:sp>
      <p:sp>
        <p:nvSpPr>
          <p:cNvPr id="25614" name="AutoShape 13"/>
          <p:cNvSpPr>
            <a:spLocks noChangeArrowheads="1"/>
          </p:cNvSpPr>
          <p:nvPr/>
        </p:nvSpPr>
        <p:spPr bwMode="auto">
          <a:xfrm>
            <a:off x="479425" y="2479675"/>
            <a:ext cx="709613" cy="1427163"/>
          </a:xfrm>
          <a:prstGeom prst="homePlate">
            <a:avLst>
              <a:gd name="adj" fmla="val 25000"/>
            </a:avLst>
          </a:prstGeom>
          <a:gradFill rotWithShape="1">
            <a:gsLst>
              <a:gs pos="0">
                <a:srgbClr val="FFFFFF"/>
              </a:gs>
              <a:gs pos="100000">
                <a:srgbClr val="FFFF00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en-US" sz="1600" b="1">
                <a:solidFill>
                  <a:schemeClr val="tx2"/>
                </a:solidFill>
                <a:latin typeface="Tahoma" pitchFamily="34" charset="0"/>
              </a:rPr>
              <a:t>CH</a:t>
            </a:r>
            <a:r>
              <a:rPr lang="en-US" sz="1600" b="1" baseline="-25000">
                <a:solidFill>
                  <a:schemeClr val="tx2"/>
                </a:solidFill>
                <a:latin typeface="Tahoma" pitchFamily="34" charset="0"/>
              </a:rPr>
              <a:t>4</a:t>
            </a:r>
          </a:p>
        </p:txBody>
      </p:sp>
      <p:sp>
        <p:nvSpPr>
          <p:cNvPr id="25615" name="AutoShape 14"/>
          <p:cNvSpPr>
            <a:spLocks noChangeArrowheads="1"/>
          </p:cNvSpPr>
          <p:nvPr/>
        </p:nvSpPr>
        <p:spPr bwMode="auto">
          <a:xfrm>
            <a:off x="479425" y="4529138"/>
            <a:ext cx="709613" cy="1427162"/>
          </a:xfrm>
          <a:prstGeom prst="homePlate">
            <a:avLst>
              <a:gd name="adj" fmla="val 25000"/>
            </a:avLst>
          </a:prstGeom>
          <a:gradFill rotWithShape="1">
            <a:gsLst>
              <a:gs pos="0">
                <a:srgbClr val="FFFFFF"/>
              </a:gs>
              <a:gs pos="100000">
                <a:srgbClr val="FFFF00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en-US" sz="1600" b="1">
                <a:solidFill>
                  <a:schemeClr val="tx2"/>
                </a:solidFill>
                <a:latin typeface="Tahoma" pitchFamily="34" charset="0"/>
              </a:rPr>
              <a:t>O</a:t>
            </a:r>
            <a:r>
              <a:rPr lang="en-US" sz="1600" b="1" baseline="-25000">
                <a:solidFill>
                  <a:schemeClr val="tx2"/>
                </a:solidFill>
                <a:latin typeface="Tahoma" pitchFamily="34" charset="0"/>
              </a:rPr>
              <a:t>2</a:t>
            </a:r>
          </a:p>
          <a:p>
            <a:pPr algn="ctr">
              <a:spcBef>
                <a:spcPct val="20000"/>
              </a:spcBef>
            </a:pPr>
            <a:r>
              <a:rPr lang="en-US" sz="1600" b="1">
                <a:solidFill>
                  <a:schemeClr val="tx2"/>
                </a:solidFill>
                <a:latin typeface="Tahoma" pitchFamily="34" charset="0"/>
              </a:rPr>
              <a:t>+</a:t>
            </a:r>
          </a:p>
          <a:p>
            <a:pPr algn="ctr">
              <a:spcBef>
                <a:spcPct val="20000"/>
              </a:spcBef>
            </a:pPr>
            <a:r>
              <a:rPr lang="en-US" sz="1600" b="1">
                <a:solidFill>
                  <a:schemeClr val="tx2"/>
                </a:solidFill>
                <a:latin typeface="Tahoma" pitchFamily="34" charset="0"/>
              </a:rPr>
              <a:t>H</a:t>
            </a:r>
            <a:r>
              <a:rPr lang="en-US" sz="1600" b="1" baseline="-25000">
                <a:solidFill>
                  <a:schemeClr val="tx2"/>
                </a:solidFill>
                <a:latin typeface="Tahoma" pitchFamily="34" charset="0"/>
              </a:rPr>
              <a:t>2</a:t>
            </a:r>
            <a:r>
              <a:rPr lang="en-US" sz="1600" b="1">
                <a:solidFill>
                  <a:schemeClr val="tx2"/>
                </a:solidFill>
                <a:latin typeface="Tahoma" pitchFamily="34" charset="0"/>
              </a:rPr>
              <a:t>O</a:t>
            </a:r>
          </a:p>
        </p:txBody>
      </p:sp>
      <p:sp>
        <p:nvSpPr>
          <p:cNvPr id="25616" name="AutoShape 15"/>
          <p:cNvSpPr>
            <a:spLocks noChangeArrowheads="1"/>
          </p:cNvSpPr>
          <p:nvPr/>
        </p:nvSpPr>
        <p:spPr bwMode="auto">
          <a:xfrm>
            <a:off x="7720013" y="2479675"/>
            <a:ext cx="1209675" cy="1844675"/>
          </a:xfrm>
          <a:prstGeom prst="homePlate">
            <a:avLst>
              <a:gd name="adj" fmla="val 25000"/>
            </a:avLst>
          </a:prstGeom>
          <a:gradFill rotWithShape="1">
            <a:gsLst>
              <a:gs pos="0">
                <a:srgbClr val="FFFFFF"/>
              </a:gs>
              <a:gs pos="100000">
                <a:srgbClr val="FFFF00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en-US" sz="1600" b="1">
                <a:solidFill>
                  <a:schemeClr val="tx2"/>
                </a:solidFill>
                <a:latin typeface="Tahoma" pitchFamily="34" charset="0"/>
              </a:rPr>
              <a:t>Nafta</a:t>
            </a:r>
          </a:p>
          <a:p>
            <a:pPr algn="ctr">
              <a:spcBef>
                <a:spcPct val="20000"/>
              </a:spcBef>
            </a:pPr>
            <a:r>
              <a:rPr lang="en-US" sz="1600" b="1">
                <a:solidFill>
                  <a:schemeClr val="tx2"/>
                </a:solidFill>
                <a:latin typeface="Tahoma" pitchFamily="34" charset="0"/>
              </a:rPr>
              <a:t>Diesel</a:t>
            </a:r>
          </a:p>
          <a:p>
            <a:pPr algn="ctr">
              <a:spcBef>
                <a:spcPct val="20000"/>
              </a:spcBef>
            </a:pPr>
            <a:r>
              <a:rPr lang="en-US" sz="1600" b="1">
                <a:solidFill>
                  <a:schemeClr val="tx2"/>
                </a:solidFill>
                <a:latin typeface="Tahoma" pitchFamily="34" charset="0"/>
              </a:rPr>
              <a:t> Queroseno</a:t>
            </a:r>
          </a:p>
          <a:p>
            <a:pPr algn="ctr">
              <a:spcBef>
                <a:spcPct val="20000"/>
              </a:spcBef>
            </a:pPr>
            <a:r>
              <a:rPr lang="en-US" sz="1600" b="1">
                <a:solidFill>
                  <a:schemeClr val="tx2"/>
                </a:solidFill>
                <a:latin typeface="Tahoma" pitchFamily="34" charset="0"/>
              </a:rPr>
              <a:t>Lubes</a:t>
            </a:r>
          </a:p>
          <a:p>
            <a:pPr algn="ctr">
              <a:spcBef>
                <a:spcPct val="20000"/>
              </a:spcBef>
            </a:pPr>
            <a:r>
              <a:rPr lang="en-US" sz="1600" b="1">
                <a:solidFill>
                  <a:schemeClr val="tx2"/>
                </a:solidFill>
                <a:latin typeface="Tahoma" pitchFamily="34" charset="0"/>
              </a:rPr>
              <a:t>Ceras</a:t>
            </a:r>
          </a:p>
        </p:txBody>
      </p:sp>
      <p:sp>
        <p:nvSpPr>
          <p:cNvPr id="25617" name="Text Box 16"/>
          <p:cNvSpPr txBox="1">
            <a:spLocks noChangeArrowheads="1"/>
          </p:cNvSpPr>
          <p:nvPr/>
        </p:nvSpPr>
        <p:spPr bwMode="auto">
          <a:xfrm>
            <a:off x="3902075" y="4895850"/>
            <a:ext cx="102711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s-ES" sz="1400" b="1">
                <a:solidFill>
                  <a:srgbClr val="000099"/>
                </a:solidFill>
                <a:latin typeface="Arial" charset="0"/>
              </a:rPr>
              <a:t>190-350ºC</a:t>
            </a:r>
          </a:p>
          <a:p>
            <a:pPr algn="ctr" eaLnBrk="0" hangingPunct="0"/>
            <a:r>
              <a:rPr lang="es-ES" sz="1400" b="1">
                <a:solidFill>
                  <a:srgbClr val="000099"/>
                </a:solidFill>
                <a:latin typeface="Arial" charset="0"/>
              </a:rPr>
              <a:t>15-45 bar</a:t>
            </a:r>
            <a:endParaRPr lang="en-GB" sz="1400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25618" name="Text Box 17"/>
          <p:cNvSpPr txBox="1">
            <a:spLocks noChangeArrowheads="1"/>
          </p:cNvSpPr>
          <p:nvPr/>
        </p:nvSpPr>
        <p:spPr bwMode="auto">
          <a:xfrm>
            <a:off x="6324600" y="3981450"/>
            <a:ext cx="10604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s-ES" sz="1400" b="1">
                <a:solidFill>
                  <a:srgbClr val="000099"/>
                </a:solidFill>
                <a:latin typeface="Arial" charset="0"/>
              </a:rPr>
              <a:t>250-350ºC</a:t>
            </a:r>
          </a:p>
          <a:p>
            <a:pPr algn="ctr" eaLnBrk="0" hangingPunct="0"/>
            <a:r>
              <a:rPr lang="es-ES" sz="1400" b="1">
                <a:solidFill>
                  <a:srgbClr val="000099"/>
                </a:solidFill>
                <a:latin typeface="Arial" charset="0"/>
              </a:rPr>
              <a:t>30-100 bar</a:t>
            </a:r>
            <a:endParaRPr lang="en-GB" sz="1400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25619" name="Text Box 18"/>
          <p:cNvSpPr txBox="1">
            <a:spLocks noChangeArrowheads="1"/>
          </p:cNvSpPr>
          <p:nvPr/>
        </p:nvSpPr>
        <p:spPr bwMode="auto">
          <a:xfrm>
            <a:off x="1427163" y="5867400"/>
            <a:ext cx="1125537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s-ES" sz="1400" b="1">
                <a:solidFill>
                  <a:srgbClr val="000099"/>
                </a:solidFill>
                <a:latin typeface="Arial" charset="0"/>
              </a:rPr>
              <a:t>800-1500ºC</a:t>
            </a:r>
          </a:p>
          <a:p>
            <a:pPr algn="ctr" eaLnBrk="0" hangingPunct="0"/>
            <a:r>
              <a:rPr lang="es-ES" sz="1400" b="1">
                <a:solidFill>
                  <a:srgbClr val="000099"/>
                </a:solidFill>
                <a:latin typeface="Arial" charset="0"/>
              </a:rPr>
              <a:t>5-45 bar</a:t>
            </a:r>
            <a:endParaRPr lang="en-GB" sz="1400" b="1">
              <a:solidFill>
                <a:srgbClr val="000099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smtClean="0"/>
              <a:t>Posición industria automóvil</a:t>
            </a:r>
            <a:endParaRPr lang="en-US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idx="1"/>
          </p:nvPr>
        </p:nvSpPr>
        <p:spPr>
          <a:xfrm>
            <a:off x="179512" y="1317873"/>
            <a:ext cx="8820150" cy="2327151"/>
          </a:xfrm>
        </p:spPr>
        <p:txBody>
          <a:bodyPr/>
          <a:lstStyle/>
          <a:p>
            <a:pPr eaLnBrk="1" hangingPunct="1">
              <a:spcBef>
                <a:spcPct val="45000"/>
              </a:spcBef>
            </a:pPr>
            <a:r>
              <a:rPr lang="en-GB" b="1" dirty="0" err="1" smtClean="0"/>
              <a:t>Existe</a:t>
            </a:r>
            <a:r>
              <a:rPr lang="en-GB" b="1" dirty="0" smtClean="0"/>
              <a:t> un </a:t>
            </a:r>
            <a:r>
              <a:rPr lang="en-GB" b="1" dirty="0" smtClean="0">
                <a:solidFill>
                  <a:srgbClr val="FF0000"/>
                </a:solidFill>
              </a:rPr>
              <a:t>alto </a:t>
            </a:r>
            <a:r>
              <a:rPr lang="en-GB" b="1" dirty="0" err="1" smtClean="0">
                <a:solidFill>
                  <a:srgbClr val="FF0000"/>
                </a:solidFill>
              </a:rPr>
              <a:t>interés</a:t>
            </a:r>
            <a:r>
              <a:rPr lang="en-GB" b="1" dirty="0" smtClean="0"/>
              <a:t>. ¿</a:t>
            </a:r>
            <a:r>
              <a:rPr lang="en-GB" b="1" dirty="0" err="1" smtClean="0"/>
              <a:t>Por</a:t>
            </a:r>
            <a:r>
              <a:rPr lang="en-GB" b="1" dirty="0" smtClean="0"/>
              <a:t> </a:t>
            </a:r>
            <a:r>
              <a:rPr lang="en-GB" b="1" dirty="0" err="1" smtClean="0"/>
              <a:t>qué</a:t>
            </a:r>
            <a:r>
              <a:rPr lang="en-GB" b="1" dirty="0" smtClean="0"/>
              <a:t>?</a:t>
            </a:r>
          </a:p>
          <a:p>
            <a:pPr marL="739775" lvl="1" eaLnBrk="1" hangingPunct="1">
              <a:spcBef>
                <a:spcPct val="45000"/>
              </a:spcBef>
            </a:pPr>
            <a:r>
              <a:rPr lang="en-GB" dirty="0" err="1" smtClean="0"/>
              <a:t>Imposibilidad</a:t>
            </a:r>
            <a:r>
              <a:rPr lang="en-GB" dirty="0" smtClean="0"/>
              <a:t> </a:t>
            </a:r>
            <a:r>
              <a:rPr lang="en-GB" dirty="0" err="1" smtClean="0"/>
              <a:t>compromiso</a:t>
            </a:r>
            <a:r>
              <a:rPr lang="en-GB" dirty="0" smtClean="0"/>
              <a:t> </a:t>
            </a:r>
            <a:r>
              <a:rPr lang="en-GB" dirty="0" smtClean="0"/>
              <a:t>140 g CO</a:t>
            </a:r>
            <a:r>
              <a:rPr lang="en-GB" baseline="-25000" dirty="0" smtClean="0"/>
              <a:t>2</a:t>
            </a:r>
            <a:r>
              <a:rPr lang="en-GB" dirty="0" smtClean="0"/>
              <a:t>/km. </a:t>
            </a:r>
            <a:r>
              <a:rPr lang="en-GB" dirty="0" err="1" smtClean="0"/>
              <a:t>Dieselización</a:t>
            </a:r>
            <a:r>
              <a:rPr lang="en-GB" dirty="0" smtClean="0"/>
              <a:t> en </a:t>
            </a:r>
            <a:r>
              <a:rPr lang="en-GB" dirty="0" err="1" smtClean="0"/>
              <a:t>límite</a:t>
            </a:r>
            <a:r>
              <a:rPr lang="en-GB" dirty="0" smtClean="0"/>
              <a:t> </a:t>
            </a:r>
            <a:r>
              <a:rPr lang="en-GB" dirty="0" err="1" smtClean="0"/>
              <a:t>comercial</a:t>
            </a:r>
            <a:r>
              <a:rPr lang="en-GB" dirty="0" smtClean="0"/>
              <a:t> </a:t>
            </a:r>
            <a:r>
              <a:rPr lang="en-GB" dirty="0" err="1" smtClean="0"/>
              <a:t>por</a:t>
            </a:r>
            <a:r>
              <a:rPr lang="en-GB" dirty="0" smtClean="0"/>
              <a:t> </a:t>
            </a:r>
            <a:r>
              <a:rPr lang="en-GB" dirty="0" err="1" smtClean="0"/>
              <a:t>coste</a:t>
            </a:r>
            <a:endParaRPr lang="en-GB" dirty="0" smtClean="0"/>
          </a:p>
          <a:p>
            <a:pPr marL="739775" lvl="1" eaLnBrk="1" hangingPunct="1">
              <a:spcBef>
                <a:spcPct val="45000"/>
              </a:spcBef>
            </a:pPr>
            <a:r>
              <a:rPr lang="en-GB" dirty="0" err="1" smtClean="0"/>
              <a:t>Eficacia</a:t>
            </a:r>
            <a:r>
              <a:rPr lang="en-GB" dirty="0" smtClean="0"/>
              <a:t> BTL </a:t>
            </a:r>
            <a:r>
              <a:rPr lang="en-GB" dirty="0" err="1" smtClean="0"/>
              <a:t>para</a:t>
            </a:r>
            <a:r>
              <a:rPr lang="en-GB" dirty="0" smtClean="0"/>
              <a:t> </a:t>
            </a:r>
            <a:r>
              <a:rPr lang="en-GB" dirty="0" err="1" smtClean="0"/>
              <a:t>reducir</a:t>
            </a:r>
            <a:r>
              <a:rPr lang="en-GB" dirty="0" smtClean="0"/>
              <a:t> CO</a:t>
            </a:r>
            <a:r>
              <a:rPr lang="en-GB" baseline="-25000" dirty="0" smtClean="0"/>
              <a:t>2</a:t>
            </a:r>
            <a:r>
              <a:rPr lang="en-GB" dirty="0" smtClean="0"/>
              <a:t> en </a:t>
            </a:r>
            <a:r>
              <a:rPr lang="en-GB" dirty="0" err="1" smtClean="0"/>
              <a:t>flota</a:t>
            </a:r>
            <a:r>
              <a:rPr lang="en-GB" dirty="0" smtClean="0"/>
              <a:t> total de </a:t>
            </a:r>
            <a:r>
              <a:rPr lang="en-GB" dirty="0" err="1" smtClean="0"/>
              <a:t>vehículos</a:t>
            </a:r>
            <a:r>
              <a:rPr lang="en-GB" dirty="0" smtClean="0"/>
              <a:t> (</a:t>
            </a:r>
            <a:r>
              <a:rPr lang="en-GB" dirty="0" err="1" smtClean="0"/>
              <a:t>nuevos</a:t>
            </a:r>
            <a:r>
              <a:rPr lang="en-GB" dirty="0" smtClean="0"/>
              <a:t> y </a:t>
            </a:r>
            <a:r>
              <a:rPr lang="en-GB" dirty="0" err="1" smtClean="0"/>
              <a:t>viejos</a:t>
            </a:r>
            <a:r>
              <a:rPr lang="en-GB" dirty="0" smtClean="0"/>
              <a:t>)</a:t>
            </a:r>
            <a:endParaRPr lang="en-US" dirty="0" smtClean="0"/>
          </a:p>
          <a:p>
            <a:pPr marL="739775" lvl="1" eaLnBrk="1" hangingPunct="1">
              <a:spcBef>
                <a:spcPct val="45000"/>
              </a:spcBef>
            </a:pPr>
            <a:endParaRPr lang="en-US" b="1" dirty="0" smtClean="0"/>
          </a:p>
          <a:p>
            <a:pPr eaLnBrk="1" hangingPunct="1">
              <a:spcBef>
                <a:spcPct val="45000"/>
              </a:spcBef>
              <a:buClr>
                <a:schemeClr val="tx1"/>
              </a:buClr>
            </a:pPr>
            <a:r>
              <a:rPr lang="en-US" b="1" dirty="0" smtClean="0">
                <a:solidFill>
                  <a:srgbClr val="FF0000"/>
                </a:solidFill>
              </a:rPr>
              <a:t>ASFE</a:t>
            </a:r>
            <a:r>
              <a:rPr lang="en-US" b="1" dirty="0" smtClean="0"/>
              <a:t>: </a:t>
            </a:r>
            <a:r>
              <a:rPr lang="es-ES" b="1" dirty="0" smtClean="0"/>
              <a:t>Creada en 2006, </a:t>
            </a:r>
            <a:r>
              <a:rPr lang="es-ES" b="1" dirty="0" smtClean="0"/>
              <a:t>actualmente consta </a:t>
            </a:r>
            <a:r>
              <a:rPr lang="es-ES" b="1" dirty="0" smtClean="0"/>
              <a:t>de </a:t>
            </a:r>
            <a:r>
              <a:rPr lang="es-ES" b="1" dirty="0" smtClean="0"/>
              <a:t>5 </a:t>
            </a:r>
            <a:r>
              <a:rPr lang="es-ES" b="1" dirty="0" smtClean="0"/>
              <a:t>miembros:</a:t>
            </a:r>
          </a:p>
          <a:p>
            <a:pPr marL="739775" lvl="1" eaLnBrk="1" hangingPunct="1">
              <a:spcBef>
                <a:spcPct val="45000"/>
              </a:spcBef>
              <a:buClr>
                <a:schemeClr val="tx1"/>
              </a:buClr>
            </a:pPr>
            <a:r>
              <a:rPr lang="es-ES" dirty="0" smtClean="0"/>
              <a:t>Shell</a:t>
            </a:r>
            <a:r>
              <a:rPr lang="es-ES" dirty="0" smtClean="0"/>
              <a:t>, </a:t>
            </a:r>
            <a:r>
              <a:rPr lang="es-ES" dirty="0" err="1" smtClean="0"/>
              <a:t>Neste</a:t>
            </a:r>
            <a:r>
              <a:rPr lang="es-ES" dirty="0" smtClean="0"/>
              <a:t> </a:t>
            </a:r>
            <a:r>
              <a:rPr lang="es-ES" dirty="0" err="1" smtClean="0"/>
              <a:t>Oil</a:t>
            </a:r>
            <a:r>
              <a:rPr lang="es-ES" dirty="0" smtClean="0"/>
              <a:t>, Toyota</a:t>
            </a:r>
            <a:r>
              <a:rPr lang="es-ES" dirty="0" smtClean="0"/>
              <a:t>, Volkswagen, Bosch (antes: Daimler</a:t>
            </a:r>
            <a:r>
              <a:rPr lang="es-ES" dirty="0" smtClean="0"/>
              <a:t>, Renault, </a:t>
            </a:r>
            <a:r>
              <a:rPr lang="es-ES" dirty="0" err="1" smtClean="0"/>
              <a:t>SasolChevron</a:t>
            </a:r>
            <a:r>
              <a:rPr lang="es-ES" dirty="0" smtClean="0"/>
              <a:t>)</a:t>
            </a:r>
            <a:endParaRPr lang="en-US" dirty="0" smtClean="0"/>
          </a:p>
        </p:txBody>
      </p:sp>
      <p:sp>
        <p:nvSpPr>
          <p:cNvPr id="32772" name="8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>
                <a:latin typeface="Arial" charset="0"/>
                <a:cs typeface="Arial" charset="0"/>
              </a:rPr>
              <a:t>©  D. Tecnología Repsol – 20 Enero 2011</a:t>
            </a:r>
          </a:p>
        </p:txBody>
      </p:sp>
      <p:pic>
        <p:nvPicPr>
          <p:cNvPr id="3277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3835400"/>
            <a:ext cx="5599112" cy="290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2774" name="Group 9"/>
          <p:cNvGrpSpPr>
            <a:grpSpLocks/>
          </p:cNvGrpSpPr>
          <p:nvPr/>
        </p:nvGrpSpPr>
        <p:grpSpPr bwMode="auto">
          <a:xfrm>
            <a:off x="6407150" y="3860800"/>
            <a:ext cx="2520950" cy="2667000"/>
            <a:chOff x="4036" y="2432"/>
            <a:chExt cx="1588" cy="1680"/>
          </a:xfrm>
        </p:grpSpPr>
        <p:sp>
          <p:nvSpPr>
            <p:cNvPr id="32776" name="Text Box 5"/>
            <p:cNvSpPr txBox="1">
              <a:spLocks noChangeArrowheads="1"/>
            </p:cNvSpPr>
            <p:nvPr/>
          </p:nvSpPr>
          <p:spPr bwMode="auto">
            <a:xfrm>
              <a:off x="4036" y="3479"/>
              <a:ext cx="1588" cy="633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lIns="54000" rIns="54000">
              <a:spAutoFit/>
            </a:bodyPr>
            <a:lstStyle/>
            <a:p>
              <a:pPr algn="ctr" eaLnBrk="0" hangingPunct="0"/>
              <a:r>
                <a:rPr lang="es-ES" sz="1200" i="1">
                  <a:solidFill>
                    <a:srgbClr val="1C357A"/>
                  </a:solidFill>
                  <a:latin typeface="Arial" charset="0"/>
                </a:rPr>
                <a:t>Volkswagen se está volcando en la promoción del diesel Fischer-Tropsch: desde 2006, ha ganado 3 veces las 24 h de Le Mans (con V-Power de Shell y un Audi R10 TDI)</a:t>
              </a:r>
            </a:p>
          </p:txBody>
        </p:sp>
        <p:pic>
          <p:nvPicPr>
            <p:cNvPr id="32777" name="Picture 6" descr="Audi A10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088" y="2432"/>
              <a:ext cx="1476" cy="9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2775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91920" y="2444056"/>
            <a:ext cx="2260600" cy="6969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7772400" cy="647700"/>
          </a:xfrm>
        </p:spPr>
        <p:txBody>
          <a:bodyPr/>
          <a:lstStyle/>
          <a:p>
            <a:pPr eaLnBrk="1" hangingPunct="1"/>
            <a:r>
              <a:rPr lang="en-US" smtClean="0"/>
              <a:t>¿Qué es el GTL / BTL / CTL?</a:t>
            </a:r>
          </a:p>
        </p:txBody>
      </p:sp>
      <p:sp>
        <p:nvSpPr>
          <p:cNvPr id="1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357313"/>
            <a:ext cx="4549775" cy="4167187"/>
          </a:xfrm>
        </p:spPr>
        <p:txBody>
          <a:bodyPr/>
          <a:lstStyle/>
          <a:p>
            <a:pPr marL="265113" indent="-265113" eaLnBrk="1" hangingPunct="1">
              <a:buClr>
                <a:schemeClr val="tx1"/>
              </a:buClr>
            </a:pPr>
            <a:r>
              <a:rPr lang="en-US" sz="1800" b="1" smtClean="0">
                <a:solidFill>
                  <a:srgbClr val="FF3300"/>
                </a:solidFill>
              </a:rPr>
              <a:t>GTL   (Gas to Liquids)</a:t>
            </a:r>
          </a:p>
          <a:p>
            <a:pPr marL="444500" lvl="1" indent="0" eaLnBrk="1" hangingPunct="1">
              <a:buFontTx/>
              <a:buNone/>
            </a:pPr>
            <a:r>
              <a:rPr lang="en-US" sz="1600" b="1" u="sng" smtClean="0">
                <a:solidFill>
                  <a:srgbClr val="0000FF"/>
                </a:solidFill>
              </a:rPr>
              <a:t>Proceso químico</a:t>
            </a:r>
            <a:r>
              <a:rPr lang="en-US" sz="1600" b="1" smtClean="0"/>
              <a:t> que transforma </a:t>
            </a:r>
          </a:p>
          <a:p>
            <a:pPr marL="444500" lvl="1" indent="0" eaLnBrk="1" hangingPunct="1">
              <a:spcBef>
                <a:spcPct val="0"/>
              </a:spcBef>
              <a:buFontTx/>
              <a:buNone/>
            </a:pPr>
            <a:r>
              <a:rPr lang="en-US" sz="1600" b="1" smtClean="0">
                <a:solidFill>
                  <a:srgbClr val="FF9900"/>
                </a:solidFill>
              </a:rPr>
              <a:t>gas natural</a:t>
            </a:r>
            <a:r>
              <a:rPr lang="en-US" sz="1600" b="1" smtClean="0"/>
              <a:t> en productos líquidos (a temperatura ambiente)</a:t>
            </a:r>
          </a:p>
          <a:p>
            <a:pPr marL="444500" lvl="1" indent="0" eaLnBrk="1" hangingPunct="1">
              <a:spcBef>
                <a:spcPct val="0"/>
              </a:spcBef>
              <a:buFontTx/>
              <a:buNone/>
            </a:pPr>
            <a:endParaRPr lang="en-US" sz="1600" b="1" smtClean="0"/>
          </a:p>
          <a:p>
            <a:pPr marL="265113" indent="-265113" eaLnBrk="1" hangingPunct="1">
              <a:buClr>
                <a:schemeClr val="tx1"/>
              </a:buClr>
            </a:pPr>
            <a:r>
              <a:rPr lang="en-US" sz="1800" smtClean="0">
                <a:solidFill>
                  <a:srgbClr val="FF3300"/>
                </a:solidFill>
              </a:rPr>
              <a:t>BTL (Biomass to Liquids)</a:t>
            </a:r>
          </a:p>
          <a:p>
            <a:pPr marL="444500" lvl="1" indent="0" eaLnBrk="1" hangingPunct="1">
              <a:buFontTx/>
              <a:buNone/>
            </a:pPr>
            <a:r>
              <a:rPr lang="en-US" sz="1600" smtClean="0"/>
              <a:t>Proceso análogo al GTL que utiliza </a:t>
            </a:r>
            <a:r>
              <a:rPr lang="en-US" sz="1600" b="1" smtClean="0">
                <a:solidFill>
                  <a:srgbClr val="FF9900"/>
                </a:solidFill>
              </a:rPr>
              <a:t>biomasa</a:t>
            </a:r>
            <a:r>
              <a:rPr lang="en-US" sz="1600" smtClean="0"/>
              <a:t> como materia prima</a:t>
            </a:r>
          </a:p>
          <a:p>
            <a:pPr marL="265113" indent="-265113" eaLnBrk="1" hangingPunct="1">
              <a:buClr>
                <a:schemeClr val="tx1"/>
              </a:buClr>
            </a:pPr>
            <a:r>
              <a:rPr lang="en-US" sz="1800" smtClean="0">
                <a:solidFill>
                  <a:srgbClr val="FF3300"/>
                </a:solidFill>
              </a:rPr>
              <a:t>CTL (Coal to Liquids)</a:t>
            </a:r>
          </a:p>
          <a:p>
            <a:pPr marL="444500" lvl="1" indent="0" eaLnBrk="1" hangingPunct="1">
              <a:buFontTx/>
              <a:buNone/>
            </a:pPr>
            <a:r>
              <a:rPr lang="en-US" sz="1600" smtClean="0"/>
              <a:t>Proceso análogo al GTL que utiliza </a:t>
            </a:r>
            <a:r>
              <a:rPr lang="en-US" sz="1600" b="1" smtClean="0">
                <a:solidFill>
                  <a:srgbClr val="FF9900"/>
                </a:solidFill>
              </a:rPr>
              <a:t>carbón</a:t>
            </a:r>
            <a:r>
              <a:rPr lang="en-US" sz="1600" b="1" smtClean="0"/>
              <a:t> </a:t>
            </a:r>
            <a:r>
              <a:rPr lang="en-US" sz="1600" smtClean="0"/>
              <a:t>como materia prima</a:t>
            </a:r>
          </a:p>
        </p:txBody>
      </p:sp>
      <p:graphicFrame>
        <p:nvGraphicFramePr>
          <p:cNvPr id="1026" name="Diagram 4"/>
          <p:cNvGraphicFramePr>
            <a:graphicFrameLocks/>
          </p:cNvGraphicFramePr>
          <p:nvPr>
            <p:ph sz="half" idx="2"/>
          </p:nvPr>
        </p:nvGraphicFramePr>
        <p:xfrm>
          <a:off x="4819650" y="908050"/>
          <a:ext cx="4173538" cy="4525963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  <p:sp>
        <p:nvSpPr>
          <p:cNvPr id="1036" name="6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>
                <a:latin typeface="Arial" charset="0"/>
                <a:cs typeface="Arial" charset="0"/>
              </a:rPr>
              <a:t>©  D. Tecnología Repsol – 20 Enero 2011</a:t>
            </a:r>
          </a:p>
        </p:txBody>
      </p:sp>
      <p:sp>
        <p:nvSpPr>
          <p:cNvPr id="126988" name="Text Box 12"/>
          <p:cNvSpPr txBox="1">
            <a:spLocks noChangeArrowheads="1"/>
          </p:cNvSpPr>
          <p:nvPr/>
        </p:nvSpPr>
        <p:spPr bwMode="auto">
          <a:xfrm>
            <a:off x="395288" y="5692775"/>
            <a:ext cx="8353425" cy="736600"/>
          </a:xfrm>
          <a:prstGeom prst="rect">
            <a:avLst/>
          </a:prstGeom>
          <a:solidFill>
            <a:srgbClr val="99CCFF">
              <a:alpha val="39999"/>
            </a:srgbClr>
          </a:solidFill>
          <a:ln w="19050" algn="ctr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Tahoma" pitchFamily="34" charset="0"/>
              </a:rPr>
              <a:t>GTL / BTL es también el </a:t>
            </a:r>
            <a:r>
              <a:rPr lang="en-US" sz="2000" b="1" u="sng">
                <a:solidFill>
                  <a:srgbClr val="0000FF"/>
                </a:solidFill>
                <a:latin typeface="Tahoma" pitchFamily="34" charset="0"/>
              </a:rPr>
              <a:t>producto</a:t>
            </a:r>
            <a:r>
              <a:rPr lang="en-US" sz="2000" b="1">
                <a:solidFill>
                  <a:srgbClr val="000000"/>
                </a:solidFill>
                <a:latin typeface="Tahoma" pitchFamily="34" charset="0"/>
              </a:rPr>
              <a:t> obtenido por dichos procesos</a:t>
            </a:r>
          </a:p>
        </p:txBody>
      </p:sp>
      <p:sp>
        <p:nvSpPr>
          <p:cNvPr id="126989" name="Oval 13"/>
          <p:cNvSpPr>
            <a:spLocks noChangeArrowheads="1"/>
          </p:cNvSpPr>
          <p:nvPr/>
        </p:nvSpPr>
        <p:spPr bwMode="auto">
          <a:xfrm>
            <a:off x="6064250" y="2857500"/>
            <a:ext cx="1828800" cy="1327150"/>
          </a:xfrm>
          <a:prstGeom prst="ellipse">
            <a:avLst/>
          </a:prstGeom>
          <a:solidFill>
            <a:srgbClr val="008080">
              <a:alpha val="89803"/>
            </a:srgbClr>
          </a:solidFill>
          <a:ln w="19050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en-US" sz="1800" b="1">
                <a:solidFill>
                  <a:srgbClr val="FFFF00"/>
                </a:solidFill>
                <a:latin typeface="Arial" charset="0"/>
              </a:rPr>
              <a:t>PRODUCTOS</a:t>
            </a:r>
          </a:p>
          <a:p>
            <a:pPr algn="ctr">
              <a:spcBef>
                <a:spcPct val="20000"/>
              </a:spcBef>
            </a:pPr>
            <a:r>
              <a:rPr lang="en-US" sz="1800" b="1">
                <a:solidFill>
                  <a:srgbClr val="FFFF00"/>
                </a:solidFill>
                <a:latin typeface="Arial" charset="0"/>
              </a:rPr>
              <a:t>XTL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8" grpId="0" animBg="1"/>
      <p:bldP spid="12698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3911600" y="2166938"/>
            <a:ext cx="2255838" cy="4513262"/>
          </a:xfrm>
          <a:prstGeom prst="rect">
            <a:avLst/>
          </a:prstGeom>
          <a:gradFill rotWithShape="1">
            <a:gsLst>
              <a:gs pos="0">
                <a:srgbClr val="D1D1F6"/>
              </a:gs>
              <a:gs pos="100000">
                <a:srgbClr val="0000CC">
                  <a:alpha val="79999"/>
                </a:srgbClr>
              </a:gs>
            </a:gsLst>
            <a:lin ang="5400000" scaled="1"/>
          </a:gradFill>
          <a:ln w="1905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2490788" y="3140075"/>
            <a:ext cx="1012825" cy="539750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DDEEFF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lIns="18000" rIns="18000" anchor="ctr" anchorCtr="1"/>
          <a:lstStyle/>
          <a:p>
            <a:pPr algn="ctr" eaLnBrk="0" hangingPunct="0"/>
            <a:r>
              <a:rPr lang="es-ES" sz="1200" b="1">
                <a:solidFill>
                  <a:srgbClr val="003399"/>
                </a:solidFill>
                <a:latin typeface="Verdana" pitchFamily="34" charset="0"/>
              </a:rPr>
              <a:t>GNC</a:t>
            </a:r>
            <a:endParaRPr lang="en-GB" sz="1200" b="1">
              <a:solidFill>
                <a:srgbClr val="003399"/>
              </a:solidFill>
              <a:latin typeface="Verdana" pitchFamily="34" charset="0"/>
            </a:endParaRPr>
          </a:p>
        </p:txBody>
      </p:sp>
      <p:cxnSp>
        <p:nvCxnSpPr>
          <p:cNvPr id="22532" name="AutoShape 4"/>
          <p:cNvCxnSpPr>
            <a:cxnSpLocks noChangeShapeType="1"/>
            <a:stCxn id="22560" idx="2"/>
            <a:endCxn id="22531" idx="0"/>
          </p:cNvCxnSpPr>
          <p:nvPr/>
        </p:nvCxnSpPr>
        <p:spPr bwMode="auto">
          <a:xfrm rot="16200000" flipH="1">
            <a:off x="2282825" y="2425700"/>
            <a:ext cx="336550" cy="1092200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00CC"/>
            </a:solidFill>
            <a:miter lim="800000"/>
            <a:headEnd/>
            <a:tailEnd type="triangle" w="med" len="med"/>
          </a:ln>
        </p:spPr>
      </p:cxnSp>
      <p:sp>
        <p:nvSpPr>
          <p:cNvPr id="22533" name="AutoShape 5"/>
          <p:cNvSpPr>
            <a:spLocks noChangeArrowheads="1"/>
          </p:cNvSpPr>
          <p:nvPr/>
        </p:nvSpPr>
        <p:spPr bwMode="auto">
          <a:xfrm>
            <a:off x="4157663" y="5630863"/>
            <a:ext cx="676275" cy="449262"/>
          </a:xfrm>
          <a:prstGeom prst="upArrow">
            <a:avLst>
              <a:gd name="adj1" fmla="val 50000"/>
              <a:gd name="adj2" fmla="val 25000"/>
            </a:avLst>
          </a:prstGeom>
          <a:gradFill rotWithShape="0">
            <a:gsLst>
              <a:gs pos="0">
                <a:srgbClr val="CC3300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auto">
          <a:xfrm>
            <a:off x="5256213" y="5630863"/>
            <a:ext cx="676275" cy="449262"/>
          </a:xfrm>
          <a:prstGeom prst="upArrow">
            <a:avLst>
              <a:gd name="adj1" fmla="val 50000"/>
              <a:gd name="adj2" fmla="val 25000"/>
            </a:avLst>
          </a:prstGeom>
          <a:gradFill rotWithShape="0">
            <a:gsLst>
              <a:gs pos="0">
                <a:srgbClr val="CC3300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19815" name="Text Box 7"/>
          <p:cNvSpPr txBox="1">
            <a:spLocks noChangeArrowheads="1"/>
          </p:cNvSpPr>
          <p:nvPr/>
        </p:nvSpPr>
        <p:spPr bwMode="auto">
          <a:xfrm>
            <a:off x="4090988" y="6022975"/>
            <a:ext cx="19224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s-ES" sz="3600" b="1">
                <a:solidFill>
                  <a:srgbClr val="FFFF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¡ GTL !</a:t>
            </a: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410450" y="2263775"/>
            <a:ext cx="1439863" cy="539750"/>
          </a:xfrm>
          <a:prstGeom prst="rect">
            <a:avLst/>
          </a:prstGeom>
          <a:gradFill rotWithShape="1">
            <a:gsLst>
              <a:gs pos="0">
                <a:srgbClr val="0099CC"/>
              </a:gs>
              <a:gs pos="100000">
                <a:srgbClr val="99D6EB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eaLnBrk="0" hangingPunct="0"/>
            <a:r>
              <a:rPr lang="es-ES" sz="1400" b="1">
                <a:solidFill>
                  <a:srgbClr val="000000"/>
                </a:solidFill>
                <a:latin typeface="Verdana" pitchFamily="34" charset="0"/>
              </a:rPr>
              <a:t>Combustión</a:t>
            </a:r>
            <a:endParaRPr lang="en-GB" sz="1400" b="1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7410450" y="3140075"/>
            <a:ext cx="1439863" cy="53975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DDEEFF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lIns="18000" rIns="18000" anchor="ctr" anchorCtr="1"/>
          <a:lstStyle/>
          <a:p>
            <a:pPr algn="ctr" eaLnBrk="0" hangingPunct="0"/>
            <a:r>
              <a:rPr lang="es-ES" sz="1200" b="1">
                <a:solidFill>
                  <a:srgbClr val="003399"/>
                </a:solidFill>
                <a:latin typeface="Verdana" pitchFamily="34" charset="0"/>
              </a:rPr>
              <a:t>Electricidad (GTW)</a:t>
            </a:r>
            <a:endParaRPr lang="en-GB" sz="1200" b="1">
              <a:solidFill>
                <a:srgbClr val="003399"/>
              </a:solidFill>
              <a:latin typeface="Verdana" pitchFamily="34" charset="0"/>
            </a:endParaRPr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3225800" y="1263650"/>
            <a:ext cx="3622675" cy="539750"/>
          </a:xfrm>
          <a:prstGeom prst="rect">
            <a:avLst/>
          </a:prstGeom>
          <a:solidFill>
            <a:srgbClr val="003399">
              <a:alpha val="79999"/>
            </a:srgbClr>
          </a:solidFill>
          <a:ln w="9525" algn="ctr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es-ES" sz="1600" b="1">
                <a:solidFill>
                  <a:srgbClr val="FFFF00"/>
                </a:solidFill>
                <a:latin typeface="Verdana" pitchFamily="34" charset="0"/>
              </a:rPr>
              <a:t>GAS NATURAL</a:t>
            </a:r>
            <a:endParaRPr lang="en-GB" sz="1600" b="1">
              <a:solidFill>
                <a:srgbClr val="FFFF00"/>
              </a:solidFill>
              <a:latin typeface="Verdana" pitchFamily="34" charset="0"/>
            </a:endParaRPr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6280150" y="4227513"/>
            <a:ext cx="1122363" cy="501650"/>
          </a:xfrm>
          <a:prstGeom prst="rect">
            <a:avLst/>
          </a:prstGeom>
          <a:gradFill rotWithShape="1">
            <a:gsLst>
              <a:gs pos="0">
                <a:srgbClr val="009999">
                  <a:alpha val="79999"/>
                </a:srgbClr>
              </a:gs>
              <a:gs pos="100000">
                <a:srgbClr val="FFFFFF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eaLnBrk="0" hangingPunct="0"/>
            <a:r>
              <a:rPr lang="es-ES" sz="1200" b="1">
                <a:solidFill>
                  <a:srgbClr val="000000"/>
                </a:solidFill>
                <a:latin typeface="Verdana" pitchFamily="34" charset="0"/>
              </a:rPr>
              <a:t>Amoniaco</a:t>
            </a:r>
          </a:p>
          <a:p>
            <a:pPr algn="ctr" eaLnBrk="0" hangingPunct="0"/>
            <a:r>
              <a:rPr lang="es-ES" sz="1200" b="1">
                <a:solidFill>
                  <a:srgbClr val="000000"/>
                </a:solidFill>
                <a:latin typeface="Verdana" pitchFamily="34" charset="0"/>
              </a:rPr>
              <a:t>Urea</a:t>
            </a:r>
            <a:endParaRPr lang="en-GB" sz="1200" b="1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6281738" y="4989513"/>
            <a:ext cx="1120775" cy="539750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100000">
                <a:srgbClr val="EEFFEE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lIns="18000" rIns="18000" anchor="ctr" anchorCtr="1"/>
          <a:lstStyle/>
          <a:p>
            <a:pPr algn="ctr" eaLnBrk="0" hangingPunct="0"/>
            <a:r>
              <a:rPr lang="es-ES" sz="1100" b="1">
                <a:solidFill>
                  <a:srgbClr val="003399"/>
                </a:solidFill>
                <a:latin typeface="Verdana" pitchFamily="34" charset="0"/>
              </a:rPr>
              <a:t>Fertilizantes</a:t>
            </a:r>
            <a:endParaRPr lang="en-GB" sz="1100" b="1">
              <a:solidFill>
                <a:srgbClr val="003399"/>
              </a:solidFill>
              <a:latin typeface="Verdana" pitchFamily="34" charset="0"/>
            </a:endParaRPr>
          </a:p>
        </p:txBody>
      </p:sp>
      <p:sp>
        <p:nvSpPr>
          <p:cNvPr id="119821" name="Rectangle 13"/>
          <p:cNvSpPr>
            <a:spLocks noChangeArrowheads="1"/>
          </p:cNvSpPr>
          <p:nvPr/>
        </p:nvSpPr>
        <p:spPr bwMode="auto">
          <a:xfrm>
            <a:off x="3968750" y="4227513"/>
            <a:ext cx="1033463" cy="501650"/>
          </a:xfrm>
          <a:prstGeom prst="rect">
            <a:avLst/>
          </a:prstGeom>
          <a:gradFill rotWithShape="1">
            <a:gsLst>
              <a:gs pos="0">
                <a:srgbClr val="009999">
                  <a:alpha val="79999"/>
                </a:srgbClr>
              </a:gs>
              <a:gs pos="100000">
                <a:srgbClr val="FFFFFF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eaLnBrk="0" hangingPunct="0"/>
            <a:r>
              <a:rPr lang="es-ES" sz="1200" b="1">
                <a:solidFill>
                  <a:srgbClr val="000000"/>
                </a:solidFill>
                <a:latin typeface="Verdana" pitchFamily="34" charset="0"/>
              </a:rPr>
              <a:t>Fischer Tropsch</a:t>
            </a:r>
            <a:endParaRPr lang="en-GB" sz="1200" b="1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19822" name="Rectangle 14"/>
          <p:cNvSpPr>
            <a:spLocks noChangeArrowheads="1"/>
          </p:cNvSpPr>
          <p:nvPr/>
        </p:nvSpPr>
        <p:spPr bwMode="auto">
          <a:xfrm>
            <a:off x="3968750" y="4989513"/>
            <a:ext cx="1033463" cy="539750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100000">
                <a:srgbClr val="EEFFEE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lIns="18000" rIns="18000" anchor="ctr" anchorCtr="1"/>
          <a:lstStyle/>
          <a:p>
            <a:pPr algn="ctr" eaLnBrk="0" hangingPunct="0"/>
            <a:r>
              <a:rPr lang="es-ES" sz="1100" b="1">
                <a:solidFill>
                  <a:srgbClr val="003399"/>
                </a:solidFill>
                <a:latin typeface="Verdana" pitchFamily="34" charset="0"/>
              </a:rPr>
              <a:t>Diesel, nafta, cera, lubricantes</a:t>
            </a:r>
            <a:endParaRPr lang="en-GB" sz="1100" b="1">
              <a:solidFill>
                <a:srgbClr val="003399"/>
              </a:solidFill>
              <a:latin typeface="Verdana" pitchFamily="34" charset="0"/>
            </a:endParaRPr>
          </a:p>
        </p:txBody>
      </p:sp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5110163" y="4227513"/>
            <a:ext cx="989012" cy="501650"/>
          </a:xfrm>
          <a:prstGeom prst="rect">
            <a:avLst/>
          </a:prstGeom>
          <a:gradFill rotWithShape="1">
            <a:gsLst>
              <a:gs pos="0">
                <a:srgbClr val="009999">
                  <a:alpha val="79999"/>
                </a:srgbClr>
              </a:gs>
              <a:gs pos="100000">
                <a:srgbClr val="FFFFFF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eaLnBrk="0" hangingPunct="0"/>
            <a:r>
              <a:rPr lang="es-ES" sz="1200" b="1">
                <a:solidFill>
                  <a:srgbClr val="000000"/>
                </a:solidFill>
                <a:latin typeface="Verdana" pitchFamily="34" charset="0"/>
              </a:rPr>
              <a:t>Síntesis metanol</a:t>
            </a:r>
            <a:endParaRPr lang="en-GB" sz="1200" b="1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5110163" y="4989513"/>
            <a:ext cx="989012" cy="539750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100000">
                <a:srgbClr val="EEFFEE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lIns="18000" rIns="18000" anchor="ctr" anchorCtr="1"/>
          <a:lstStyle/>
          <a:p>
            <a:pPr algn="ctr" eaLnBrk="0" hangingPunct="0"/>
            <a:r>
              <a:rPr lang="es-ES" sz="1100" b="1">
                <a:solidFill>
                  <a:srgbClr val="003399"/>
                </a:solidFill>
                <a:latin typeface="Verdana" pitchFamily="34" charset="0"/>
              </a:rPr>
              <a:t>Metanol</a:t>
            </a:r>
          </a:p>
          <a:p>
            <a:pPr algn="ctr" eaLnBrk="0" hangingPunct="0"/>
            <a:r>
              <a:rPr lang="es-ES" sz="1100" b="1">
                <a:solidFill>
                  <a:srgbClr val="003399"/>
                </a:solidFill>
                <a:latin typeface="Verdana" pitchFamily="34" charset="0"/>
              </a:rPr>
              <a:t>DME</a:t>
            </a:r>
            <a:endParaRPr lang="en-GB" sz="1100" b="1">
              <a:solidFill>
                <a:srgbClr val="003399"/>
              </a:solidFill>
              <a:latin typeface="Verdana" pitchFamily="34" charset="0"/>
            </a:endParaRPr>
          </a:p>
        </p:txBody>
      </p:sp>
      <p:sp>
        <p:nvSpPr>
          <p:cNvPr id="22545" name="Rectangle 17"/>
          <p:cNvSpPr>
            <a:spLocks noChangeArrowheads="1"/>
          </p:cNvSpPr>
          <p:nvPr/>
        </p:nvSpPr>
        <p:spPr bwMode="auto">
          <a:xfrm>
            <a:off x="2808288" y="4227513"/>
            <a:ext cx="989012" cy="501650"/>
          </a:xfrm>
          <a:prstGeom prst="rect">
            <a:avLst/>
          </a:prstGeom>
          <a:gradFill rotWithShape="1">
            <a:gsLst>
              <a:gs pos="0">
                <a:srgbClr val="009999">
                  <a:alpha val="79999"/>
                </a:srgbClr>
              </a:gs>
              <a:gs pos="100000">
                <a:srgbClr val="FFFFFF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eaLnBrk="0" hangingPunct="0"/>
            <a:r>
              <a:rPr lang="es-ES" sz="1200" b="1">
                <a:solidFill>
                  <a:srgbClr val="000000"/>
                </a:solidFill>
                <a:latin typeface="Verdana" pitchFamily="34" charset="0"/>
              </a:rPr>
              <a:t>CO Shift</a:t>
            </a:r>
            <a:endParaRPr lang="en-GB" sz="1200" b="1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2546" name="Rectangle 18"/>
          <p:cNvSpPr>
            <a:spLocks noChangeArrowheads="1"/>
          </p:cNvSpPr>
          <p:nvPr/>
        </p:nvSpPr>
        <p:spPr bwMode="auto">
          <a:xfrm>
            <a:off x="2809875" y="4989513"/>
            <a:ext cx="989013" cy="539750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100000">
                <a:srgbClr val="EEFFEE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lIns="18000" rIns="18000" anchor="ctr" anchorCtr="1"/>
          <a:lstStyle/>
          <a:p>
            <a:pPr algn="ctr" eaLnBrk="0" hangingPunct="0"/>
            <a:r>
              <a:rPr lang="es-ES" sz="1100" b="1">
                <a:solidFill>
                  <a:srgbClr val="003399"/>
                </a:solidFill>
                <a:latin typeface="Verdana" pitchFamily="34" charset="0"/>
              </a:rPr>
              <a:t>Hidrógeno</a:t>
            </a:r>
            <a:endParaRPr lang="en-GB" sz="1100" b="1">
              <a:solidFill>
                <a:srgbClr val="003399"/>
              </a:solidFill>
              <a:latin typeface="Verdana" pitchFamily="34" charset="0"/>
            </a:endParaRPr>
          </a:p>
        </p:txBody>
      </p:sp>
      <p:sp>
        <p:nvSpPr>
          <p:cNvPr id="22547" name="Rectangle 4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smtClean="0"/>
              <a:t>Vías de monetización del gas natural</a:t>
            </a:r>
            <a:endParaRPr lang="en-US" smtClean="0"/>
          </a:p>
        </p:txBody>
      </p:sp>
      <p:sp>
        <p:nvSpPr>
          <p:cNvPr id="22548" name="39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>
                <a:latin typeface="Arial" charset="0"/>
                <a:cs typeface="Arial" charset="0"/>
              </a:rPr>
              <a:t>©  D. Tecnología Repsol – 20 Enero 2011</a:t>
            </a:r>
          </a:p>
        </p:txBody>
      </p:sp>
      <p:cxnSp>
        <p:nvCxnSpPr>
          <p:cNvPr id="22549" name="AutoShape 20"/>
          <p:cNvCxnSpPr>
            <a:cxnSpLocks noChangeShapeType="1"/>
            <a:stCxn id="119843" idx="2"/>
            <a:endCxn id="22545" idx="0"/>
          </p:cNvCxnSpPr>
          <p:nvPr/>
        </p:nvCxnSpPr>
        <p:spPr bwMode="auto">
          <a:xfrm rot="5400000">
            <a:off x="3897313" y="3086100"/>
            <a:ext cx="547688" cy="1735137"/>
          </a:xfrm>
          <a:prstGeom prst="bentConnector3">
            <a:avLst>
              <a:gd name="adj1" fmla="val 49856"/>
            </a:avLst>
          </a:prstGeom>
          <a:noFill/>
          <a:ln w="19050">
            <a:solidFill>
              <a:srgbClr val="0000CC"/>
            </a:solidFill>
            <a:miter lim="800000"/>
            <a:headEnd/>
            <a:tailEnd/>
          </a:ln>
        </p:spPr>
      </p:cxnSp>
      <p:cxnSp>
        <p:nvCxnSpPr>
          <p:cNvPr id="22550" name="AutoShape 21"/>
          <p:cNvCxnSpPr>
            <a:cxnSpLocks noChangeShapeType="1"/>
            <a:stCxn id="119843" idx="2"/>
            <a:endCxn id="119821" idx="0"/>
          </p:cNvCxnSpPr>
          <p:nvPr/>
        </p:nvCxnSpPr>
        <p:spPr bwMode="auto">
          <a:xfrm rot="5400000">
            <a:off x="4488656" y="3677444"/>
            <a:ext cx="547688" cy="552450"/>
          </a:xfrm>
          <a:prstGeom prst="bentConnector3">
            <a:avLst>
              <a:gd name="adj1" fmla="val 49856"/>
            </a:avLst>
          </a:prstGeom>
          <a:noFill/>
          <a:ln w="19050">
            <a:solidFill>
              <a:srgbClr val="0000CC"/>
            </a:solidFill>
            <a:miter lim="800000"/>
            <a:headEnd/>
            <a:tailEnd/>
          </a:ln>
        </p:spPr>
      </p:cxnSp>
      <p:cxnSp>
        <p:nvCxnSpPr>
          <p:cNvPr id="22551" name="AutoShape 22"/>
          <p:cNvCxnSpPr>
            <a:cxnSpLocks noChangeShapeType="1"/>
            <a:stCxn id="119843" idx="2"/>
            <a:endCxn id="22543" idx="0"/>
          </p:cNvCxnSpPr>
          <p:nvPr/>
        </p:nvCxnSpPr>
        <p:spPr bwMode="auto">
          <a:xfrm rot="16200000" flipH="1">
            <a:off x="5048250" y="3670300"/>
            <a:ext cx="547688" cy="566738"/>
          </a:xfrm>
          <a:prstGeom prst="bentConnector3">
            <a:avLst>
              <a:gd name="adj1" fmla="val 49856"/>
            </a:avLst>
          </a:prstGeom>
          <a:noFill/>
          <a:ln w="19050">
            <a:solidFill>
              <a:srgbClr val="0000CC"/>
            </a:solidFill>
            <a:miter lim="800000"/>
            <a:headEnd/>
            <a:tailEnd/>
          </a:ln>
        </p:spPr>
      </p:cxnSp>
      <p:cxnSp>
        <p:nvCxnSpPr>
          <p:cNvPr id="22552" name="AutoShape 23"/>
          <p:cNvCxnSpPr>
            <a:cxnSpLocks noChangeShapeType="1"/>
            <a:stCxn id="119843" idx="2"/>
            <a:endCxn id="22539" idx="0"/>
          </p:cNvCxnSpPr>
          <p:nvPr/>
        </p:nvCxnSpPr>
        <p:spPr bwMode="auto">
          <a:xfrm rot="16200000" flipH="1">
            <a:off x="5666581" y="3051969"/>
            <a:ext cx="547688" cy="1803400"/>
          </a:xfrm>
          <a:prstGeom prst="bentConnector3">
            <a:avLst>
              <a:gd name="adj1" fmla="val 49856"/>
            </a:avLst>
          </a:prstGeom>
          <a:noFill/>
          <a:ln w="19050">
            <a:solidFill>
              <a:srgbClr val="0000CC"/>
            </a:solidFill>
            <a:miter lim="800000"/>
            <a:headEnd/>
            <a:tailEnd/>
          </a:ln>
        </p:spPr>
      </p:cxnSp>
      <p:cxnSp>
        <p:nvCxnSpPr>
          <p:cNvPr id="22553" name="AutoShape 24"/>
          <p:cNvCxnSpPr>
            <a:cxnSpLocks noChangeShapeType="1"/>
            <a:stCxn id="22545" idx="2"/>
            <a:endCxn id="22546" idx="0"/>
          </p:cNvCxnSpPr>
          <p:nvPr/>
        </p:nvCxnSpPr>
        <p:spPr bwMode="auto">
          <a:xfrm rot="16200000" flipH="1">
            <a:off x="3174207" y="4858544"/>
            <a:ext cx="260350" cy="1587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00CC"/>
            </a:solidFill>
            <a:miter lim="800000"/>
            <a:headEnd/>
            <a:tailEnd type="triangle" w="med" len="med"/>
          </a:ln>
        </p:spPr>
      </p:cxnSp>
      <p:cxnSp>
        <p:nvCxnSpPr>
          <p:cNvPr id="22554" name="AutoShape 25"/>
          <p:cNvCxnSpPr>
            <a:cxnSpLocks noChangeShapeType="1"/>
            <a:stCxn id="22543" idx="2"/>
            <a:endCxn id="22544" idx="0"/>
          </p:cNvCxnSpPr>
          <p:nvPr/>
        </p:nvCxnSpPr>
        <p:spPr bwMode="auto">
          <a:xfrm rot="5400000">
            <a:off x="5475288" y="4859338"/>
            <a:ext cx="260350" cy="0"/>
          </a:xfrm>
          <a:prstGeom prst="straightConnector1">
            <a:avLst/>
          </a:prstGeom>
          <a:noFill/>
          <a:ln w="19050">
            <a:solidFill>
              <a:srgbClr val="0000CC"/>
            </a:solidFill>
            <a:round/>
            <a:headEnd/>
            <a:tailEnd type="triangle" w="med" len="med"/>
          </a:ln>
        </p:spPr>
      </p:cxnSp>
      <p:cxnSp>
        <p:nvCxnSpPr>
          <p:cNvPr id="22555" name="AutoShape 26"/>
          <p:cNvCxnSpPr>
            <a:cxnSpLocks noChangeShapeType="1"/>
            <a:stCxn id="119821" idx="2"/>
            <a:endCxn id="119822" idx="0"/>
          </p:cNvCxnSpPr>
          <p:nvPr/>
        </p:nvCxnSpPr>
        <p:spPr bwMode="auto">
          <a:xfrm rot="5400000">
            <a:off x="4356100" y="4859338"/>
            <a:ext cx="260350" cy="0"/>
          </a:xfrm>
          <a:prstGeom prst="straightConnector1">
            <a:avLst/>
          </a:prstGeom>
          <a:noFill/>
          <a:ln w="19050">
            <a:solidFill>
              <a:srgbClr val="0000CC"/>
            </a:solidFill>
            <a:round/>
            <a:headEnd/>
            <a:tailEnd type="triangle" w="med" len="med"/>
          </a:ln>
        </p:spPr>
      </p:cxnSp>
      <p:cxnSp>
        <p:nvCxnSpPr>
          <p:cNvPr id="22556" name="AutoShape 27"/>
          <p:cNvCxnSpPr>
            <a:cxnSpLocks noChangeShapeType="1"/>
            <a:stCxn id="22539" idx="2"/>
            <a:endCxn id="22540" idx="0"/>
          </p:cNvCxnSpPr>
          <p:nvPr/>
        </p:nvCxnSpPr>
        <p:spPr bwMode="auto">
          <a:xfrm rot="5400000">
            <a:off x="6711950" y="4859338"/>
            <a:ext cx="260350" cy="0"/>
          </a:xfrm>
          <a:prstGeom prst="straightConnector1">
            <a:avLst/>
          </a:prstGeom>
          <a:noFill/>
          <a:ln w="19050">
            <a:solidFill>
              <a:srgbClr val="0000CC"/>
            </a:solidFill>
            <a:round/>
            <a:headEnd/>
            <a:tailEnd type="triangle" w="med" len="med"/>
          </a:ln>
        </p:spPr>
      </p:cxnSp>
      <p:cxnSp>
        <p:nvCxnSpPr>
          <p:cNvPr id="22557" name="AutoShape 28"/>
          <p:cNvCxnSpPr>
            <a:cxnSpLocks noChangeShapeType="1"/>
            <a:stCxn id="22538" idx="2"/>
            <a:endCxn id="119847" idx="0"/>
          </p:cNvCxnSpPr>
          <p:nvPr/>
        </p:nvCxnSpPr>
        <p:spPr bwMode="auto">
          <a:xfrm rot="16200000" flipH="1">
            <a:off x="4807744" y="2032794"/>
            <a:ext cx="460375" cy="1587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00CC"/>
            </a:solidFill>
            <a:miter lim="800000"/>
            <a:headEnd/>
            <a:tailEnd type="triangle" w="med" len="med"/>
          </a:ln>
        </p:spPr>
      </p:cxnSp>
      <p:cxnSp>
        <p:nvCxnSpPr>
          <p:cNvPr id="22558" name="AutoShape 29"/>
          <p:cNvCxnSpPr>
            <a:cxnSpLocks noChangeShapeType="1"/>
            <a:stCxn id="22536" idx="2"/>
            <a:endCxn id="22537" idx="0"/>
          </p:cNvCxnSpPr>
          <p:nvPr/>
        </p:nvCxnSpPr>
        <p:spPr bwMode="auto">
          <a:xfrm rot="5400000">
            <a:off x="7962900" y="2971800"/>
            <a:ext cx="336550" cy="0"/>
          </a:xfrm>
          <a:prstGeom prst="straightConnector1">
            <a:avLst/>
          </a:prstGeom>
          <a:noFill/>
          <a:ln w="19050">
            <a:solidFill>
              <a:srgbClr val="0000CC"/>
            </a:solidFill>
            <a:round/>
            <a:headEnd/>
            <a:tailEnd type="triangle" w="med" len="med"/>
          </a:ln>
        </p:spPr>
      </p:cxnSp>
      <p:cxnSp>
        <p:nvCxnSpPr>
          <p:cNvPr id="22559" name="AutoShape 30"/>
          <p:cNvCxnSpPr>
            <a:cxnSpLocks noChangeShapeType="1"/>
            <a:stCxn id="22538" idx="2"/>
            <a:endCxn id="22536" idx="0"/>
          </p:cNvCxnSpPr>
          <p:nvPr/>
        </p:nvCxnSpPr>
        <p:spPr bwMode="auto">
          <a:xfrm rot="16200000" flipH="1">
            <a:off x="6353969" y="486569"/>
            <a:ext cx="460375" cy="3094037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00CC"/>
            </a:solidFill>
            <a:miter lim="800000"/>
            <a:headEnd/>
            <a:tailEnd type="triangle" w="med" len="med"/>
          </a:ln>
        </p:spPr>
      </p:cxnSp>
      <p:sp>
        <p:nvSpPr>
          <p:cNvPr id="22560" name="Rectangle 31"/>
          <p:cNvSpPr>
            <a:spLocks noChangeArrowheads="1"/>
          </p:cNvSpPr>
          <p:nvPr/>
        </p:nvSpPr>
        <p:spPr bwMode="auto">
          <a:xfrm>
            <a:off x="1184275" y="2263775"/>
            <a:ext cx="1439863" cy="539750"/>
          </a:xfrm>
          <a:prstGeom prst="rect">
            <a:avLst/>
          </a:prstGeom>
          <a:gradFill rotWithShape="1">
            <a:gsLst>
              <a:gs pos="0">
                <a:srgbClr val="0099CC"/>
              </a:gs>
              <a:gs pos="100000">
                <a:srgbClr val="99D6EB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eaLnBrk="0" hangingPunct="0"/>
            <a:r>
              <a:rPr lang="es-ES" sz="1400" b="1">
                <a:solidFill>
                  <a:srgbClr val="000000"/>
                </a:solidFill>
                <a:latin typeface="Verdana" pitchFamily="34" charset="0"/>
              </a:rPr>
              <a:t>Transporte</a:t>
            </a:r>
            <a:endParaRPr lang="en-GB" sz="1400" b="1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2561" name="Rectangle 32"/>
          <p:cNvSpPr>
            <a:spLocks noChangeArrowheads="1"/>
          </p:cNvSpPr>
          <p:nvPr/>
        </p:nvSpPr>
        <p:spPr bwMode="auto">
          <a:xfrm>
            <a:off x="320675" y="3140075"/>
            <a:ext cx="1012825" cy="53975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DDEEFF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lIns="18000" rIns="18000" anchor="ctr" anchorCtr="1"/>
          <a:lstStyle/>
          <a:p>
            <a:pPr algn="ctr" eaLnBrk="0" hangingPunct="0"/>
            <a:r>
              <a:rPr lang="es-ES" sz="1200" b="1">
                <a:solidFill>
                  <a:srgbClr val="003399"/>
                </a:solidFill>
                <a:latin typeface="Verdana" pitchFamily="34" charset="0"/>
              </a:rPr>
              <a:t>GNL</a:t>
            </a:r>
            <a:endParaRPr lang="en-GB" sz="1200" b="1">
              <a:solidFill>
                <a:srgbClr val="003399"/>
              </a:solidFill>
              <a:latin typeface="Verdana" pitchFamily="34" charset="0"/>
            </a:endParaRPr>
          </a:p>
        </p:txBody>
      </p:sp>
      <p:cxnSp>
        <p:nvCxnSpPr>
          <p:cNvPr id="22562" name="AutoShape 33"/>
          <p:cNvCxnSpPr>
            <a:cxnSpLocks noChangeShapeType="1"/>
            <a:stCxn id="22538" idx="2"/>
            <a:endCxn id="22560" idx="0"/>
          </p:cNvCxnSpPr>
          <p:nvPr/>
        </p:nvCxnSpPr>
        <p:spPr bwMode="auto">
          <a:xfrm rot="5400000">
            <a:off x="3240881" y="467519"/>
            <a:ext cx="460375" cy="3132138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00CC"/>
            </a:solidFill>
            <a:miter lim="800000"/>
            <a:headEnd/>
            <a:tailEnd type="triangle" w="med" len="med"/>
          </a:ln>
        </p:spPr>
      </p:cxnSp>
      <p:cxnSp>
        <p:nvCxnSpPr>
          <p:cNvPr id="22563" name="AutoShape 34"/>
          <p:cNvCxnSpPr>
            <a:cxnSpLocks noChangeShapeType="1"/>
            <a:stCxn id="22560" idx="2"/>
            <a:endCxn id="22561" idx="0"/>
          </p:cNvCxnSpPr>
          <p:nvPr/>
        </p:nvCxnSpPr>
        <p:spPr bwMode="auto">
          <a:xfrm rot="5400000">
            <a:off x="1197769" y="2432844"/>
            <a:ext cx="336550" cy="1077912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00CC"/>
            </a:solidFill>
            <a:miter lim="800000"/>
            <a:headEnd/>
            <a:tailEnd type="triangle" w="med" len="med"/>
          </a:ln>
        </p:spPr>
      </p:cxnSp>
      <p:sp>
        <p:nvSpPr>
          <p:cNvPr id="119843" name="Rectangle 35"/>
          <p:cNvSpPr>
            <a:spLocks noChangeArrowheads="1"/>
          </p:cNvSpPr>
          <p:nvPr/>
        </p:nvSpPr>
        <p:spPr bwMode="auto">
          <a:xfrm>
            <a:off x="4318000" y="3140075"/>
            <a:ext cx="1439863" cy="53975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DDEEFF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lIns="18000" rIns="18000" anchor="ctr" anchorCtr="1"/>
          <a:lstStyle/>
          <a:p>
            <a:pPr algn="ctr" eaLnBrk="0" hangingPunct="0"/>
            <a:r>
              <a:rPr lang="es-ES" sz="1200" b="1">
                <a:solidFill>
                  <a:srgbClr val="003399"/>
                </a:solidFill>
                <a:latin typeface="Verdana" pitchFamily="34" charset="0"/>
              </a:rPr>
              <a:t>Gas de síntesis</a:t>
            </a:r>
          </a:p>
          <a:p>
            <a:pPr algn="ctr" eaLnBrk="0" hangingPunct="0"/>
            <a:r>
              <a:rPr lang="es-ES" sz="1200" b="1">
                <a:solidFill>
                  <a:srgbClr val="003399"/>
                </a:solidFill>
                <a:latin typeface="Verdana" pitchFamily="34" charset="0"/>
              </a:rPr>
              <a:t>(CO + H</a:t>
            </a:r>
            <a:r>
              <a:rPr lang="es-ES" sz="1200" b="1" baseline="-25000">
                <a:solidFill>
                  <a:srgbClr val="003399"/>
                </a:solidFill>
                <a:latin typeface="Verdana" pitchFamily="34" charset="0"/>
              </a:rPr>
              <a:t>2</a:t>
            </a:r>
            <a:r>
              <a:rPr lang="es-ES" sz="1200" b="1">
                <a:solidFill>
                  <a:srgbClr val="003399"/>
                </a:solidFill>
                <a:latin typeface="Verdana" pitchFamily="34" charset="0"/>
              </a:rPr>
              <a:t>)</a:t>
            </a:r>
            <a:endParaRPr lang="en-GB" sz="1200" b="1">
              <a:solidFill>
                <a:srgbClr val="003399"/>
              </a:solidFill>
              <a:latin typeface="Verdana" pitchFamily="34" charset="0"/>
            </a:endParaRPr>
          </a:p>
        </p:txBody>
      </p:sp>
      <p:cxnSp>
        <p:nvCxnSpPr>
          <p:cNvPr id="22565" name="AutoShape 36"/>
          <p:cNvCxnSpPr>
            <a:cxnSpLocks noChangeShapeType="1"/>
            <a:stCxn id="119847" idx="2"/>
            <a:endCxn id="119843" idx="0"/>
          </p:cNvCxnSpPr>
          <p:nvPr/>
        </p:nvCxnSpPr>
        <p:spPr bwMode="auto">
          <a:xfrm rot="5400000">
            <a:off x="4870450" y="2971800"/>
            <a:ext cx="336550" cy="0"/>
          </a:xfrm>
          <a:prstGeom prst="straightConnector1">
            <a:avLst/>
          </a:prstGeom>
          <a:noFill/>
          <a:ln w="19050">
            <a:solidFill>
              <a:srgbClr val="0000CC"/>
            </a:solidFill>
            <a:round/>
            <a:headEnd/>
            <a:tailEnd type="triangle" w="med" len="med"/>
          </a:ln>
        </p:spPr>
      </p:cxnSp>
      <p:sp>
        <p:nvSpPr>
          <p:cNvPr id="22566" name="Rectangle 37"/>
          <p:cNvSpPr>
            <a:spLocks noChangeArrowheads="1"/>
          </p:cNvSpPr>
          <p:nvPr/>
        </p:nvSpPr>
        <p:spPr bwMode="auto">
          <a:xfrm>
            <a:off x="1398588" y="3140075"/>
            <a:ext cx="1012825" cy="53975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DDEEFF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lIns="18000" rIns="18000" anchor="ctr" anchorCtr="1"/>
          <a:lstStyle/>
          <a:p>
            <a:pPr algn="ctr" eaLnBrk="0" hangingPunct="0"/>
            <a:r>
              <a:rPr lang="es-ES" sz="1200" b="1">
                <a:solidFill>
                  <a:srgbClr val="003399"/>
                </a:solidFill>
                <a:latin typeface="Verdana" pitchFamily="34" charset="0"/>
              </a:rPr>
              <a:t>Gasoducto</a:t>
            </a:r>
            <a:endParaRPr lang="en-GB" sz="1200" b="1">
              <a:solidFill>
                <a:srgbClr val="003399"/>
              </a:solidFill>
              <a:latin typeface="Verdana" pitchFamily="34" charset="0"/>
            </a:endParaRPr>
          </a:p>
        </p:txBody>
      </p:sp>
      <p:cxnSp>
        <p:nvCxnSpPr>
          <p:cNvPr id="22567" name="AutoShape 38"/>
          <p:cNvCxnSpPr>
            <a:cxnSpLocks noChangeShapeType="1"/>
            <a:stCxn id="22560" idx="2"/>
            <a:endCxn id="22566" idx="0"/>
          </p:cNvCxnSpPr>
          <p:nvPr/>
        </p:nvCxnSpPr>
        <p:spPr bwMode="auto">
          <a:xfrm rot="5400000">
            <a:off x="1736725" y="2971800"/>
            <a:ext cx="336550" cy="0"/>
          </a:xfrm>
          <a:prstGeom prst="straightConnector1">
            <a:avLst/>
          </a:prstGeom>
          <a:noFill/>
          <a:ln w="19050">
            <a:solidFill>
              <a:srgbClr val="0000CC"/>
            </a:solidFill>
            <a:round/>
            <a:headEnd/>
            <a:tailEnd type="triangle" w="med" len="med"/>
          </a:ln>
        </p:spPr>
      </p:cxnSp>
      <p:sp>
        <p:nvSpPr>
          <p:cNvPr id="119847" name="Rectangle 39"/>
          <p:cNvSpPr>
            <a:spLocks noChangeArrowheads="1"/>
          </p:cNvSpPr>
          <p:nvPr/>
        </p:nvSpPr>
        <p:spPr bwMode="auto">
          <a:xfrm>
            <a:off x="4318000" y="2263775"/>
            <a:ext cx="1439863" cy="539750"/>
          </a:xfrm>
          <a:prstGeom prst="rect">
            <a:avLst/>
          </a:prstGeom>
          <a:gradFill rotWithShape="1">
            <a:gsLst>
              <a:gs pos="0">
                <a:srgbClr val="0099CC"/>
              </a:gs>
              <a:gs pos="100000">
                <a:srgbClr val="99D6EB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eaLnBrk="0" hangingPunct="0"/>
            <a:r>
              <a:rPr lang="es-ES" sz="1400" b="1">
                <a:solidFill>
                  <a:srgbClr val="000000"/>
                </a:solidFill>
                <a:latin typeface="Verdana" pitchFamily="34" charset="0"/>
              </a:rPr>
              <a:t>Reformado</a:t>
            </a:r>
            <a:endParaRPr lang="en-GB" sz="1400" b="1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1198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198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198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1198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4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to="1.2" calcmode="lin" valueType="num">
                                      <p:cBhvr override="childStyle">
                                        <p:cTn id="12" dur="500" fill="hold"/>
                                        <p:tgtEl>
                                          <p:spTgt spid="119847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1198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198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198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1198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198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198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1198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" presetID="4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to="1.2" calcmode="lin" valueType="num">
                                      <p:cBhvr override="childStyle">
                                        <p:cTn id="26" dur="500" fill="hold"/>
                                        <p:tgtEl>
                                          <p:spTgt spid="119821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1198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198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198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21" grpId="0" animBg="1"/>
      <p:bldP spid="119821" grpId="1" animBg="1"/>
      <p:bldP spid="119847" grpId="0" animBg="1"/>
      <p:bldP spid="11984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6237" name="Group 45"/>
          <p:cNvGraphicFramePr>
            <a:graphicFrameLocks noGrp="1"/>
          </p:cNvGraphicFramePr>
          <p:nvPr/>
        </p:nvGraphicFramePr>
        <p:xfrm>
          <a:off x="323850" y="1176338"/>
          <a:ext cx="8543925" cy="5421315"/>
        </p:xfrm>
        <a:graphic>
          <a:graphicData uri="http://schemas.openxmlformats.org/drawingml/2006/table">
            <a:tbl>
              <a:tblPr/>
              <a:tblGrid>
                <a:gridCol w="2320925"/>
                <a:gridCol w="3111500"/>
                <a:gridCol w="3111500"/>
              </a:tblGrid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ECFF"/>
                        </a:solidFill>
                        <a:effectLst/>
                        <a:latin typeface="Tahoma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357188" marR="0" lvl="0" indent="-185738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ahoma" charset="0"/>
                        </a:rPr>
                        <a:t>Ventajas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357188" marR="0" lvl="0" indent="-17145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ahoma" charset="0"/>
                        </a:rPr>
                        <a:t>Inconvenientes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</a:tr>
              <a:tr h="1084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Todos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57188" marR="0" lvl="0" indent="-185738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s-ES_tradnl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Transporte </a:t>
                      </a:r>
                    </a:p>
                    <a:p>
                      <a:pPr marL="357188" marR="0" lvl="0" indent="-185738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ES_tradnl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(1/5 del coste como gas)</a:t>
                      </a:r>
                      <a:endParaRPr kumimoji="0" lang="es-E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57188" marR="0" lvl="0" indent="-17145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s-ES_tradnl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Tahoma" charset="0"/>
                        </a:rPr>
                        <a:t>Inversión (&gt;500 M€)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303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Productos FT</a:t>
                      </a: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57188" marR="0" lvl="0" indent="-17145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s-ES_tradnl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ahoma" charset="0"/>
                        </a:rPr>
                        <a:t>Alta calidad</a:t>
                      </a:r>
                      <a:endParaRPr kumimoji="0" lang="es-E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ahoma" charset="0"/>
                      </a:endParaRPr>
                    </a:p>
                    <a:p>
                      <a:pPr marL="357188" marR="0" lvl="0" indent="-17145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s-ES_tradnl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Tamaño del mercado</a:t>
                      </a:r>
                    </a:p>
                    <a:p>
                      <a:pPr marL="357188" marR="0" lvl="0" indent="-17145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s-ES_tradnl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Emisiones</a:t>
                      </a:r>
                    </a:p>
                    <a:p>
                      <a:pPr marL="357188" marR="0" lvl="0" indent="-17145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s-ES_tradnl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Misma logística y motor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57188" marR="0" lvl="0" indent="-17145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s-ES_tradnl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Experiencia industrial</a:t>
                      </a:r>
                      <a:endParaRPr kumimoji="0" lang="es-E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303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Metanol (CH</a:t>
                      </a:r>
                      <a:r>
                        <a:rPr kumimoji="0" lang="es-ES_tradnl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  <a:r>
                        <a:rPr kumimoji="0" lang="es-ES_tradn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OH)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57188" marR="0" lvl="0" indent="-17145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s-ES_tradnl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Alto octano (mezcla en gasolina)</a:t>
                      </a:r>
                    </a:p>
                    <a:p>
                      <a:pPr marL="357188" marR="0" lvl="0" indent="-17145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s-ES_tradnl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MTG, FAME, pilas de combustible</a:t>
                      </a:r>
                      <a:endParaRPr kumimoji="0" lang="es-E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57188" marR="0" lvl="0" indent="-17145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s-ES_tradnl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Toxicidad</a:t>
                      </a:r>
                    </a:p>
                    <a:p>
                      <a:pPr marL="357188" marR="0" lvl="0" indent="-17145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s-ES_tradnl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Compatibilidad materiales</a:t>
                      </a:r>
                    </a:p>
                    <a:p>
                      <a:pPr marL="357188" marR="0" lvl="0" indent="-17145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s-ES_tradnl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Mercado actual pequeño</a:t>
                      </a:r>
                    </a:p>
                    <a:p>
                      <a:pPr marL="357188" marR="0" lvl="0" indent="-17145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s-ES_tradnl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Densidad energética baja</a:t>
                      </a:r>
                      <a:endParaRPr kumimoji="0" lang="es-E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252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DME (CH</a:t>
                      </a:r>
                      <a:r>
                        <a:rPr kumimoji="0" lang="es-ES_tradnl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  <a:r>
                        <a:rPr kumimoji="0" lang="es-ES_tradn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-O-CH</a:t>
                      </a:r>
                      <a:r>
                        <a:rPr kumimoji="0" lang="es-ES_tradnl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  <a:r>
                        <a:rPr kumimoji="0" lang="es-ES_tradn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)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57188" marR="0" lvl="0" indent="-17145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s-ES_tradnl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Mayor eficiencia (menores emisiones)</a:t>
                      </a:r>
                    </a:p>
                    <a:p>
                      <a:pPr marL="357188" marR="0" lvl="0" indent="-17145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s-ES_tradnl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Manejo como GLP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57188" marR="0" lvl="0" indent="-17145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s-ES_tradnl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Densidad energética baja</a:t>
                      </a:r>
                    </a:p>
                    <a:p>
                      <a:pPr marL="357188" marR="0" lvl="0" indent="-17145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s-ES_tradnl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Logística 5 bar</a:t>
                      </a:r>
                    </a:p>
                    <a:p>
                      <a:pPr marL="357188" marR="0" lvl="0" indent="-17145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s-ES_tradnl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Sist. inyección complejo</a:t>
                      </a:r>
                      <a:endParaRPr kumimoji="0" lang="es-E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3580" name="Picture 36" descr="admiracion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23263" y="1924050"/>
            <a:ext cx="42545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81" name="Rectangle 3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Características productos GTL</a:t>
            </a:r>
          </a:p>
        </p:txBody>
      </p:sp>
      <p:sp>
        <p:nvSpPr>
          <p:cNvPr id="23582" name="4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>
                <a:latin typeface="Arial" charset="0"/>
                <a:cs typeface="Arial" charset="0"/>
              </a:rPr>
              <a:t>©  D. Tecnología Repsol – 20 Enero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2" descr="globo2.jpg (82026 bytes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013" y="5075238"/>
            <a:ext cx="1639887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2222500" y="1101725"/>
            <a:ext cx="6019800" cy="166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20000"/>
              </a:lnSpc>
              <a:buFont typeface="Wingdings" pitchFamily="2" charset="2"/>
              <a:buNone/>
            </a:pPr>
            <a:r>
              <a:rPr lang="es-ES" sz="1800" b="1">
                <a:solidFill>
                  <a:srgbClr val="3399FF"/>
                </a:solidFill>
                <a:latin typeface="Arial" charset="0"/>
              </a:rPr>
              <a:t> </a:t>
            </a:r>
            <a:r>
              <a:rPr lang="es-ES" sz="2000" b="1" u="sng">
                <a:solidFill>
                  <a:srgbClr val="3399FF"/>
                </a:solidFill>
                <a:latin typeface="Arial" charset="0"/>
              </a:rPr>
              <a:t>Tecnologías de refino</a:t>
            </a:r>
          </a:p>
          <a:p>
            <a:pPr marL="668338" lvl="1" indent="-285750" eaLnBrk="0" hangingPunct="0">
              <a:lnSpc>
                <a:spcPct val="120000"/>
              </a:lnSpc>
              <a:buFontTx/>
              <a:buChar char="•"/>
            </a:pPr>
            <a:r>
              <a:rPr lang="es-ES" sz="1600" b="1">
                <a:solidFill>
                  <a:srgbClr val="3399FF"/>
                </a:solidFill>
                <a:latin typeface="Arial" charset="0"/>
              </a:rPr>
              <a:t>Desulfuración profunda</a:t>
            </a:r>
          </a:p>
          <a:p>
            <a:pPr marL="668338" lvl="1" indent="-285750" eaLnBrk="0" hangingPunct="0">
              <a:lnSpc>
                <a:spcPct val="120000"/>
              </a:lnSpc>
              <a:buFontTx/>
              <a:buChar char="•"/>
            </a:pPr>
            <a:r>
              <a:rPr lang="es-ES" sz="1600" b="1">
                <a:solidFill>
                  <a:srgbClr val="3399FF"/>
                </a:solidFill>
                <a:latin typeface="Arial" charset="0"/>
              </a:rPr>
              <a:t>Hidrocraqueo severo y moderado</a:t>
            </a:r>
          </a:p>
          <a:p>
            <a:pPr marL="668338" lvl="1" indent="-285750" eaLnBrk="0" hangingPunct="0">
              <a:lnSpc>
                <a:spcPct val="120000"/>
              </a:lnSpc>
              <a:buFontTx/>
              <a:buChar char="•"/>
            </a:pPr>
            <a:r>
              <a:rPr lang="es-ES" sz="1600" b="1">
                <a:solidFill>
                  <a:srgbClr val="3399FF"/>
                </a:solidFill>
                <a:latin typeface="Arial" charset="0"/>
              </a:rPr>
              <a:t>Hidrodesaromatización</a:t>
            </a:r>
          </a:p>
          <a:p>
            <a:pPr marL="668338" lvl="1" indent="-285750" eaLnBrk="0" hangingPunct="0">
              <a:lnSpc>
                <a:spcPct val="120000"/>
              </a:lnSpc>
              <a:buFontTx/>
              <a:buChar char="•"/>
            </a:pPr>
            <a:r>
              <a:rPr lang="es-ES" sz="1600" b="1">
                <a:solidFill>
                  <a:srgbClr val="3399FF"/>
                </a:solidFill>
                <a:latin typeface="Arial" charset="0"/>
              </a:rPr>
              <a:t>Hidrodesparafinado	</a:t>
            </a:r>
            <a:r>
              <a:rPr lang="es-ES" sz="1800" b="1">
                <a:solidFill>
                  <a:srgbClr val="3399FF"/>
                </a:solidFill>
                <a:latin typeface="Arial" charset="0"/>
              </a:rPr>
              <a:t>	</a:t>
            </a:r>
            <a:endParaRPr lang="en-GB" sz="1800" b="1">
              <a:solidFill>
                <a:srgbClr val="3399FF"/>
              </a:solidFill>
              <a:latin typeface="Arial" charset="0"/>
            </a:endParaRP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6300788" y="3213100"/>
            <a:ext cx="2447925" cy="182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lnSpc>
                <a:spcPct val="120000"/>
              </a:lnSpc>
              <a:buFont typeface="Wingdings" pitchFamily="2" charset="2"/>
              <a:buNone/>
            </a:pPr>
            <a:r>
              <a:rPr lang="es-ES" sz="2000" b="1" u="sng">
                <a:solidFill>
                  <a:srgbClr val="CC3300"/>
                </a:solidFill>
                <a:latin typeface="Arial" charset="0"/>
              </a:rPr>
              <a:t>Formas de monetización gas</a:t>
            </a:r>
            <a:endParaRPr lang="es-ES" sz="2000" b="1">
              <a:solidFill>
                <a:srgbClr val="CC3300"/>
              </a:solidFill>
              <a:latin typeface="Arial" charset="0"/>
            </a:endParaRPr>
          </a:p>
          <a:p>
            <a:pPr marL="525463" lvl="1" indent="-280988" eaLnBrk="0" hangingPunct="0"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es-ES" sz="1600" b="1">
                <a:solidFill>
                  <a:srgbClr val="CC3300"/>
                </a:solidFill>
                <a:latin typeface="Arial" charset="0"/>
              </a:rPr>
              <a:t>GNL</a:t>
            </a:r>
          </a:p>
          <a:p>
            <a:pPr marL="525463" lvl="1" indent="-280988" eaLnBrk="0" hangingPunct="0">
              <a:lnSpc>
                <a:spcPct val="120000"/>
              </a:lnSpc>
              <a:buFontTx/>
              <a:buChar char="•"/>
            </a:pPr>
            <a:r>
              <a:rPr lang="es-ES" sz="1600" b="1">
                <a:solidFill>
                  <a:srgbClr val="CC3300"/>
                </a:solidFill>
                <a:latin typeface="Arial" charset="0"/>
              </a:rPr>
              <a:t>GNC</a:t>
            </a:r>
          </a:p>
          <a:p>
            <a:pPr marL="525463" lvl="1" indent="-280988" eaLnBrk="0" hangingPunct="0">
              <a:lnSpc>
                <a:spcPct val="120000"/>
              </a:lnSpc>
              <a:buFontTx/>
              <a:buChar char="•"/>
            </a:pPr>
            <a:r>
              <a:rPr lang="es-ES" sz="1600" b="1">
                <a:solidFill>
                  <a:srgbClr val="CC3300"/>
                </a:solidFill>
                <a:latin typeface="Arial" charset="0"/>
              </a:rPr>
              <a:t>HGN</a:t>
            </a:r>
            <a:endParaRPr lang="en-GB" sz="1600" b="1">
              <a:solidFill>
                <a:srgbClr val="CC3300"/>
              </a:solidFill>
              <a:latin typeface="Arial" charset="0"/>
            </a:endParaRP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971550" y="4221163"/>
            <a:ext cx="2312988" cy="199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120000"/>
              </a:lnSpc>
              <a:buFont typeface="Wingdings" pitchFamily="2" charset="2"/>
              <a:buNone/>
            </a:pPr>
            <a:r>
              <a:rPr lang="es-ES" sz="2000" b="1" u="sng">
                <a:solidFill>
                  <a:srgbClr val="FF9900"/>
                </a:solidFill>
                <a:latin typeface="Arial" charset="0"/>
              </a:rPr>
              <a:t>Otros productos /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None/>
            </a:pPr>
            <a:r>
              <a:rPr lang="es-ES" sz="2000" b="1" u="sng">
                <a:solidFill>
                  <a:srgbClr val="FF9900"/>
                </a:solidFill>
                <a:latin typeface="Arial" charset="0"/>
              </a:rPr>
              <a:t> carburantes</a:t>
            </a:r>
            <a:endParaRPr lang="es-ES" sz="2000" b="1">
              <a:solidFill>
                <a:srgbClr val="FF9900"/>
              </a:solidFill>
              <a:latin typeface="Arial" charset="0"/>
            </a:endParaRPr>
          </a:p>
          <a:p>
            <a:pPr marL="817563" lvl="1" indent="-282575" eaLnBrk="0" hangingPunct="0">
              <a:lnSpc>
                <a:spcPct val="120000"/>
              </a:lnSpc>
              <a:buFontTx/>
              <a:buChar char="•"/>
            </a:pPr>
            <a:r>
              <a:rPr lang="es-ES" sz="1600" b="1">
                <a:solidFill>
                  <a:srgbClr val="FF9900"/>
                </a:solidFill>
                <a:latin typeface="Arial" charset="0"/>
              </a:rPr>
              <a:t>GLP</a:t>
            </a:r>
          </a:p>
          <a:p>
            <a:pPr marL="817563" lvl="1" indent="-282575" eaLnBrk="0" hangingPunct="0">
              <a:lnSpc>
                <a:spcPct val="120000"/>
              </a:lnSpc>
              <a:buFontTx/>
              <a:buChar char="•"/>
            </a:pPr>
            <a:r>
              <a:rPr lang="es-ES" sz="1600" b="1">
                <a:solidFill>
                  <a:srgbClr val="FF9900"/>
                </a:solidFill>
                <a:latin typeface="Arial" charset="0"/>
              </a:rPr>
              <a:t>GNC</a:t>
            </a:r>
          </a:p>
          <a:p>
            <a:pPr marL="817563" lvl="1" indent="-282575" eaLnBrk="0" hangingPunct="0">
              <a:lnSpc>
                <a:spcPct val="120000"/>
              </a:lnSpc>
              <a:buFontTx/>
              <a:buChar char="•"/>
            </a:pPr>
            <a:r>
              <a:rPr lang="es-ES" sz="1600" b="1">
                <a:solidFill>
                  <a:srgbClr val="FF9900"/>
                </a:solidFill>
                <a:latin typeface="Arial" charset="0"/>
              </a:rPr>
              <a:t>Biodiesel</a:t>
            </a:r>
          </a:p>
          <a:p>
            <a:pPr marL="817563" lvl="1" indent="-282575" eaLnBrk="0" hangingPunct="0">
              <a:lnSpc>
                <a:spcPct val="120000"/>
              </a:lnSpc>
              <a:buFontTx/>
              <a:buChar char="•"/>
            </a:pPr>
            <a:r>
              <a:rPr lang="es-ES" sz="1600" b="1">
                <a:solidFill>
                  <a:srgbClr val="FF9900"/>
                </a:solidFill>
                <a:latin typeface="Arial" charset="0"/>
              </a:rPr>
              <a:t>Etanol</a:t>
            </a:r>
            <a:endParaRPr lang="en-GB" sz="1600" b="1">
              <a:solidFill>
                <a:srgbClr val="FF9900"/>
              </a:solidFill>
              <a:latin typeface="Arial" charset="0"/>
            </a:endParaRPr>
          </a:p>
        </p:txBody>
      </p:sp>
      <p:sp>
        <p:nvSpPr>
          <p:cNvPr id="161798" name="AutoShape 6"/>
          <p:cNvSpPr>
            <a:spLocks noChangeArrowheads="1"/>
          </p:cNvSpPr>
          <p:nvPr/>
        </p:nvSpPr>
        <p:spPr bwMode="auto">
          <a:xfrm>
            <a:off x="3248025" y="2968625"/>
            <a:ext cx="3124200" cy="2362200"/>
          </a:xfrm>
          <a:prstGeom prst="triangle">
            <a:avLst>
              <a:gd name="adj" fmla="val 50366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s-E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GTL</a:t>
            </a:r>
          </a:p>
          <a:p>
            <a:pPr algn="ctr" eaLnBrk="0" hangingPunct="0">
              <a:defRPr/>
            </a:pPr>
            <a:r>
              <a:rPr lang="es-ES" sz="20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(FT, metanol,</a:t>
            </a:r>
          </a:p>
          <a:p>
            <a:pPr algn="ctr" eaLnBrk="0" hangingPunct="0">
              <a:defRPr/>
            </a:pPr>
            <a:r>
              <a:rPr lang="es-ES" sz="20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DME...)</a:t>
            </a:r>
            <a:endParaRPr lang="en-GB" sz="2000" b="1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pic>
        <p:nvPicPr>
          <p:cNvPr id="2056" name="Picture 7" descr="2.gif (131991 bytes)"/>
          <p:cNvPicPr>
            <a:picLocks noChangeAspect="1" noChangeArrowheads="1"/>
          </p:cNvPicPr>
          <p:nvPr/>
        </p:nvPicPr>
        <p:blipFill>
          <a:blip r:embed="rId5" cstate="print"/>
          <a:srcRect l="24187" r="2902"/>
          <a:stretch>
            <a:fillRect/>
          </a:stretch>
        </p:blipFill>
        <p:spPr bwMode="auto">
          <a:xfrm>
            <a:off x="7485063" y="4276725"/>
            <a:ext cx="1550987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0" name="Object 8"/>
          <p:cNvGraphicFramePr>
            <a:graphicFrameLocks noChangeAspect="1"/>
          </p:cNvGraphicFramePr>
          <p:nvPr/>
        </p:nvGraphicFramePr>
        <p:xfrm>
          <a:off x="684213" y="1268413"/>
          <a:ext cx="1506537" cy="2406650"/>
        </p:xfrm>
        <a:graphic>
          <a:graphicData uri="http://schemas.openxmlformats.org/presentationml/2006/ole">
            <p:oleObj spid="_x0000_s2050" name="Imagen de mapa de bits" r:id="rId6" imgW="781159" imgH="1247619" progId="Paint.Picture">
              <p:embed/>
            </p:oleObj>
          </a:graphicData>
        </a:graphic>
      </p:graphicFrame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¿A qué sectores afecta el GTL-FT?</a:t>
            </a:r>
          </a:p>
        </p:txBody>
      </p:sp>
      <p:sp>
        <p:nvSpPr>
          <p:cNvPr id="2058" name="12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>
                <a:latin typeface="Arial" charset="0"/>
                <a:cs typeface="Arial" charset="0"/>
              </a:rPr>
              <a:t>©  D. Tecnología Repsol – 20 Enero 2011</a:t>
            </a:r>
          </a:p>
        </p:txBody>
      </p:sp>
      <p:sp>
        <p:nvSpPr>
          <p:cNvPr id="2059" name="Oval 10"/>
          <p:cNvSpPr>
            <a:spLocks noChangeArrowheads="1"/>
          </p:cNvSpPr>
          <p:nvPr/>
        </p:nvSpPr>
        <p:spPr bwMode="auto">
          <a:xfrm>
            <a:off x="2771775" y="4941888"/>
            <a:ext cx="1441450" cy="792162"/>
          </a:xfrm>
          <a:prstGeom prst="ellipse">
            <a:avLst/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latin typeface="Comic Sans MS" pitchFamily="66" charset="0"/>
              </a:rPr>
              <a:t>Marketing</a:t>
            </a:r>
          </a:p>
        </p:txBody>
      </p:sp>
      <p:sp>
        <p:nvSpPr>
          <p:cNvPr id="2060" name="Oval 11"/>
          <p:cNvSpPr>
            <a:spLocks noChangeArrowheads="1"/>
          </p:cNvSpPr>
          <p:nvPr/>
        </p:nvSpPr>
        <p:spPr bwMode="auto">
          <a:xfrm>
            <a:off x="4140200" y="2852738"/>
            <a:ext cx="1441450" cy="792162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latin typeface="Comic Sans MS" pitchFamily="66" charset="0"/>
              </a:rPr>
              <a:t>Refino</a:t>
            </a:r>
          </a:p>
        </p:txBody>
      </p:sp>
      <p:sp>
        <p:nvSpPr>
          <p:cNvPr id="2061" name="Oval 12"/>
          <p:cNvSpPr>
            <a:spLocks noChangeArrowheads="1"/>
          </p:cNvSpPr>
          <p:nvPr/>
        </p:nvSpPr>
        <p:spPr bwMode="auto">
          <a:xfrm>
            <a:off x="5292725" y="4868863"/>
            <a:ext cx="1584325" cy="9366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solidFill>
                  <a:schemeClr val="bg1"/>
                </a:solidFill>
                <a:latin typeface="Comic Sans MS" pitchFamily="66" charset="0"/>
              </a:rPr>
              <a:t>Upstream</a:t>
            </a:r>
          </a:p>
          <a:p>
            <a:pPr algn="ctr"/>
            <a:r>
              <a:rPr lang="en-US" sz="1800" b="1">
                <a:solidFill>
                  <a:schemeClr val="bg1"/>
                </a:solidFill>
                <a:latin typeface="Comic Sans MS" pitchFamily="66" charset="0"/>
              </a:rPr>
              <a:t>&amp; Gas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4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7916862" cy="647700"/>
          </a:xfrm>
        </p:spPr>
        <p:txBody>
          <a:bodyPr/>
          <a:lstStyle/>
          <a:p>
            <a:pPr eaLnBrk="1" hangingPunct="1"/>
            <a:r>
              <a:rPr smtClean="0"/>
              <a:t>GTL vs. otras formas de monetización de gas</a:t>
            </a:r>
          </a:p>
        </p:txBody>
      </p:sp>
      <p:sp>
        <p:nvSpPr>
          <p:cNvPr id="24579" name="35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>
                <a:latin typeface="Arial" charset="0"/>
                <a:cs typeface="Arial" charset="0"/>
              </a:rPr>
              <a:t>©  D. Tecnología Repsol – 20 Enero 2011</a:t>
            </a:r>
          </a:p>
        </p:txBody>
      </p:sp>
      <p:sp>
        <p:nvSpPr>
          <p:cNvPr id="24580" name="Rectangle 25"/>
          <p:cNvSpPr>
            <a:spLocks noChangeArrowheads="1"/>
          </p:cNvSpPr>
          <p:nvPr/>
        </p:nvSpPr>
        <p:spPr bwMode="auto">
          <a:xfrm>
            <a:off x="4733925" y="1268413"/>
            <a:ext cx="4230688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7188" indent="-357188">
              <a:lnSpc>
                <a:spcPct val="125000"/>
              </a:lnSpc>
              <a:spcBef>
                <a:spcPct val="75000"/>
              </a:spcBef>
              <a:buFont typeface="Wingdings" pitchFamily="2" charset="2"/>
              <a:buNone/>
            </a:pPr>
            <a:r>
              <a:rPr lang="es-ES" sz="2000">
                <a:solidFill>
                  <a:schemeClr val="accent2"/>
                </a:solidFill>
                <a:latin typeface="Tahoma" pitchFamily="34" charset="0"/>
              </a:rPr>
              <a:t>GTL versus GNL:</a:t>
            </a:r>
          </a:p>
          <a:p>
            <a:pPr marL="357188" indent="-357188">
              <a:lnSpc>
                <a:spcPct val="125000"/>
              </a:lnSpc>
              <a:spcBef>
                <a:spcPct val="75000"/>
              </a:spcBef>
              <a:buClr>
                <a:schemeClr val="tx1"/>
              </a:buClr>
              <a:buFont typeface="Wingdings" pitchFamily="2" charset="2"/>
              <a:buChar char="ü"/>
            </a:pPr>
            <a:r>
              <a:rPr lang="es-ES" sz="1500">
                <a:latin typeface="Tahoma" pitchFamily="34" charset="0"/>
              </a:rPr>
              <a:t>GTL: </a:t>
            </a:r>
            <a:r>
              <a:rPr lang="es-ES" sz="1500" u="sng">
                <a:solidFill>
                  <a:srgbClr val="CC3300"/>
                </a:solidFill>
                <a:latin typeface="Tahoma" pitchFamily="34" charset="0"/>
              </a:rPr>
              <a:t>mayor riesgo tecnológico</a:t>
            </a:r>
          </a:p>
          <a:p>
            <a:pPr marL="357188" indent="-357188">
              <a:lnSpc>
                <a:spcPct val="125000"/>
              </a:lnSpc>
              <a:spcBef>
                <a:spcPct val="75000"/>
              </a:spcBef>
              <a:buClr>
                <a:schemeClr val="tx1"/>
              </a:buClr>
              <a:buFont typeface="Wingdings" pitchFamily="2" charset="2"/>
              <a:buChar char="ü"/>
            </a:pPr>
            <a:r>
              <a:rPr lang="es-ES" sz="1500">
                <a:latin typeface="Tahoma" pitchFamily="34" charset="0"/>
              </a:rPr>
              <a:t>Nivel de </a:t>
            </a:r>
            <a:r>
              <a:rPr lang="es-ES" sz="1500" u="sng">
                <a:solidFill>
                  <a:srgbClr val="CC3300"/>
                </a:solidFill>
                <a:latin typeface="Tahoma" pitchFamily="34" charset="0"/>
              </a:rPr>
              <a:t>inversión del mismo orden</a:t>
            </a:r>
            <a:r>
              <a:rPr lang="es-ES" sz="1500">
                <a:latin typeface="Tahoma" pitchFamily="34" charset="0"/>
              </a:rPr>
              <a:t> </a:t>
            </a:r>
          </a:p>
          <a:p>
            <a:pPr marL="357188" indent="-357188">
              <a:lnSpc>
                <a:spcPct val="125000"/>
              </a:lnSpc>
              <a:spcBef>
                <a:spcPct val="75000"/>
              </a:spcBef>
              <a:buClr>
                <a:schemeClr val="tx1"/>
              </a:buClr>
              <a:buFont typeface="Wingdings" pitchFamily="2" charset="2"/>
              <a:buChar char="ü"/>
            </a:pPr>
            <a:r>
              <a:rPr lang="es-ES" sz="1500">
                <a:latin typeface="Tahoma" pitchFamily="34" charset="0"/>
              </a:rPr>
              <a:t>Proceso GTL </a:t>
            </a:r>
            <a:r>
              <a:rPr lang="es-ES" sz="1500" u="sng">
                <a:solidFill>
                  <a:srgbClr val="CC3300"/>
                </a:solidFill>
                <a:latin typeface="Tahoma" pitchFamily="34" charset="0"/>
              </a:rPr>
              <a:t>menos eficiente</a:t>
            </a:r>
            <a:r>
              <a:rPr lang="es-ES" sz="1500">
                <a:latin typeface="Tahoma" pitchFamily="34" charset="0"/>
              </a:rPr>
              <a:t> que GNL, pero productos de </a:t>
            </a:r>
            <a:r>
              <a:rPr lang="es-ES" sz="1500" u="sng">
                <a:solidFill>
                  <a:srgbClr val="CC3300"/>
                </a:solidFill>
                <a:latin typeface="Tahoma" pitchFamily="34" charset="0"/>
              </a:rPr>
              <a:t>mayor valor añadido</a:t>
            </a:r>
          </a:p>
          <a:p>
            <a:pPr marL="357188" indent="-357188">
              <a:lnSpc>
                <a:spcPct val="125000"/>
              </a:lnSpc>
              <a:spcBef>
                <a:spcPct val="75000"/>
              </a:spcBef>
              <a:buClr>
                <a:schemeClr val="tx1"/>
              </a:buClr>
              <a:buFont typeface="Wingdings" pitchFamily="2" charset="2"/>
              <a:buChar char="ü"/>
            </a:pPr>
            <a:r>
              <a:rPr lang="es-ES" sz="1500" u="sng">
                <a:solidFill>
                  <a:srgbClr val="CC3300"/>
                </a:solidFill>
                <a:latin typeface="Tahoma" pitchFamily="34" charset="0"/>
              </a:rPr>
              <a:t>Diversificación mercados</a:t>
            </a:r>
            <a:r>
              <a:rPr lang="es-ES" sz="1500">
                <a:latin typeface="Tahoma" pitchFamily="34" charset="0"/>
              </a:rPr>
              <a:t>: productos GTL no van al mercado del gas</a:t>
            </a:r>
          </a:p>
          <a:p>
            <a:pPr marL="814388" lvl="1" indent="-357188">
              <a:lnSpc>
                <a:spcPct val="125000"/>
              </a:lnSpc>
              <a:spcBef>
                <a:spcPct val="75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s-ES" sz="1500" u="sng">
                <a:solidFill>
                  <a:srgbClr val="CC3300"/>
                </a:solidFill>
                <a:latin typeface="Tahoma" pitchFamily="34" charset="0"/>
              </a:rPr>
              <a:t>Flexibilidad</a:t>
            </a:r>
            <a:r>
              <a:rPr lang="es-ES" sz="1500">
                <a:latin typeface="Tahoma" pitchFamily="34" charset="0"/>
              </a:rPr>
              <a:t>: los productos GTL se pueden almacenar; mercado “spot”</a:t>
            </a:r>
          </a:p>
          <a:p>
            <a:pPr marL="814388" lvl="1" indent="-357188">
              <a:lnSpc>
                <a:spcPct val="125000"/>
              </a:lnSpc>
              <a:spcBef>
                <a:spcPct val="75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s-ES" sz="1500">
                <a:latin typeface="Tahoma" pitchFamily="34" charset="0"/>
              </a:rPr>
              <a:t>Rentabilidad económica de un proyecto GTL sensible a la </a:t>
            </a:r>
            <a:r>
              <a:rPr lang="es-ES" sz="1500" u="sng">
                <a:solidFill>
                  <a:srgbClr val="CC3300"/>
                </a:solidFill>
                <a:latin typeface="Tahoma" pitchFamily="34" charset="0"/>
              </a:rPr>
              <a:t>diferencia</a:t>
            </a:r>
            <a:r>
              <a:rPr lang="es-ES" sz="1500">
                <a:solidFill>
                  <a:srgbClr val="CC3300"/>
                </a:solidFill>
                <a:latin typeface="Tahoma" pitchFamily="34" charset="0"/>
              </a:rPr>
              <a:t> </a:t>
            </a:r>
            <a:r>
              <a:rPr lang="es-ES" sz="1500">
                <a:latin typeface="Tahoma" pitchFamily="34" charset="0"/>
              </a:rPr>
              <a:t>entre el precio del crudo y del gas</a:t>
            </a:r>
          </a:p>
        </p:txBody>
      </p:sp>
      <p:grpSp>
        <p:nvGrpSpPr>
          <p:cNvPr id="24581" name="29 Grupo"/>
          <p:cNvGrpSpPr>
            <a:grpSpLocks/>
          </p:cNvGrpSpPr>
          <p:nvPr/>
        </p:nvGrpSpPr>
        <p:grpSpPr bwMode="auto">
          <a:xfrm>
            <a:off x="285750" y="1214438"/>
            <a:ext cx="4248150" cy="4657725"/>
            <a:chOff x="250825" y="1508125"/>
            <a:chExt cx="4248150" cy="4657726"/>
          </a:xfrm>
        </p:grpSpPr>
        <p:sp>
          <p:nvSpPr>
            <p:cNvPr id="27" name="Text Box 53"/>
            <p:cNvSpPr txBox="1">
              <a:spLocks noChangeArrowheads="1"/>
            </p:cNvSpPr>
            <p:nvPr/>
          </p:nvSpPr>
          <p:spPr bwMode="auto">
            <a:xfrm>
              <a:off x="250825" y="1508125"/>
              <a:ext cx="4248150" cy="584200"/>
            </a:xfrm>
            <a:prstGeom prst="rect">
              <a:avLst/>
            </a:prstGeom>
            <a:solidFill>
              <a:srgbClr val="000066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s-ES" sz="1600" dirty="0">
                  <a:solidFill>
                    <a:schemeClr val="bg1"/>
                  </a:solidFill>
                  <a:latin typeface="+mj-lt"/>
                </a:rPr>
                <a:t>Opciones para monetizar gas según</a:t>
              </a:r>
            </a:p>
            <a:p>
              <a:pPr algn="ctr">
                <a:defRPr/>
              </a:pPr>
              <a:r>
                <a:rPr lang="es-ES" sz="1600" dirty="0">
                  <a:solidFill>
                    <a:schemeClr val="bg1"/>
                  </a:solidFill>
                  <a:latin typeface="+mj-lt"/>
                </a:rPr>
                <a:t>distancia al mercado y tamaño reserva</a:t>
              </a:r>
              <a:endParaRPr lang="en-US" sz="1600" dirty="0">
                <a:latin typeface="+mj-lt"/>
              </a:endParaRPr>
            </a:p>
          </p:txBody>
        </p:sp>
        <p:sp>
          <p:nvSpPr>
            <p:cNvPr id="28" name="Rectangle 30"/>
            <p:cNvSpPr>
              <a:spLocks noChangeArrowheads="1"/>
            </p:cNvSpPr>
            <p:nvPr/>
          </p:nvSpPr>
          <p:spPr bwMode="auto">
            <a:xfrm>
              <a:off x="250825" y="2163762"/>
              <a:ext cx="4248150" cy="4002089"/>
            </a:xfrm>
            <a:prstGeom prst="rect">
              <a:avLst/>
            </a:prstGeom>
            <a:solidFill>
              <a:srgbClr val="EBF8FF"/>
            </a:solidFill>
            <a:ln w="12700" algn="ctr">
              <a:solidFill>
                <a:srgbClr val="080F2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900" i="1">
                <a:solidFill>
                  <a:srgbClr val="1C357A"/>
                </a:solidFill>
                <a:latin typeface="+mj-lt"/>
              </a:endParaRPr>
            </a:p>
          </p:txBody>
        </p:sp>
        <p:sp>
          <p:nvSpPr>
            <p:cNvPr id="29" name="Text Box 31"/>
            <p:cNvSpPr txBox="1">
              <a:spLocks noChangeArrowheads="1"/>
            </p:cNvSpPr>
            <p:nvPr/>
          </p:nvSpPr>
          <p:spPr bwMode="auto">
            <a:xfrm>
              <a:off x="1187450" y="5775326"/>
              <a:ext cx="2781300" cy="304800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s-ES" sz="1400">
                  <a:solidFill>
                    <a:srgbClr val="000000"/>
                  </a:solidFill>
                  <a:latin typeface="+mj-lt"/>
                </a:rPr>
                <a:t>DISTANCIA A MERCADO  [km]</a:t>
              </a:r>
            </a:p>
          </p:txBody>
        </p:sp>
        <p:sp>
          <p:nvSpPr>
            <p:cNvPr id="30" name="Text Box 32"/>
            <p:cNvSpPr txBox="1">
              <a:spLocks noChangeArrowheads="1"/>
            </p:cNvSpPr>
            <p:nvPr/>
          </p:nvSpPr>
          <p:spPr bwMode="auto">
            <a:xfrm rot="-5400000">
              <a:off x="-758825" y="3892551"/>
              <a:ext cx="2435226" cy="304800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s-ES" sz="1400">
                  <a:solidFill>
                    <a:srgbClr val="000000"/>
                  </a:solidFill>
                  <a:latin typeface="+mj-lt"/>
                </a:rPr>
                <a:t>TAMAÑO RESERVA  [TCF]</a:t>
              </a:r>
            </a:p>
          </p:txBody>
        </p:sp>
        <p:sp>
          <p:nvSpPr>
            <p:cNvPr id="31" name="Text Box 33"/>
            <p:cNvSpPr txBox="1">
              <a:spLocks noChangeArrowheads="1"/>
            </p:cNvSpPr>
            <p:nvPr/>
          </p:nvSpPr>
          <p:spPr bwMode="auto">
            <a:xfrm>
              <a:off x="544513" y="4975226"/>
              <a:ext cx="269875" cy="27622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eaLnBrk="0" hangingPunct="0">
                <a:defRPr/>
              </a:pPr>
              <a:r>
                <a:rPr lang="es-ES" sz="1200">
                  <a:solidFill>
                    <a:srgbClr val="000000"/>
                  </a:solidFill>
                  <a:latin typeface="+mj-lt"/>
                </a:rPr>
                <a:t>1</a:t>
              </a:r>
            </a:p>
          </p:txBody>
        </p:sp>
        <p:sp>
          <p:nvSpPr>
            <p:cNvPr id="32" name="Text Box 34"/>
            <p:cNvSpPr txBox="1">
              <a:spLocks noChangeArrowheads="1"/>
            </p:cNvSpPr>
            <p:nvPr/>
          </p:nvSpPr>
          <p:spPr bwMode="auto">
            <a:xfrm>
              <a:off x="2078038" y="5526088"/>
              <a:ext cx="652462" cy="27622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s-ES" sz="1200">
                  <a:solidFill>
                    <a:srgbClr val="000000"/>
                  </a:solidFill>
                  <a:latin typeface="+mj-lt"/>
                  <a:cs typeface="Arial" charset="0"/>
                </a:rPr>
                <a:t>≈</a:t>
              </a:r>
              <a:r>
                <a:rPr lang="es-ES" sz="1200">
                  <a:solidFill>
                    <a:srgbClr val="000000"/>
                  </a:solidFill>
                  <a:latin typeface="+mj-lt"/>
                </a:rPr>
                <a:t>2,500</a:t>
              </a:r>
            </a:p>
          </p:txBody>
        </p:sp>
        <p:sp>
          <p:nvSpPr>
            <p:cNvPr id="33" name="Text Box 35"/>
            <p:cNvSpPr txBox="1">
              <a:spLocks noChangeArrowheads="1"/>
            </p:cNvSpPr>
            <p:nvPr/>
          </p:nvSpPr>
          <p:spPr bwMode="auto">
            <a:xfrm>
              <a:off x="544513" y="4425951"/>
              <a:ext cx="269875" cy="27622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eaLnBrk="0" hangingPunct="0">
                <a:defRPr/>
              </a:pPr>
              <a:r>
                <a:rPr lang="es-ES" sz="1200">
                  <a:solidFill>
                    <a:srgbClr val="000000"/>
                  </a:solidFill>
                  <a:latin typeface="+mj-lt"/>
                </a:rPr>
                <a:t>3</a:t>
              </a:r>
            </a:p>
          </p:txBody>
        </p:sp>
        <p:sp>
          <p:nvSpPr>
            <p:cNvPr id="34" name="Text Box 38"/>
            <p:cNvSpPr txBox="1">
              <a:spLocks noChangeArrowheads="1"/>
            </p:cNvSpPr>
            <p:nvPr/>
          </p:nvSpPr>
          <p:spPr bwMode="auto">
            <a:xfrm>
              <a:off x="544513" y="3889376"/>
              <a:ext cx="269875" cy="27622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eaLnBrk="0" hangingPunct="0">
                <a:defRPr/>
              </a:pPr>
              <a:r>
                <a:rPr lang="es-ES" sz="1200">
                  <a:solidFill>
                    <a:srgbClr val="000000"/>
                  </a:solidFill>
                  <a:latin typeface="+mj-lt"/>
                </a:rPr>
                <a:t>5</a:t>
              </a:r>
            </a:p>
          </p:txBody>
        </p:sp>
        <p:sp>
          <p:nvSpPr>
            <p:cNvPr id="35" name="Text Box 42"/>
            <p:cNvSpPr txBox="1">
              <a:spLocks noChangeArrowheads="1"/>
            </p:cNvSpPr>
            <p:nvPr/>
          </p:nvSpPr>
          <p:spPr bwMode="auto">
            <a:xfrm>
              <a:off x="708025" y="5526088"/>
              <a:ext cx="269875" cy="27622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s-ES" sz="1200">
                  <a:solidFill>
                    <a:srgbClr val="000000"/>
                  </a:solidFill>
                  <a:latin typeface="+mj-lt"/>
                </a:rPr>
                <a:t>0</a:t>
              </a:r>
            </a:p>
          </p:txBody>
        </p:sp>
        <p:grpSp>
          <p:nvGrpSpPr>
            <p:cNvPr id="24591" name="Group 55"/>
            <p:cNvGrpSpPr>
              <a:grpSpLocks/>
            </p:cNvGrpSpPr>
            <p:nvPr/>
          </p:nvGrpSpPr>
          <p:grpSpPr bwMode="auto">
            <a:xfrm>
              <a:off x="804863" y="2557463"/>
              <a:ext cx="3478213" cy="2925763"/>
              <a:chOff x="462" y="1551"/>
              <a:chExt cx="2340" cy="1843"/>
            </a:xfrm>
          </p:grpSpPr>
          <p:sp>
            <p:nvSpPr>
              <p:cNvPr id="37" name="Rectangle 36"/>
              <p:cNvSpPr>
                <a:spLocks noChangeArrowheads="1"/>
              </p:cNvSpPr>
              <p:nvPr/>
            </p:nvSpPr>
            <p:spPr bwMode="auto">
              <a:xfrm>
                <a:off x="468" y="1551"/>
                <a:ext cx="1221" cy="1837"/>
              </a:xfrm>
              <a:prstGeom prst="rect">
                <a:avLst/>
              </a:prstGeom>
              <a:gradFill rotWithShape="1">
                <a:gsLst>
                  <a:gs pos="0">
                    <a:srgbClr val="6699FF"/>
                  </a:gs>
                  <a:gs pos="100000">
                    <a:srgbClr val="CCECFF"/>
                  </a:gs>
                </a:gsLst>
                <a:lin ang="2700000" scaled="1"/>
              </a:gradFill>
              <a:ln w="12700" algn="ctr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pPr marL="192088" eaLnBrk="0" hangingPunct="0">
                  <a:defRPr/>
                </a:pPr>
                <a:endParaRPr lang="es-ES" sz="1200" dirty="0">
                  <a:solidFill>
                    <a:srgbClr val="003300"/>
                  </a:solidFill>
                  <a:latin typeface="+mj-lt"/>
                </a:endParaRPr>
              </a:p>
              <a:p>
                <a:pPr marL="192088" eaLnBrk="0" hangingPunct="0">
                  <a:defRPr/>
                </a:pPr>
                <a:endParaRPr lang="es-ES" sz="1200" dirty="0">
                  <a:solidFill>
                    <a:srgbClr val="003300"/>
                  </a:solidFill>
                  <a:latin typeface="+mj-lt"/>
                </a:endParaRPr>
              </a:p>
              <a:p>
                <a:pPr marL="192088" eaLnBrk="0" hangingPunct="0">
                  <a:defRPr/>
                </a:pPr>
                <a:endParaRPr lang="es-ES" sz="1200" dirty="0">
                  <a:solidFill>
                    <a:srgbClr val="003300"/>
                  </a:solidFill>
                  <a:latin typeface="+mj-lt"/>
                </a:endParaRPr>
              </a:p>
              <a:p>
                <a:pPr marL="192088" eaLnBrk="0" hangingPunct="0">
                  <a:defRPr/>
                </a:pPr>
                <a:endParaRPr lang="es-ES" sz="1400" dirty="0">
                  <a:solidFill>
                    <a:srgbClr val="003300"/>
                  </a:solidFill>
                  <a:latin typeface="+mj-lt"/>
                </a:endParaRPr>
              </a:p>
              <a:p>
                <a:pPr marL="192088" eaLnBrk="0" hangingPunct="0">
                  <a:defRPr/>
                </a:pPr>
                <a:r>
                  <a:rPr lang="es-ES" sz="2000" dirty="0">
                    <a:solidFill>
                      <a:srgbClr val="003366"/>
                    </a:solidFill>
                    <a:latin typeface="+mj-lt"/>
                  </a:rPr>
                  <a:t>Gasoducto</a:t>
                </a:r>
              </a:p>
            </p:txBody>
          </p:sp>
          <p:sp>
            <p:nvSpPr>
              <p:cNvPr id="38" name="Freeform 40"/>
              <p:cNvSpPr>
                <a:spLocks/>
              </p:cNvSpPr>
              <p:nvPr/>
            </p:nvSpPr>
            <p:spPr bwMode="auto">
              <a:xfrm>
                <a:off x="462" y="2805"/>
                <a:ext cx="1127" cy="589"/>
              </a:xfrm>
              <a:custGeom>
                <a:avLst/>
                <a:gdLst>
                  <a:gd name="T0" fmla="*/ 0 w 1046"/>
                  <a:gd name="T1" fmla="*/ 514 h 514"/>
                  <a:gd name="T2" fmla="*/ 1046 w 1046"/>
                  <a:gd name="T3" fmla="*/ 514 h 514"/>
                  <a:gd name="T4" fmla="*/ 1046 w 1046"/>
                  <a:gd name="T5" fmla="*/ 0 h 514"/>
                  <a:gd name="T6" fmla="*/ 0 w 1046"/>
                  <a:gd name="T7" fmla="*/ 514 h 51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46"/>
                  <a:gd name="T13" fmla="*/ 0 h 514"/>
                  <a:gd name="T14" fmla="*/ 1046 w 1046"/>
                  <a:gd name="T15" fmla="*/ 514 h 51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46" h="514">
                    <a:moveTo>
                      <a:pt x="0" y="514"/>
                    </a:moveTo>
                    <a:lnTo>
                      <a:pt x="1046" y="514"/>
                    </a:lnTo>
                    <a:lnTo>
                      <a:pt x="1046" y="0"/>
                    </a:lnTo>
                    <a:lnTo>
                      <a:pt x="0" y="514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B3D9FF"/>
                  </a:gs>
                </a:gsLst>
                <a:lin ang="18900000" scaled="1"/>
              </a:grad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+mj-lt"/>
                </a:endParaRPr>
              </a:p>
            </p:txBody>
          </p:sp>
          <p:sp>
            <p:nvSpPr>
              <p:cNvPr id="39" name="Freeform 41"/>
              <p:cNvSpPr>
                <a:spLocks/>
              </p:cNvSpPr>
              <p:nvPr/>
            </p:nvSpPr>
            <p:spPr bwMode="auto">
              <a:xfrm>
                <a:off x="472" y="3213"/>
                <a:ext cx="1035" cy="169"/>
              </a:xfrm>
              <a:custGeom>
                <a:avLst/>
                <a:gdLst>
                  <a:gd name="T0" fmla="*/ 0 w 1046"/>
                  <a:gd name="T1" fmla="*/ 514 h 514"/>
                  <a:gd name="T2" fmla="*/ 1046 w 1046"/>
                  <a:gd name="T3" fmla="*/ 514 h 514"/>
                  <a:gd name="T4" fmla="*/ 1046 w 1046"/>
                  <a:gd name="T5" fmla="*/ 0 h 514"/>
                  <a:gd name="T6" fmla="*/ 0 w 1046"/>
                  <a:gd name="T7" fmla="*/ 514 h 51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46"/>
                  <a:gd name="T13" fmla="*/ 0 h 514"/>
                  <a:gd name="T14" fmla="*/ 1046 w 1046"/>
                  <a:gd name="T15" fmla="*/ 514 h 51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46" h="514">
                    <a:moveTo>
                      <a:pt x="0" y="514"/>
                    </a:moveTo>
                    <a:lnTo>
                      <a:pt x="1046" y="514"/>
                    </a:lnTo>
                    <a:lnTo>
                      <a:pt x="1046" y="0"/>
                    </a:lnTo>
                    <a:lnTo>
                      <a:pt x="0" y="514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+mj-lt"/>
                </a:endParaRPr>
              </a:p>
            </p:txBody>
          </p:sp>
          <p:sp>
            <p:nvSpPr>
              <p:cNvPr id="40" name="Rectangle 43"/>
              <p:cNvSpPr>
                <a:spLocks noChangeArrowheads="1"/>
              </p:cNvSpPr>
              <p:nvPr/>
            </p:nvSpPr>
            <p:spPr bwMode="auto">
              <a:xfrm>
                <a:off x="1455" y="1551"/>
                <a:ext cx="1339" cy="1262"/>
              </a:xfrm>
              <a:prstGeom prst="rect">
                <a:avLst/>
              </a:prstGeom>
              <a:gradFill rotWithShape="1">
                <a:gsLst>
                  <a:gs pos="0">
                    <a:srgbClr val="6699FF">
                      <a:alpha val="70000"/>
                    </a:srgbClr>
                  </a:gs>
                  <a:gs pos="100000">
                    <a:srgbClr val="6B9DFF"/>
                  </a:gs>
                </a:gsLst>
                <a:lin ang="0" scaled="1"/>
              </a:gradFill>
              <a:ln w="12700" algn="ctr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265113" algn="ctr" eaLnBrk="0" hangingPunct="0">
                  <a:defRPr/>
                </a:pPr>
                <a:r>
                  <a:rPr lang="es-ES" sz="2000">
                    <a:solidFill>
                      <a:schemeClr val="bg1"/>
                    </a:solidFill>
                    <a:latin typeface="+mj-lt"/>
                  </a:rPr>
                  <a:t>GNL</a:t>
                </a:r>
              </a:p>
              <a:p>
                <a:pPr marL="265113" algn="ctr" eaLnBrk="0" hangingPunct="0">
                  <a:defRPr/>
                </a:pPr>
                <a:r>
                  <a:rPr lang="es-ES" sz="2000">
                    <a:solidFill>
                      <a:schemeClr val="bg1"/>
                    </a:solidFill>
                    <a:latin typeface="+mj-lt"/>
                  </a:rPr>
                  <a:t>convencional</a:t>
                </a:r>
              </a:p>
              <a:p>
                <a:pPr marL="265113" algn="ctr" eaLnBrk="0" hangingPunct="0">
                  <a:defRPr/>
                </a:pPr>
                <a:endParaRPr lang="es-ES" sz="200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41" name="Rectangle 44"/>
              <p:cNvSpPr>
                <a:spLocks noChangeArrowheads="1"/>
              </p:cNvSpPr>
              <p:nvPr/>
            </p:nvSpPr>
            <p:spPr bwMode="auto">
              <a:xfrm>
                <a:off x="1505" y="3214"/>
                <a:ext cx="1288" cy="168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noFill/>
                <a:miter lim="800000"/>
                <a:headEnd/>
                <a:tailEnd/>
              </a:ln>
            </p:spPr>
            <p:txBody>
              <a:bodyPr wrap="none" anchor="b"/>
              <a:lstStyle/>
              <a:p>
                <a:pPr>
                  <a:defRPr/>
                </a:pPr>
                <a:r>
                  <a:rPr lang="es-ES" sz="1100">
                    <a:solidFill>
                      <a:srgbClr val="003366"/>
                    </a:solidFill>
                    <a:latin typeface="+mj-lt"/>
                  </a:rPr>
                  <a:t> Económicamente inviable</a:t>
                </a:r>
                <a:endParaRPr lang="en-US" sz="1100">
                  <a:solidFill>
                    <a:srgbClr val="003366"/>
                  </a:solidFill>
                  <a:latin typeface="+mj-lt"/>
                </a:endParaRPr>
              </a:p>
            </p:txBody>
          </p:sp>
          <p:sp>
            <p:nvSpPr>
              <p:cNvPr id="42" name="Rectangle 45"/>
              <p:cNvSpPr>
                <a:spLocks noChangeArrowheads="1"/>
              </p:cNvSpPr>
              <p:nvPr/>
            </p:nvSpPr>
            <p:spPr bwMode="auto">
              <a:xfrm>
                <a:off x="1455" y="2835"/>
                <a:ext cx="234" cy="378"/>
              </a:xfrm>
              <a:prstGeom prst="rect">
                <a:avLst/>
              </a:prstGeom>
              <a:solidFill>
                <a:srgbClr val="99CCFF"/>
              </a:solidFill>
              <a:ln w="12700" algn="ctr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+mj-lt"/>
                </a:endParaRPr>
              </a:p>
            </p:txBody>
          </p:sp>
          <p:sp>
            <p:nvSpPr>
              <p:cNvPr id="43" name="Rectangle 46"/>
              <p:cNvSpPr>
                <a:spLocks noChangeArrowheads="1"/>
              </p:cNvSpPr>
              <p:nvPr/>
            </p:nvSpPr>
            <p:spPr bwMode="auto">
              <a:xfrm>
                <a:off x="1456" y="2279"/>
                <a:ext cx="1338" cy="556"/>
              </a:xfrm>
              <a:prstGeom prst="rect">
                <a:avLst/>
              </a:prstGeom>
              <a:gradFill rotWithShape="1">
                <a:gsLst>
                  <a:gs pos="0">
                    <a:srgbClr val="6699FF">
                      <a:alpha val="0"/>
                    </a:srgbClr>
                  </a:gs>
                  <a:gs pos="100000">
                    <a:srgbClr val="000066">
                      <a:alpha val="89998"/>
                    </a:srgbClr>
                  </a:gs>
                </a:gsLst>
                <a:lin ang="5400000" scaled="1"/>
              </a:gradFill>
              <a:ln w="12700" algn="ctr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200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44" name="Rectangle 47"/>
              <p:cNvSpPr>
                <a:spLocks noChangeArrowheads="1"/>
              </p:cNvSpPr>
              <p:nvPr/>
            </p:nvSpPr>
            <p:spPr bwMode="auto">
              <a:xfrm>
                <a:off x="1455" y="2822"/>
                <a:ext cx="1345" cy="391"/>
              </a:xfrm>
              <a:prstGeom prst="rect">
                <a:avLst/>
              </a:prstGeom>
              <a:gradFill rotWithShape="1">
                <a:gsLst>
                  <a:gs pos="0">
                    <a:srgbClr val="000066">
                      <a:alpha val="39998"/>
                    </a:srgbClr>
                  </a:gs>
                  <a:gs pos="100000">
                    <a:srgbClr val="000066"/>
                  </a:gs>
                </a:gsLst>
                <a:lin ang="18900000" scaled="1"/>
              </a:gradFill>
              <a:ln w="12700" algn="ctr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271463" algn="ctr" eaLnBrk="0" hangingPunct="0">
                  <a:defRPr/>
                </a:pPr>
                <a:r>
                  <a:rPr lang="es-ES" sz="2000">
                    <a:solidFill>
                      <a:schemeClr val="bg1"/>
                    </a:solidFill>
                    <a:latin typeface="+mj-lt"/>
                  </a:rPr>
                  <a:t>GTL / FLNG</a:t>
                </a:r>
              </a:p>
            </p:txBody>
          </p:sp>
          <p:sp>
            <p:nvSpPr>
              <p:cNvPr id="45" name="Rectangle 48"/>
              <p:cNvSpPr>
                <a:spLocks noChangeArrowheads="1"/>
              </p:cNvSpPr>
              <p:nvPr/>
            </p:nvSpPr>
            <p:spPr bwMode="auto">
              <a:xfrm>
                <a:off x="468" y="1551"/>
                <a:ext cx="2334" cy="1831"/>
              </a:xfrm>
              <a:prstGeom prst="rect">
                <a:avLst/>
              </a:prstGeom>
              <a:noFill/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s-ES">
                  <a:latin typeface="+mj-lt"/>
                </a:endParaRPr>
              </a:p>
            </p:txBody>
          </p:sp>
          <p:sp>
            <p:nvSpPr>
              <p:cNvPr id="46" name="Line 49"/>
              <p:cNvSpPr>
                <a:spLocks noChangeShapeType="1"/>
              </p:cNvSpPr>
              <p:nvPr/>
            </p:nvSpPr>
            <p:spPr bwMode="auto">
              <a:xfrm>
                <a:off x="467" y="2827"/>
                <a:ext cx="2326" cy="0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j-lt"/>
                </a:endParaRPr>
              </a:p>
            </p:txBody>
          </p:sp>
          <p:sp>
            <p:nvSpPr>
              <p:cNvPr id="47" name="Line 50"/>
              <p:cNvSpPr>
                <a:spLocks noChangeShapeType="1"/>
              </p:cNvSpPr>
              <p:nvPr/>
            </p:nvSpPr>
            <p:spPr bwMode="auto">
              <a:xfrm>
                <a:off x="1570" y="1551"/>
                <a:ext cx="0" cy="1825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j-lt"/>
                </a:endParaRPr>
              </a:p>
            </p:txBody>
          </p:sp>
          <p:sp>
            <p:nvSpPr>
              <p:cNvPr id="48" name="Line 51"/>
              <p:cNvSpPr>
                <a:spLocks noChangeShapeType="1"/>
              </p:cNvSpPr>
              <p:nvPr/>
            </p:nvSpPr>
            <p:spPr bwMode="auto">
              <a:xfrm>
                <a:off x="464" y="3166"/>
                <a:ext cx="2334" cy="0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j-lt"/>
                </a:endParaRPr>
              </a:p>
            </p:txBody>
          </p:sp>
          <p:sp>
            <p:nvSpPr>
              <p:cNvPr id="49" name="Rectangle 52"/>
              <p:cNvSpPr>
                <a:spLocks noChangeArrowheads="1"/>
              </p:cNvSpPr>
              <p:nvPr/>
            </p:nvSpPr>
            <p:spPr bwMode="auto">
              <a:xfrm>
                <a:off x="930" y="2995"/>
                <a:ext cx="577" cy="25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18000" rIns="18000">
                <a:spAutoFit/>
              </a:bodyPr>
              <a:lstStyle/>
              <a:p>
                <a:pPr algn="ctr">
                  <a:defRPr/>
                </a:pPr>
                <a:r>
                  <a:rPr lang="es-ES" sz="1000">
                    <a:solidFill>
                      <a:srgbClr val="003366"/>
                    </a:solidFill>
                    <a:latin typeface="+mj-lt"/>
                  </a:rPr>
                  <a:t>   GNC,</a:t>
                </a:r>
              </a:p>
              <a:p>
                <a:pPr algn="ctr">
                  <a:defRPr/>
                </a:pPr>
                <a:r>
                  <a:rPr lang="es-ES" sz="1000">
                    <a:solidFill>
                      <a:srgbClr val="003366"/>
                    </a:solidFill>
                    <a:latin typeface="+mj-lt"/>
                  </a:rPr>
                  <a:t>NGH, otros</a:t>
                </a:r>
                <a:endParaRPr lang="en-US" sz="1000">
                  <a:solidFill>
                    <a:srgbClr val="003366"/>
                  </a:solidFill>
                  <a:latin typeface="+mj-lt"/>
                </a:endParaRPr>
              </a:p>
            </p:txBody>
          </p:sp>
          <p:sp>
            <p:nvSpPr>
              <p:cNvPr id="50" name="Line 54"/>
              <p:cNvSpPr>
                <a:spLocks noChangeShapeType="1"/>
              </p:cNvSpPr>
              <p:nvPr/>
            </p:nvSpPr>
            <p:spPr bwMode="auto">
              <a:xfrm>
                <a:off x="465" y="2491"/>
                <a:ext cx="2327" cy="3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j-lt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7048500" y="2957513"/>
            <a:ext cx="17653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s-ES" sz="1600" b="1" i="1">
                <a:solidFill>
                  <a:srgbClr val="0000FF"/>
                </a:solidFill>
                <a:latin typeface="Arial" charset="0"/>
              </a:rPr>
              <a:t>Statoil, </a:t>
            </a:r>
          </a:p>
          <a:p>
            <a:pPr algn="r" eaLnBrk="0" hangingPunct="0"/>
            <a:r>
              <a:rPr lang="es-ES" sz="1600" b="1" i="1">
                <a:solidFill>
                  <a:srgbClr val="0000FF"/>
                </a:solidFill>
                <a:latin typeface="Arial" charset="0"/>
              </a:rPr>
              <a:t>Axens/ENI</a:t>
            </a:r>
          </a:p>
          <a:p>
            <a:pPr algn="r" eaLnBrk="0" hangingPunct="0"/>
            <a:r>
              <a:rPr lang="es-ES" sz="1600" b="1" i="1">
                <a:solidFill>
                  <a:srgbClr val="0000FF"/>
                </a:solidFill>
                <a:latin typeface="Arial" charset="0"/>
              </a:rPr>
              <a:t>Conoco ...</a:t>
            </a:r>
            <a:endParaRPr lang="en-GB" sz="1600" b="1" i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26627" name="AutoShape 3"/>
          <p:cNvSpPr>
            <a:spLocks noChangeArrowheads="1"/>
          </p:cNvSpPr>
          <p:nvPr/>
        </p:nvSpPr>
        <p:spPr bwMode="auto">
          <a:xfrm rot="-1793503">
            <a:off x="-361950" y="3492500"/>
            <a:ext cx="10110788" cy="590550"/>
          </a:xfrm>
          <a:prstGeom prst="chevron">
            <a:avLst>
              <a:gd name="adj" fmla="val 137206"/>
            </a:avLst>
          </a:prstGeom>
          <a:gradFill rotWithShape="0">
            <a:gsLst>
              <a:gs pos="0">
                <a:srgbClr val="33CCCC"/>
              </a:gs>
              <a:gs pos="100000">
                <a:srgbClr val="000066"/>
              </a:gs>
            </a:gsLst>
            <a:lin ang="18900000" scaled="1"/>
          </a:gradFill>
          <a:ln w="9525">
            <a:miter lim="800000"/>
            <a:headEnd/>
            <a:tailEnd/>
          </a:ln>
          <a:scene3d>
            <a:camera prst="legacyObliqueBottomRight"/>
            <a:lightRig rig="legacyFlat3" dir="r"/>
          </a:scene3d>
          <a:sp3d extrusionH="227000" prstMaterial="legacyPlastic">
            <a:bevelT w="13500" h="13500" prst="angle"/>
            <a:bevelB w="13500" h="13500" prst="angle"/>
            <a:extrusionClr>
              <a:srgbClr val="000066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endParaRPr lang="en-GB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2297113" y="4824413"/>
            <a:ext cx="63991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" sz="1600" b="1">
                <a:solidFill>
                  <a:schemeClr val="bg1"/>
                </a:solidFill>
                <a:latin typeface="+mj-lt"/>
              </a:rPr>
              <a:t>1950</a:t>
            </a:r>
            <a:endParaRPr lang="en-GB" sz="1600" b="1">
              <a:solidFill>
                <a:schemeClr val="bg1"/>
              </a:solidFill>
              <a:latin typeface="+mj-lt"/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203848" y="4265613"/>
            <a:ext cx="63991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" sz="1600" b="1">
                <a:solidFill>
                  <a:schemeClr val="bg1"/>
                </a:solidFill>
                <a:latin typeface="+mj-lt"/>
              </a:rPr>
              <a:t>1960</a:t>
            </a:r>
            <a:endParaRPr lang="en-GB" sz="1600" b="1">
              <a:solidFill>
                <a:schemeClr val="bg1"/>
              </a:solidFill>
              <a:latin typeface="+mj-lt"/>
            </a:endParaRP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4165873" y="3706813"/>
            <a:ext cx="63991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" sz="1600" b="1">
                <a:solidFill>
                  <a:schemeClr val="bg1"/>
                </a:solidFill>
                <a:latin typeface="+mj-lt"/>
              </a:rPr>
              <a:t>1970</a:t>
            </a:r>
            <a:endParaRPr lang="en-GB" sz="1600" b="1">
              <a:solidFill>
                <a:schemeClr val="bg1"/>
              </a:solidFill>
              <a:latin typeface="+mj-lt"/>
            </a:endParaRP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5127898" y="3148013"/>
            <a:ext cx="63991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" sz="1600" b="1">
                <a:solidFill>
                  <a:schemeClr val="bg1"/>
                </a:solidFill>
                <a:latin typeface="+mj-lt"/>
              </a:rPr>
              <a:t>1980</a:t>
            </a:r>
            <a:endParaRPr lang="en-GB" sz="1600" b="1">
              <a:solidFill>
                <a:schemeClr val="bg1"/>
              </a:solidFill>
              <a:latin typeface="+mj-lt"/>
            </a:endParaRP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6089923" y="2589213"/>
            <a:ext cx="63991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" sz="1600" b="1" dirty="0">
                <a:solidFill>
                  <a:schemeClr val="bg1"/>
                </a:solidFill>
                <a:latin typeface="+mj-lt"/>
              </a:rPr>
              <a:t>1990</a:t>
            </a:r>
            <a:endParaRPr lang="en-GB" sz="1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7051948" y="2030413"/>
            <a:ext cx="63991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" sz="1600" b="1">
                <a:solidFill>
                  <a:schemeClr val="bg1"/>
                </a:solidFill>
                <a:latin typeface="+mj-lt"/>
              </a:rPr>
              <a:t>2000</a:t>
            </a:r>
            <a:endParaRPr lang="en-GB" sz="1600" b="1">
              <a:solidFill>
                <a:schemeClr val="bg1"/>
              </a:solidFill>
              <a:latin typeface="+mj-lt"/>
            </a:endParaRP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153988" y="4906963"/>
            <a:ext cx="1968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" sz="1200" b="1">
                <a:solidFill>
                  <a:srgbClr val="F29000"/>
                </a:solidFill>
                <a:latin typeface="Arial" charset="0"/>
              </a:rPr>
              <a:t>10.000 b/d F-T</a:t>
            </a:r>
          </a:p>
          <a:p>
            <a:pPr eaLnBrk="0" hangingPunct="0"/>
            <a:r>
              <a:rPr lang="es-ES" sz="1200" b="1">
                <a:solidFill>
                  <a:srgbClr val="F29000"/>
                </a:solidFill>
                <a:latin typeface="Arial" charset="0"/>
              </a:rPr>
              <a:t>en Alemania</a:t>
            </a:r>
            <a:endParaRPr lang="en-GB" sz="1200" b="1">
              <a:solidFill>
                <a:srgbClr val="F29000"/>
              </a:solidFill>
              <a:latin typeface="Arial" charset="0"/>
            </a:endParaRPr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1330325" y="5126038"/>
            <a:ext cx="798513" cy="106362"/>
          </a:xfrm>
          <a:prstGeom prst="line">
            <a:avLst/>
          </a:prstGeom>
          <a:noFill/>
          <a:ln w="19050">
            <a:solidFill>
              <a:srgbClr val="FFCC00"/>
            </a:solidFill>
            <a:prstDash val="lgDashDot"/>
            <a:round/>
            <a:headEnd/>
            <a:tailEnd type="diamond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3454400" y="5260975"/>
            <a:ext cx="1546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" sz="1400" b="1">
                <a:solidFill>
                  <a:schemeClr val="tx2"/>
                </a:solidFill>
                <a:latin typeface="Arial" charset="0"/>
              </a:rPr>
              <a:t>1.000 patentes registradas</a:t>
            </a:r>
            <a:endParaRPr lang="en-GB" sz="1400" b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 flipH="1" flipV="1">
            <a:off x="2927350" y="4859338"/>
            <a:ext cx="1084263" cy="396875"/>
          </a:xfrm>
          <a:prstGeom prst="line">
            <a:avLst/>
          </a:prstGeom>
          <a:noFill/>
          <a:ln w="19050">
            <a:solidFill>
              <a:schemeClr val="tx2"/>
            </a:solidFill>
            <a:prstDash val="lgDash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153988" y="4545013"/>
            <a:ext cx="21177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" sz="1200" b="1">
                <a:solidFill>
                  <a:srgbClr val="F29000"/>
                </a:solidFill>
                <a:latin typeface="Arial" charset="0"/>
              </a:rPr>
              <a:t>Sasol Sasolburg 8.000 b/d </a:t>
            </a:r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2197100" y="4708525"/>
            <a:ext cx="823913" cy="26988"/>
          </a:xfrm>
          <a:prstGeom prst="line">
            <a:avLst/>
          </a:prstGeom>
          <a:noFill/>
          <a:ln w="19050">
            <a:solidFill>
              <a:srgbClr val="FFCC00"/>
            </a:solidFill>
            <a:prstDash val="lgDashDot"/>
            <a:round/>
            <a:headEnd/>
            <a:tailEnd type="diamond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5918200" y="4213225"/>
            <a:ext cx="8715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" sz="1600" b="1" i="1">
                <a:solidFill>
                  <a:srgbClr val="0000FF"/>
                </a:solidFill>
                <a:latin typeface="Arial" charset="0"/>
              </a:rPr>
              <a:t>Exxon</a:t>
            </a:r>
            <a:endParaRPr lang="en-GB" sz="1600" b="1" i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 flipH="1" flipV="1">
            <a:off x="5627688" y="3452813"/>
            <a:ext cx="646112" cy="800100"/>
          </a:xfrm>
          <a:prstGeom prst="line">
            <a:avLst/>
          </a:prstGeom>
          <a:noFill/>
          <a:ln w="19050">
            <a:solidFill>
              <a:srgbClr val="0000FF"/>
            </a:solidFill>
            <a:prstDash val="lgDash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 flipH="1" flipV="1">
            <a:off x="4924425" y="3748088"/>
            <a:ext cx="436563" cy="677862"/>
          </a:xfrm>
          <a:prstGeom prst="line">
            <a:avLst/>
          </a:prstGeom>
          <a:noFill/>
          <a:ln w="19050">
            <a:solidFill>
              <a:srgbClr val="0000FF"/>
            </a:solidFill>
            <a:prstDash val="lgDash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5000625" y="4398963"/>
            <a:ext cx="7254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" sz="1600" b="1" i="1">
                <a:solidFill>
                  <a:srgbClr val="0000FF"/>
                </a:solidFill>
                <a:latin typeface="Arial" charset="0"/>
              </a:rPr>
              <a:t>Shell</a:t>
            </a:r>
            <a:endParaRPr lang="en-GB" sz="1600" b="1" i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 flipV="1">
            <a:off x="2209800" y="2528888"/>
            <a:ext cx="4606925" cy="1077912"/>
          </a:xfrm>
          <a:prstGeom prst="line">
            <a:avLst/>
          </a:prstGeom>
          <a:noFill/>
          <a:ln w="19050">
            <a:solidFill>
              <a:srgbClr val="FFCC00"/>
            </a:solidFill>
            <a:prstDash val="lgDashDot"/>
            <a:round/>
            <a:headEnd/>
            <a:tailEnd type="diamond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153988" y="3459163"/>
            <a:ext cx="20748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" sz="1200" b="1">
                <a:solidFill>
                  <a:srgbClr val="F29000"/>
                </a:solidFill>
                <a:latin typeface="Arial" charset="0"/>
              </a:rPr>
              <a:t>Sasol Sasolburg 2.500 b/d</a:t>
            </a:r>
            <a:endParaRPr lang="en-GB" sz="1200" b="1">
              <a:solidFill>
                <a:srgbClr val="F29000"/>
              </a:solidFill>
              <a:latin typeface="Arial" charset="0"/>
            </a:endParaRPr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153988" y="3821113"/>
            <a:ext cx="21145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" sz="1200" b="1">
                <a:solidFill>
                  <a:srgbClr val="F29000"/>
                </a:solidFill>
                <a:latin typeface="Arial" charset="0"/>
              </a:rPr>
              <a:t>PetroSA (Sasol) 24.000 b/d</a:t>
            </a:r>
            <a:endParaRPr lang="en-GB" sz="1200" b="1">
              <a:solidFill>
                <a:srgbClr val="F29000"/>
              </a:solidFill>
              <a:latin typeface="Arial" charset="0"/>
            </a:endParaRPr>
          </a:p>
        </p:txBody>
      </p:sp>
      <p:sp>
        <p:nvSpPr>
          <p:cNvPr id="26647" name="Line 23"/>
          <p:cNvSpPr>
            <a:spLocks noChangeShapeType="1"/>
          </p:cNvSpPr>
          <p:nvPr/>
        </p:nvSpPr>
        <p:spPr bwMode="auto">
          <a:xfrm flipV="1">
            <a:off x="2222500" y="2601913"/>
            <a:ext cx="4481513" cy="1379537"/>
          </a:xfrm>
          <a:prstGeom prst="line">
            <a:avLst/>
          </a:prstGeom>
          <a:noFill/>
          <a:ln w="19050">
            <a:solidFill>
              <a:srgbClr val="FFCC00"/>
            </a:solidFill>
            <a:prstDash val="lgDashDot"/>
            <a:round/>
            <a:headEnd/>
            <a:tailEnd type="diamond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6648" name="Text Box 24"/>
          <p:cNvSpPr txBox="1">
            <a:spLocks noChangeArrowheads="1"/>
          </p:cNvSpPr>
          <p:nvPr/>
        </p:nvSpPr>
        <p:spPr bwMode="auto">
          <a:xfrm>
            <a:off x="153988" y="4183063"/>
            <a:ext cx="213201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" sz="1200" b="1">
                <a:solidFill>
                  <a:srgbClr val="F29000"/>
                </a:solidFill>
                <a:latin typeface="Arial" charset="0"/>
              </a:rPr>
              <a:t>Sasol Secunda 140.000 b/d</a:t>
            </a:r>
            <a:endParaRPr lang="en-GB" sz="1200" b="1">
              <a:solidFill>
                <a:srgbClr val="F29000"/>
              </a:solidFill>
              <a:latin typeface="Arial" charset="0"/>
            </a:endParaRPr>
          </a:p>
        </p:txBody>
      </p:sp>
      <p:sp>
        <p:nvSpPr>
          <p:cNvPr id="26649" name="Line 25"/>
          <p:cNvSpPr>
            <a:spLocks noChangeShapeType="1"/>
          </p:cNvSpPr>
          <p:nvPr/>
        </p:nvSpPr>
        <p:spPr bwMode="auto">
          <a:xfrm flipV="1">
            <a:off x="2273300" y="3027363"/>
            <a:ext cx="3690938" cy="1298575"/>
          </a:xfrm>
          <a:prstGeom prst="line">
            <a:avLst/>
          </a:prstGeom>
          <a:noFill/>
          <a:ln w="19050">
            <a:solidFill>
              <a:srgbClr val="FFCC00"/>
            </a:solidFill>
            <a:prstDash val="lgDashDot"/>
            <a:round/>
            <a:headEnd/>
            <a:tailEnd type="diamond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6650" name="Line 26"/>
          <p:cNvSpPr>
            <a:spLocks noChangeShapeType="1"/>
          </p:cNvSpPr>
          <p:nvPr/>
        </p:nvSpPr>
        <p:spPr bwMode="auto">
          <a:xfrm flipV="1">
            <a:off x="2843213" y="2493963"/>
            <a:ext cx="4060825" cy="430212"/>
          </a:xfrm>
          <a:prstGeom prst="line">
            <a:avLst/>
          </a:prstGeom>
          <a:noFill/>
          <a:ln w="19050">
            <a:solidFill>
              <a:srgbClr val="0099FF"/>
            </a:solidFill>
            <a:prstDash val="lgDashDot"/>
            <a:round/>
            <a:headEnd/>
            <a:tailEnd type="diamond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6651" name="Line 27"/>
          <p:cNvSpPr>
            <a:spLocks noChangeShapeType="1"/>
          </p:cNvSpPr>
          <p:nvPr/>
        </p:nvSpPr>
        <p:spPr bwMode="auto">
          <a:xfrm flipH="1" flipV="1">
            <a:off x="6184900" y="3027363"/>
            <a:ext cx="1266825" cy="973137"/>
          </a:xfrm>
          <a:prstGeom prst="line">
            <a:avLst/>
          </a:prstGeom>
          <a:noFill/>
          <a:ln w="19050">
            <a:solidFill>
              <a:srgbClr val="0000FF"/>
            </a:solidFill>
            <a:prstDash val="lgDash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52" name="Text Box 28"/>
          <p:cNvSpPr txBox="1">
            <a:spLocks noChangeArrowheads="1"/>
          </p:cNvSpPr>
          <p:nvPr/>
        </p:nvSpPr>
        <p:spPr bwMode="auto">
          <a:xfrm>
            <a:off x="7173913" y="3952875"/>
            <a:ext cx="1457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" sz="1600" b="1" i="1">
                <a:solidFill>
                  <a:srgbClr val="0000FF"/>
                </a:solidFill>
                <a:latin typeface="Arial" charset="0"/>
              </a:rPr>
              <a:t>Syntroleum</a:t>
            </a:r>
            <a:endParaRPr lang="en-GB" sz="1600" b="1" i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26653" name="AutoShape 29"/>
          <p:cNvSpPr>
            <a:spLocks noChangeArrowheads="1"/>
          </p:cNvSpPr>
          <p:nvPr/>
        </p:nvSpPr>
        <p:spPr bwMode="auto">
          <a:xfrm rot="-7794303">
            <a:off x="7335838" y="2406650"/>
            <a:ext cx="520700" cy="1152525"/>
          </a:xfrm>
          <a:prstGeom prst="rightArrow">
            <a:avLst>
              <a:gd name="adj1" fmla="val 65296"/>
              <a:gd name="adj2" fmla="val 57676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6654" name="AutoShape 30"/>
          <p:cNvSpPr>
            <a:spLocks noChangeArrowheads="1"/>
          </p:cNvSpPr>
          <p:nvPr/>
        </p:nvSpPr>
        <p:spPr bwMode="auto">
          <a:xfrm>
            <a:off x="5495925" y="4498975"/>
            <a:ext cx="3275013" cy="1903413"/>
          </a:xfrm>
          <a:prstGeom prst="upArrowCallout">
            <a:avLst>
              <a:gd name="adj1" fmla="val 41852"/>
              <a:gd name="adj2" fmla="val 36348"/>
              <a:gd name="adj3" fmla="val 17755"/>
              <a:gd name="adj4" fmla="val 73926"/>
            </a:avLst>
          </a:prstGeom>
          <a:gradFill rotWithShape="0">
            <a:gsLst>
              <a:gs pos="0">
                <a:srgbClr val="000099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s-ES" sz="2000" b="1">
                <a:solidFill>
                  <a:schemeClr val="bg1"/>
                </a:solidFill>
                <a:latin typeface="Arial" charset="0"/>
              </a:rPr>
              <a:t>GENERALIZACIÓN GTL</a:t>
            </a:r>
          </a:p>
          <a:p>
            <a:pPr algn="ctr" eaLnBrk="0" hangingPunct="0"/>
            <a:endParaRPr lang="es-ES" sz="1800" b="1">
              <a:solidFill>
                <a:schemeClr val="bg1"/>
              </a:solidFill>
              <a:latin typeface="Arial" charset="0"/>
            </a:endParaRPr>
          </a:p>
          <a:p>
            <a:pPr algn="ctr" eaLnBrk="0" hangingPunct="0"/>
            <a:r>
              <a:rPr lang="es-ES" sz="1800" b="1">
                <a:solidFill>
                  <a:srgbClr val="000099"/>
                </a:solidFill>
                <a:latin typeface="Arial" charset="0"/>
              </a:rPr>
              <a:t>20-30 años hasta </a:t>
            </a:r>
          </a:p>
          <a:p>
            <a:pPr algn="ctr" eaLnBrk="0" hangingPunct="0"/>
            <a:r>
              <a:rPr lang="es-ES" sz="1800" b="1">
                <a:solidFill>
                  <a:srgbClr val="000099"/>
                </a:solidFill>
                <a:latin typeface="Arial" charset="0"/>
              </a:rPr>
              <a:t>planta industrial</a:t>
            </a:r>
            <a:endParaRPr lang="en-GB" sz="1800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26655" name="Line 31"/>
          <p:cNvSpPr>
            <a:spLocks noChangeShapeType="1"/>
          </p:cNvSpPr>
          <p:nvPr/>
        </p:nvSpPr>
        <p:spPr bwMode="auto">
          <a:xfrm flipV="1">
            <a:off x="2843213" y="1835150"/>
            <a:ext cx="5195887" cy="441325"/>
          </a:xfrm>
          <a:prstGeom prst="line">
            <a:avLst/>
          </a:prstGeom>
          <a:noFill/>
          <a:ln w="19050">
            <a:solidFill>
              <a:srgbClr val="0099FF"/>
            </a:solidFill>
            <a:prstDash val="lgDashDot"/>
            <a:round/>
            <a:headEnd/>
            <a:tailEnd type="diamond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6656" name="Text Box 32"/>
          <p:cNvSpPr txBox="1">
            <a:spLocks noChangeArrowheads="1"/>
          </p:cNvSpPr>
          <p:nvPr/>
        </p:nvSpPr>
        <p:spPr bwMode="auto">
          <a:xfrm>
            <a:off x="360363" y="2012950"/>
            <a:ext cx="2509837" cy="590550"/>
          </a:xfrm>
          <a:prstGeom prst="rect">
            <a:avLst/>
          </a:prstGeom>
          <a:solidFill>
            <a:srgbClr val="CCECFF"/>
          </a:solidFill>
          <a:ln w="9525">
            <a:noFill/>
            <a:prstDash val="dash"/>
            <a:miter lim="800000"/>
            <a:headEnd/>
            <a:tailEnd/>
          </a:ln>
        </p:spPr>
        <p:txBody>
          <a:bodyPr lIns="198000" tIns="82800" rIns="198000" bIns="82800">
            <a:spAutoFit/>
          </a:bodyPr>
          <a:lstStyle/>
          <a:p>
            <a:pPr algn="ctr" eaLnBrk="0" hangingPunct="0"/>
            <a:r>
              <a:rPr lang="es-ES" sz="1400" b="1">
                <a:solidFill>
                  <a:srgbClr val="000099"/>
                </a:solidFill>
                <a:latin typeface="Arial" charset="0"/>
              </a:rPr>
              <a:t>Sasol-QP (Oryx, Qatar) 34.000 b/d  </a:t>
            </a:r>
            <a:r>
              <a:rPr lang="es-ES" sz="1400">
                <a:solidFill>
                  <a:srgbClr val="000099"/>
                </a:solidFill>
                <a:latin typeface="Arial" charset="0"/>
              </a:rPr>
              <a:t>(2007)</a:t>
            </a:r>
            <a:endParaRPr lang="en-GB" sz="140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26657" name="Text Box 33"/>
          <p:cNvSpPr txBox="1">
            <a:spLocks noChangeArrowheads="1"/>
          </p:cNvSpPr>
          <p:nvPr/>
        </p:nvSpPr>
        <p:spPr bwMode="auto">
          <a:xfrm>
            <a:off x="8013973" y="1471613"/>
            <a:ext cx="63991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" sz="1600" b="1">
                <a:solidFill>
                  <a:schemeClr val="bg1"/>
                </a:solidFill>
                <a:latin typeface="+mj-lt"/>
              </a:rPr>
              <a:t>2010</a:t>
            </a:r>
          </a:p>
        </p:txBody>
      </p:sp>
      <p:sp>
        <p:nvSpPr>
          <p:cNvPr id="26658" name="Line 34"/>
          <p:cNvSpPr>
            <a:spLocks noChangeShapeType="1"/>
          </p:cNvSpPr>
          <p:nvPr/>
        </p:nvSpPr>
        <p:spPr bwMode="auto">
          <a:xfrm flipH="1" flipV="1">
            <a:off x="5883275" y="3187700"/>
            <a:ext cx="788988" cy="714375"/>
          </a:xfrm>
          <a:prstGeom prst="line">
            <a:avLst/>
          </a:prstGeom>
          <a:noFill/>
          <a:ln w="19050">
            <a:solidFill>
              <a:srgbClr val="0000FF"/>
            </a:solidFill>
            <a:prstDash val="lgDash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59" name="Text Box 35"/>
          <p:cNvSpPr txBox="1">
            <a:spLocks noChangeArrowheads="1"/>
          </p:cNvSpPr>
          <p:nvPr/>
        </p:nvSpPr>
        <p:spPr bwMode="auto">
          <a:xfrm>
            <a:off x="6484938" y="3862388"/>
            <a:ext cx="533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" sz="1600" b="1" i="1">
                <a:solidFill>
                  <a:srgbClr val="0000FF"/>
                </a:solidFill>
                <a:latin typeface="Arial" charset="0"/>
              </a:rPr>
              <a:t>BP</a:t>
            </a:r>
            <a:endParaRPr lang="en-GB" sz="1600" b="1" i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26660" name="Line 36"/>
          <p:cNvSpPr>
            <a:spLocks noChangeShapeType="1"/>
          </p:cNvSpPr>
          <p:nvPr/>
        </p:nvSpPr>
        <p:spPr bwMode="auto">
          <a:xfrm flipV="1">
            <a:off x="4427538" y="1446213"/>
            <a:ext cx="4167187" cy="111125"/>
          </a:xfrm>
          <a:prstGeom prst="line">
            <a:avLst/>
          </a:prstGeom>
          <a:noFill/>
          <a:ln w="19050">
            <a:solidFill>
              <a:srgbClr val="0099FF"/>
            </a:solidFill>
            <a:prstDash val="lgDashDot"/>
            <a:round/>
            <a:headEnd/>
            <a:tailEnd type="diamond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360363" y="1208088"/>
            <a:ext cx="4067175" cy="73025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" sz="1400" u="sng">
                <a:solidFill>
                  <a:srgbClr val="000099"/>
                </a:solidFill>
                <a:latin typeface="Arial" charset="0"/>
              </a:rPr>
              <a:t>Proyectos en EPC</a:t>
            </a:r>
            <a:r>
              <a:rPr lang="es-ES" sz="1400">
                <a:solidFill>
                  <a:srgbClr val="000099"/>
                </a:solidFill>
                <a:latin typeface="Arial" charset="0"/>
              </a:rPr>
              <a:t> (2011)</a:t>
            </a:r>
          </a:p>
          <a:p>
            <a:pPr eaLnBrk="0" hangingPunct="0"/>
            <a:r>
              <a:rPr lang="es-ES" sz="1400" b="1">
                <a:solidFill>
                  <a:srgbClr val="CC3300"/>
                </a:solidFill>
                <a:latin typeface="Arial" charset="0"/>
              </a:rPr>
              <a:t> </a:t>
            </a:r>
            <a:r>
              <a:rPr lang="es-ES" sz="1400">
                <a:solidFill>
                  <a:srgbClr val="000099"/>
                </a:solidFill>
                <a:latin typeface="Arial" charset="0"/>
              </a:rPr>
              <a:t> - Chevron-NNPC (Escravos, Nigeria) 34.000 b/d</a:t>
            </a:r>
          </a:p>
          <a:p>
            <a:pPr eaLnBrk="0" hangingPunct="0"/>
            <a:r>
              <a:rPr lang="es-ES" sz="1400">
                <a:solidFill>
                  <a:srgbClr val="000099"/>
                </a:solidFill>
                <a:latin typeface="Arial" charset="0"/>
              </a:rPr>
              <a:t>  - Shell (Pearl, Qatar) 140.000 b/d</a:t>
            </a:r>
            <a:endParaRPr lang="en-GB" sz="140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26662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smtClean="0"/>
              <a:t>Historia de la síntesis Fischer-Tropsch</a:t>
            </a:r>
          </a:p>
        </p:txBody>
      </p:sp>
      <p:sp>
        <p:nvSpPr>
          <p:cNvPr id="26663" name="45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>
                <a:latin typeface="Arial" charset="0"/>
                <a:cs typeface="Arial" charset="0"/>
              </a:rPr>
              <a:t>©  D. Tecnología Repsol – 20 Enero 2011</a:t>
            </a:r>
          </a:p>
        </p:txBody>
      </p:sp>
      <p:sp>
        <p:nvSpPr>
          <p:cNvPr id="26664" name="Text Box 39"/>
          <p:cNvSpPr txBox="1">
            <a:spLocks noChangeArrowheads="1"/>
          </p:cNvSpPr>
          <p:nvPr/>
        </p:nvSpPr>
        <p:spPr bwMode="auto">
          <a:xfrm>
            <a:off x="946150" y="5564188"/>
            <a:ext cx="63991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" sz="1600" b="1" dirty="0">
                <a:solidFill>
                  <a:schemeClr val="bg1"/>
                </a:solidFill>
                <a:latin typeface="+mj-lt"/>
              </a:rPr>
              <a:t>1920</a:t>
            </a:r>
            <a:endParaRPr lang="en-GB" sz="1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6665" name="Text Box 40"/>
          <p:cNvSpPr txBox="1">
            <a:spLocks noChangeArrowheads="1"/>
          </p:cNvSpPr>
          <p:nvPr/>
        </p:nvSpPr>
        <p:spPr bwMode="auto">
          <a:xfrm>
            <a:off x="1379538" y="6124575"/>
            <a:ext cx="1747837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s-ES" sz="1400" b="1">
                <a:solidFill>
                  <a:schemeClr val="tx2"/>
                </a:solidFill>
                <a:latin typeface="Arial" charset="0"/>
              </a:rPr>
              <a:t>Invención proceso</a:t>
            </a:r>
          </a:p>
          <a:p>
            <a:pPr algn="ctr" eaLnBrk="0" hangingPunct="0"/>
            <a:r>
              <a:rPr lang="es-ES" sz="1400" b="1">
                <a:solidFill>
                  <a:schemeClr val="tx2"/>
                </a:solidFill>
                <a:latin typeface="Arial" charset="0"/>
              </a:rPr>
              <a:t>Fischer-Tropsch</a:t>
            </a:r>
            <a:endParaRPr lang="en-GB" sz="1400" b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6666" name="Line 41"/>
          <p:cNvSpPr>
            <a:spLocks noChangeShapeType="1"/>
          </p:cNvSpPr>
          <p:nvPr/>
        </p:nvSpPr>
        <p:spPr bwMode="auto">
          <a:xfrm flipH="1" flipV="1">
            <a:off x="1571625" y="5645150"/>
            <a:ext cx="839788" cy="466725"/>
          </a:xfrm>
          <a:prstGeom prst="line">
            <a:avLst/>
          </a:prstGeom>
          <a:noFill/>
          <a:ln w="19050">
            <a:solidFill>
              <a:schemeClr val="tx2"/>
            </a:solidFill>
            <a:prstDash val="lgDash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67" name="Text Box 42"/>
          <p:cNvSpPr txBox="1">
            <a:spLocks noChangeArrowheads="1"/>
          </p:cNvSpPr>
          <p:nvPr/>
        </p:nvSpPr>
        <p:spPr bwMode="auto">
          <a:xfrm rot="-1857826">
            <a:off x="1652588" y="5145088"/>
            <a:ext cx="5016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s-ES" sz="1800" b="1">
                <a:solidFill>
                  <a:schemeClr val="bg1"/>
                </a:solidFill>
                <a:latin typeface="Syntax-Bold" pitchFamily="2" charset="0"/>
              </a:rPr>
              <a:t>. . .</a:t>
            </a:r>
            <a:endParaRPr lang="en-GB" sz="1800" b="1">
              <a:solidFill>
                <a:schemeClr val="bg1"/>
              </a:solidFill>
              <a:latin typeface="Syntax-Bold" pitchFamily="2" charset="0"/>
            </a:endParaRPr>
          </a:p>
        </p:txBody>
      </p:sp>
      <p:sp>
        <p:nvSpPr>
          <p:cNvPr id="26668" name="Text Box 43"/>
          <p:cNvSpPr txBox="1">
            <a:spLocks noChangeArrowheads="1"/>
          </p:cNvSpPr>
          <p:nvPr/>
        </p:nvSpPr>
        <p:spPr bwMode="auto">
          <a:xfrm>
            <a:off x="3405188" y="5964238"/>
            <a:ext cx="163195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" sz="1400" b="1">
                <a:solidFill>
                  <a:schemeClr val="tx2"/>
                </a:solidFill>
                <a:latin typeface="Arial" charset="0"/>
              </a:rPr>
              <a:t>Plantas FT en </a:t>
            </a:r>
          </a:p>
          <a:p>
            <a:pPr eaLnBrk="0" hangingPunct="0"/>
            <a:r>
              <a:rPr lang="es-ES" sz="1400" b="1">
                <a:solidFill>
                  <a:schemeClr val="tx2"/>
                </a:solidFill>
                <a:latin typeface="Arial" charset="0"/>
              </a:rPr>
              <a:t>Alemania, UK, Francia, Japón</a:t>
            </a:r>
            <a:endParaRPr lang="en-GB" sz="1400" b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6669" name="Line 44"/>
          <p:cNvSpPr>
            <a:spLocks noChangeShapeType="1"/>
          </p:cNvSpPr>
          <p:nvPr/>
        </p:nvSpPr>
        <p:spPr bwMode="auto">
          <a:xfrm flipH="1" flipV="1">
            <a:off x="2168525" y="5334000"/>
            <a:ext cx="1477963" cy="598488"/>
          </a:xfrm>
          <a:prstGeom prst="line">
            <a:avLst/>
          </a:prstGeom>
          <a:noFill/>
          <a:ln w="19050">
            <a:solidFill>
              <a:schemeClr val="tx2"/>
            </a:solidFill>
            <a:prstDash val="lgDash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70" name="Text Box 45"/>
          <p:cNvSpPr txBox="1">
            <a:spLocks noChangeArrowheads="1"/>
          </p:cNvSpPr>
          <p:nvPr/>
        </p:nvSpPr>
        <p:spPr bwMode="auto">
          <a:xfrm>
            <a:off x="360363" y="2646363"/>
            <a:ext cx="2514600" cy="590550"/>
          </a:xfrm>
          <a:prstGeom prst="rect">
            <a:avLst/>
          </a:prstGeom>
          <a:solidFill>
            <a:srgbClr val="CCECFF"/>
          </a:solidFill>
          <a:ln w="9525" algn="ctr">
            <a:noFill/>
            <a:prstDash val="dash"/>
            <a:miter lim="800000"/>
            <a:headEnd/>
            <a:tailEnd/>
          </a:ln>
        </p:spPr>
        <p:txBody>
          <a:bodyPr lIns="198000" tIns="82800" rIns="198000" bIns="82800">
            <a:spAutoFit/>
          </a:bodyPr>
          <a:lstStyle/>
          <a:p>
            <a:pPr algn="ctr" eaLnBrk="0" hangingPunct="0"/>
            <a:r>
              <a:rPr lang="es-ES" sz="1400" b="1">
                <a:solidFill>
                  <a:srgbClr val="000099"/>
                </a:solidFill>
                <a:latin typeface="Arial" charset="0"/>
              </a:rPr>
              <a:t>Shell (Bintulu, Malasia) 14.500 b/d </a:t>
            </a:r>
            <a:r>
              <a:rPr lang="es-ES" sz="1400">
                <a:solidFill>
                  <a:srgbClr val="000099"/>
                </a:solidFill>
                <a:latin typeface="Arial" charset="0"/>
              </a:rPr>
              <a:t> (1993)</a:t>
            </a:r>
            <a:endParaRPr lang="en-GB" sz="1400">
              <a:solidFill>
                <a:srgbClr val="000099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7772400" cy="647700"/>
          </a:xfrm>
        </p:spPr>
        <p:txBody>
          <a:bodyPr/>
          <a:lstStyle/>
          <a:p>
            <a:pPr eaLnBrk="1" hangingPunct="1"/>
            <a:r>
              <a:rPr lang="en-US" smtClean="0"/>
              <a:t>Plantas industriales actuales y proyectos</a:t>
            </a:r>
          </a:p>
        </p:txBody>
      </p:sp>
      <p:graphicFrame>
        <p:nvGraphicFramePr>
          <p:cNvPr id="160771" name="Group 3"/>
          <p:cNvGraphicFramePr>
            <a:graphicFrameLocks noGrp="1"/>
          </p:cNvGraphicFramePr>
          <p:nvPr>
            <p:ph type="tbl" idx="1"/>
          </p:nvPr>
        </p:nvGraphicFramePr>
        <p:xfrm>
          <a:off x="142875" y="1357313"/>
          <a:ext cx="8858249" cy="5020818"/>
        </p:xfrm>
        <a:graphic>
          <a:graphicData uri="http://schemas.openxmlformats.org/drawingml/2006/table">
            <a:tbl>
              <a:tblPr/>
              <a:tblGrid>
                <a:gridCol w="1163983"/>
                <a:gridCol w="1905756"/>
                <a:gridCol w="2512942"/>
                <a:gridCol w="1151225"/>
                <a:gridCol w="845226"/>
                <a:gridCol w="1279117"/>
              </a:tblGrid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charset="0"/>
                        </a:rPr>
                        <a:t>Proyecto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charset="0"/>
                        </a:rPr>
                        <a:t>Localización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charset="0"/>
                        </a:rPr>
                        <a:t>Tecnología FT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charset="0"/>
                        </a:rPr>
                        <a:t>(Socios proyecto)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charset="0"/>
                        </a:rPr>
                        <a:t>Capacidad (bpd)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charset="0"/>
                        </a:rPr>
                        <a:t>CAPEX (M$)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charset="0"/>
                        </a:rPr>
                        <a:t>Inicio operación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--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Secunda, Sasolburg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(Sudáfrica)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Sasol Advanced Synthol –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Alta temperatura (Sasol)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160.000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1995-99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--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Mossel Bay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(Sudáfrica)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Sasol Synthol 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Alta temperatura (PetroSA)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35.000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1993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ahoma" charset="0"/>
                        </a:rPr>
                        <a:t>--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ahoma" charset="0"/>
                        </a:rPr>
                        <a:t>Bintulu (Malasia)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ahoma" charset="0"/>
                        </a:rPr>
                        <a:t>Shell MDS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ahoma" charset="0"/>
                        </a:rPr>
                        <a:t>14.500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ahoma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ahoma" charset="0"/>
                        </a:rPr>
                        <a:t>1993 / 2001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ahoma" charset="0"/>
                        </a:rPr>
                        <a:t>Oryx GTL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ahoma" charset="0"/>
                        </a:rPr>
                        <a:t>Qatar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ahoma" charset="0"/>
                        </a:rPr>
                        <a:t>Sasol SPD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ahoma" charset="0"/>
                        </a:rPr>
                        <a:t>(Sasol + Qatar Petroleum)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ahoma" charset="0"/>
                        </a:rPr>
                        <a:t>34.000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ahoma" charset="0"/>
                        </a:rPr>
                        <a:t>950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ahoma" charset="0"/>
                        </a:rPr>
                        <a:t>2007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ahoma" charset="0"/>
                        </a:rPr>
                        <a:t>(FID: 2003)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Escravos GTL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Nigeria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Sasol SPD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(Chevron + NNPC)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34.000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6.000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2012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(FID: 2005, confirm. 2008)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Pearl GTL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Qatar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Shell MDS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140.000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20.000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2010-11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(FID: 2006)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charset="0"/>
                        </a:rPr>
                        <a:t>Palm GTL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charset="0"/>
                        </a:rPr>
                        <a:t>Qatar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charset="0"/>
                        </a:rPr>
                        <a:t>ExxonMobil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charset="0"/>
                        </a:rPr>
                        <a:t>(Exxon + Qatar Petroleum)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charset="0"/>
                        </a:rPr>
                        <a:t>150.000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charset="0"/>
                        </a:rPr>
                        <a:t>18.000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charset="0"/>
                        </a:rPr>
                        <a:t>(2007)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charset="0"/>
                        </a:rPr>
                        <a:t>Cancelado</a:t>
                      </a: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ahoma" charset="0"/>
                        </a:rPr>
                        <a:t> (2007)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8740" name="13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>
                <a:latin typeface="Arial" charset="0"/>
                <a:cs typeface="Arial" charset="0"/>
              </a:rPr>
              <a:t>©  D. Tecnología Repsol – 20 Enero 2011</a:t>
            </a:r>
          </a:p>
        </p:txBody>
      </p:sp>
      <p:sp>
        <p:nvSpPr>
          <p:cNvPr id="28741" name="Rectangle 68"/>
          <p:cNvSpPr>
            <a:spLocks noChangeArrowheads="1"/>
          </p:cNvSpPr>
          <p:nvPr/>
        </p:nvSpPr>
        <p:spPr bwMode="auto">
          <a:xfrm>
            <a:off x="142875" y="4429125"/>
            <a:ext cx="8858250" cy="714375"/>
          </a:xfrm>
          <a:prstGeom prst="rect">
            <a:avLst/>
          </a:prstGeom>
          <a:solidFill>
            <a:srgbClr val="FFFF99">
              <a:alpha val="30196"/>
            </a:srgbClr>
          </a:solidFill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grpSp>
        <p:nvGrpSpPr>
          <p:cNvPr id="2" name="Group 80"/>
          <p:cNvGrpSpPr>
            <a:grpSpLocks/>
          </p:cNvGrpSpPr>
          <p:nvPr/>
        </p:nvGrpSpPr>
        <p:grpSpPr bwMode="auto">
          <a:xfrm>
            <a:off x="2700338" y="4437063"/>
            <a:ext cx="4319587" cy="1439862"/>
            <a:chOff x="1701" y="2795"/>
            <a:chExt cx="2721" cy="907"/>
          </a:xfrm>
        </p:grpSpPr>
        <p:sp>
          <p:nvSpPr>
            <p:cNvPr id="28749" name="Line 71"/>
            <p:cNvSpPr>
              <a:spLocks noChangeShapeType="1"/>
            </p:cNvSpPr>
            <p:nvPr/>
          </p:nvSpPr>
          <p:spPr bwMode="auto">
            <a:xfrm>
              <a:off x="2744" y="3158"/>
              <a:ext cx="1678" cy="544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50" name="Oval 70"/>
            <p:cNvSpPr>
              <a:spLocks noChangeArrowheads="1"/>
            </p:cNvSpPr>
            <p:nvPr/>
          </p:nvSpPr>
          <p:spPr bwMode="auto">
            <a:xfrm>
              <a:off x="1701" y="2795"/>
              <a:ext cx="1270" cy="635"/>
            </a:xfrm>
            <a:prstGeom prst="ellipse">
              <a:avLst/>
            </a:prstGeom>
            <a:solidFill>
              <a:srgbClr val="CC3300">
                <a:alpha val="89803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10000"/>
                </a:lnSpc>
              </a:pPr>
              <a:r>
                <a:rPr lang="en-US" sz="1400" b="1">
                  <a:solidFill>
                    <a:schemeClr val="bg1"/>
                  </a:solidFill>
                  <a:latin typeface="Arial" charset="0"/>
                </a:rPr>
                <a:t>Estimación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b="1">
                  <a:solidFill>
                    <a:schemeClr val="bg1"/>
                  </a:solidFill>
                  <a:latin typeface="Arial" charset="0"/>
                </a:rPr>
                <a:t>2004 CAPEX: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b="1">
                  <a:solidFill>
                    <a:schemeClr val="bg1"/>
                  </a:solidFill>
                  <a:latin typeface="Arial" charset="0"/>
                </a:rPr>
                <a:t>$7.000 millones</a:t>
              </a:r>
            </a:p>
          </p:txBody>
        </p:sp>
      </p:grpSp>
      <p:grpSp>
        <p:nvGrpSpPr>
          <p:cNvPr id="3" name="Group 79"/>
          <p:cNvGrpSpPr>
            <a:grpSpLocks/>
          </p:cNvGrpSpPr>
          <p:nvPr/>
        </p:nvGrpSpPr>
        <p:grpSpPr bwMode="auto">
          <a:xfrm>
            <a:off x="3938588" y="3679825"/>
            <a:ext cx="3155950" cy="1477963"/>
            <a:chOff x="2501" y="2318"/>
            <a:chExt cx="1988" cy="931"/>
          </a:xfrm>
        </p:grpSpPr>
        <p:sp>
          <p:nvSpPr>
            <p:cNvPr id="28747" name="Line 73"/>
            <p:cNvSpPr>
              <a:spLocks noChangeShapeType="1"/>
            </p:cNvSpPr>
            <p:nvPr/>
          </p:nvSpPr>
          <p:spPr bwMode="auto">
            <a:xfrm>
              <a:off x="3606" y="2795"/>
              <a:ext cx="883" cy="454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48" name="Oval 72"/>
            <p:cNvSpPr>
              <a:spLocks noChangeArrowheads="1"/>
            </p:cNvSpPr>
            <p:nvPr/>
          </p:nvSpPr>
          <p:spPr bwMode="auto">
            <a:xfrm>
              <a:off x="2501" y="2318"/>
              <a:ext cx="1332" cy="598"/>
            </a:xfrm>
            <a:prstGeom prst="ellipse">
              <a:avLst/>
            </a:prstGeom>
            <a:solidFill>
              <a:srgbClr val="CC3300">
                <a:alpha val="89803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10000"/>
                </a:lnSpc>
              </a:pPr>
              <a:r>
                <a:rPr lang="en-US" sz="1400" b="1">
                  <a:solidFill>
                    <a:schemeClr val="bg1"/>
                  </a:solidFill>
                  <a:latin typeface="Arial" charset="0"/>
                </a:rPr>
                <a:t>Estimación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b="1">
                  <a:solidFill>
                    <a:schemeClr val="bg1"/>
                  </a:solidFill>
                  <a:latin typeface="Arial" charset="0"/>
                </a:rPr>
                <a:t>2003 CAPEX: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b="1">
                  <a:solidFill>
                    <a:schemeClr val="bg1"/>
                  </a:solidFill>
                  <a:latin typeface="Arial" charset="0"/>
                </a:rPr>
                <a:t>$5.000 millones</a:t>
              </a:r>
            </a:p>
          </p:txBody>
        </p:sp>
      </p:grpSp>
      <p:grpSp>
        <p:nvGrpSpPr>
          <p:cNvPr id="4" name="Group 81"/>
          <p:cNvGrpSpPr>
            <a:grpSpLocks/>
          </p:cNvGrpSpPr>
          <p:nvPr/>
        </p:nvGrpSpPr>
        <p:grpSpPr bwMode="auto">
          <a:xfrm>
            <a:off x="5292725" y="2924175"/>
            <a:ext cx="2114550" cy="1657350"/>
            <a:chOff x="3334" y="1842"/>
            <a:chExt cx="1332" cy="1044"/>
          </a:xfrm>
        </p:grpSpPr>
        <p:sp>
          <p:nvSpPr>
            <p:cNvPr id="28745" name="Line 77"/>
            <p:cNvSpPr>
              <a:spLocks noChangeShapeType="1"/>
            </p:cNvSpPr>
            <p:nvPr/>
          </p:nvSpPr>
          <p:spPr bwMode="auto">
            <a:xfrm>
              <a:off x="4150" y="2341"/>
              <a:ext cx="408" cy="545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46" name="Oval 78"/>
            <p:cNvSpPr>
              <a:spLocks noChangeArrowheads="1"/>
            </p:cNvSpPr>
            <p:nvPr/>
          </p:nvSpPr>
          <p:spPr bwMode="auto">
            <a:xfrm>
              <a:off x="3334" y="1842"/>
              <a:ext cx="1332" cy="598"/>
            </a:xfrm>
            <a:prstGeom prst="ellipse">
              <a:avLst/>
            </a:prstGeom>
            <a:solidFill>
              <a:srgbClr val="CC3300">
                <a:alpha val="89803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10000"/>
                </a:lnSpc>
              </a:pPr>
              <a:r>
                <a:rPr lang="en-US" sz="1400" b="1">
                  <a:solidFill>
                    <a:schemeClr val="bg1"/>
                  </a:solidFill>
                  <a:latin typeface="Arial" charset="0"/>
                </a:rPr>
                <a:t>Contrato EPC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b="1">
                  <a:solidFill>
                    <a:schemeClr val="bg1"/>
                  </a:solidFill>
                  <a:latin typeface="Arial" charset="0"/>
                </a:rPr>
                <a:t>inicial (2005):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b="1">
                  <a:solidFill>
                    <a:schemeClr val="bg1"/>
                  </a:solidFill>
                  <a:latin typeface="Arial" charset="0"/>
                </a:rPr>
                <a:t>$1.700 millones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Diseño personalizado">
  <a:themeElements>
    <a:clrScheme name="Diseño personaliz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ersonaliz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ersonaliz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Repsol">
  <a:themeElements>
    <a:clrScheme name="1_Diseño personalizado 1">
      <a:dk1>
        <a:srgbClr val="00224C"/>
      </a:dk1>
      <a:lt1>
        <a:srgbClr val="FFFFFF"/>
      </a:lt1>
      <a:dk2>
        <a:srgbClr val="00224C"/>
      </a:dk2>
      <a:lt2>
        <a:srgbClr val="F8F8F8"/>
      </a:lt2>
      <a:accent1>
        <a:srgbClr val="FFB36D"/>
      </a:accent1>
      <a:accent2>
        <a:srgbClr val="FF7B00"/>
      </a:accent2>
      <a:accent3>
        <a:srgbClr val="FFFFFF"/>
      </a:accent3>
      <a:accent4>
        <a:srgbClr val="001B40"/>
      </a:accent4>
      <a:accent5>
        <a:srgbClr val="FFD6BA"/>
      </a:accent5>
      <a:accent6>
        <a:srgbClr val="E76F00"/>
      </a:accent6>
      <a:hlink>
        <a:srgbClr val="FFB36D"/>
      </a:hlink>
      <a:folHlink>
        <a:srgbClr val="FFDAB9"/>
      </a:folHlink>
    </a:clrScheme>
    <a:fontScheme name="1_Diseño personaliz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iseño personalizado 1">
        <a:dk1>
          <a:srgbClr val="00224C"/>
        </a:dk1>
        <a:lt1>
          <a:srgbClr val="FFFFFF"/>
        </a:lt1>
        <a:dk2>
          <a:srgbClr val="00224C"/>
        </a:dk2>
        <a:lt2>
          <a:srgbClr val="F8F8F8"/>
        </a:lt2>
        <a:accent1>
          <a:srgbClr val="FFB36D"/>
        </a:accent1>
        <a:accent2>
          <a:srgbClr val="FF7B00"/>
        </a:accent2>
        <a:accent3>
          <a:srgbClr val="FFFFFF"/>
        </a:accent3>
        <a:accent4>
          <a:srgbClr val="001B40"/>
        </a:accent4>
        <a:accent5>
          <a:srgbClr val="FFD6BA"/>
        </a:accent5>
        <a:accent6>
          <a:srgbClr val="E76F00"/>
        </a:accent6>
        <a:hlink>
          <a:srgbClr val="FFB36D"/>
        </a:hlink>
        <a:folHlink>
          <a:srgbClr val="FFDAB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6_Diseño personalizado">
  <a:themeElements>
    <a:clrScheme name="Diseño personaliz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ersonaliz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ersonaliz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Repsol</Template>
  <TotalTime>890</TotalTime>
  <Words>2244</Words>
  <Application>Microsoft Office PowerPoint</Application>
  <PresentationFormat>Presentación en pantalla (4:3)</PresentationFormat>
  <Paragraphs>466</Paragraphs>
  <Slides>23</Slides>
  <Notes>14</Notes>
  <HiddenSlides>0</HiddenSlides>
  <MMClips>0</MMClips>
  <ScaleCrop>false</ScaleCrop>
  <HeadingPairs>
    <vt:vector size="8" baseType="variant">
      <vt:variant>
        <vt:lpstr>Fuentes usadas</vt:lpstr>
      </vt:variant>
      <vt:variant>
        <vt:i4>8</vt:i4>
      </vt:variant>
      <vt:variant>
        <vt:lpstr>Tema</vt:lpstr>
      </vt:variant>
      <vt:variant>
        <vt:i4>3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35" baseType="lpstr">
      <vt:lpstr>Times New Roman</vt:lpstr>
      <vt:lpstr>Arial</vt:lpstr>
      <vt:lpstr>Wingdings</vt:lpstr>
      <vt:lpstr>Tahoma</vt:lpstr>
      <vt:lpstr>Verdana</vt:lpstr>
      <vt:lpstr>Comic Sans MS</vt:lpstr>
      <vt:lpstr>Berlin Sans FB</vt:lpstr>
      <vt:lpstr>Syntax-Bold</vt:lpstr>
      <vt:lpstr>5_Diseño personalizado</vt:lpstr>
      <vt:lpstr>Tema Repsol</vt:lpstr>
      <vt:lpstr>6_Diseño personalizado</vt:lpstr>
      <vt:lpstr>Imagen de mapa de bits</vt:lpstr>
      <vt:lpstr>Tecnologías GTL para monetización de reservas de gas</vt:lpstr>
      <vt:lpstr>Índice de la presentación</vt:lpstr>
      <vt:lpstr>¿Qué es el GTL / BTL / CTL?</vt:lpstr>
      <vt:lpstr>Vías de monetización del gas natural</vt:lpstr>
      <vt:lpstr>Características productos GTL</vt:lpstr>
      <vt:lpstr>¿A qué sectores afecta el GTL-FT?</vt:lpstr>
      <vt:lpstr>GTL vs. otras formas de monetización de gas</vt:lpstr>
      <vt:lpstr>Historia de la síntesis Fischer-Tropsch</vt:lpstr>
      <vt:lpstr>Plantas industriales actuales y proyectos</vt:lpstr>
      <vt:lpstr>Costes de producción (procesos XTL)</vt:lpstr>
      <vt:lpstr>Producto: ¿Cómo se comporta el diesel GTL?</vt:lpstr>
      <vt:lpstr>Comparación WtW (pozo a rueda) combustibles GTL</vt:lpstr>
      <vt:lpstr>Opciones relacionadas: CTL y BTL</vt:lpstr>
      <vt:lpstr>CTL: Oportunidad del uso del carbón</vt:lpstr>
      <vt:lpstr>CTL-FT.  Ejemplo de Sasol en Sudáfrica</vt:lpstr>
      <vt:lpstr>BTL: principales características</vt:lpstr>
      <vt:lpstr>Choren: Empresa alemana líder en BTL</vt:lpstr>
      <vt:lpstr>Comparación GTL / BTL / CTL</vt:lpstr>
      <vt:lpstr>El futuro del GTL</vt:lpstr>
      <vt:lpstr>Conclusiones</vt:lpstr>
      <vt:lpstr>Diapositiva 21</vt:lpstr>
      <vt:lpstr>Proceso GTL-FT</vt:lpstr>
      <vt:lpstr>Posición industria automóvil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imanzanedo</dc:creator>
  <cp:lastModifiedBy>RCF</cp:lastModifiedBy>
  <cp:revision>63</cp:revision>
  <dcterms:created xsi:type="dcterms:W3CDTF">2006-08-24T15:19:05Z</dcterms:created>
  <dcterms:modified xsi:type="dcterms:W3CDTF">2011-01-20T15:49:26Z</dcterms:modified>
</cp:coreProperties>
</file>