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45" r:id="rId3"/>
    <p:sldId id="362" r:id="rId4"/>
    <p:sldId id="364" r:id="rId5"/>
    <p:sldId id="363" r:id="rId6"/>
    <p:sldId id="365" r:id="rId7"/>
    <p:sldId id="366" r:id="rId8"/>
    <p:sldId id="369" r:id="rId9"/>
    <p:sldId id="370" r:id="rId10"/>
    <p:sldId id="373" r:id="rId11"/>
    <p:sldId id="371" r:id="rId12"/>
    <p:sldId id="374" r:id="rId13"/>
    <p:sldId id="375" r:id="rId14"/>
    <p:sldId id="376" r:id="rId15"/>
    <p:sldId id="377" r:id="rId16"/>
    <p:sldId id="380" r:id="rId17"/>
    <p:sldId id="378" r:id="rId18"/>
    <p:sldId id="379" r:id="rId19"/>
    <p:sldId id="367" r:id="rId20"/>
    <p:sldId id="350" r:id="rId21"/>
    <p:sldId id="381" r:id="rId22"/>
    <p:sldId id="296" r:id="rId23"/>
  </p:sldIdLst>
  <p:sldSz cx="9144000" cy="6858000" type="screen4x3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MS PGothic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MS PGothic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MS PGothic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MS PGothic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/>
        <a:ea typeface="MS PGothic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/>
        <a:ea typeface="MS PGothic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/>
        <a:ea typeface="MS PGothic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/>
        <a:ea typeface="MS PGothic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/>
        <a:ea typeface="MS PGothic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6AAF15"/>
    <a:srgbClr val="FF3300"/>
    <a:srgbClr val="333333"/>
    <a:srgbClr val="2AA5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718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108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ya\Documents\SOC\darde\Numero%20de%20renovacions%20per%20m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ya\Documents\SOC\darde\Numero%20de%20renovacions%20per%20m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ya\Documents\SOC\darde\Numero%20de%20renovacions%20per%20m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ya\Documents\SOC\darde\Numero%20de%20renovacions%20per%20m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ya\Documents\SOC\darde\Numero%20de%20renovacions%20per%20m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naya\Documents\SOC\darde\Numero%20de%20renovacions%20per%20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8.9233559924764269E-2"/>
          <c:y val="0.13298745495796119"/>
          <c:w val="0.79180489935883969"/>
          <c:h val="0.73768828684550136"/>
        </c:manualLayout>
      </c:layout>
      <c:lineChart>
        <c:grouping val="standard"/>
        <c:ser>
          <c:idx val="4"/>
          <c:order val="0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Hoja1!$C$12:$Z$12</c:f>
              <c:numCache>
                <c:formatCode>General</c:formatCode>
                <c:ptCount val="24"/>
                <c:pt idx="0">
                  <c:v>72889</c:v>
                </c:pt>
                <c:pt idx="1">
                  <c:v>71401</c:v>
                </c:pt>
                <c:pt idx="2">
                  <c:v>85303</c:v>
                </c:pt>
                <c:pt idx="3">
                  <c:v>92348</c:v>
                </c:pt>
                <c:pt idx="4">
                  <c:v>89446</c:v>
                </c:pt>
                <c:pt idx="5">
                  <c:v>103029</c:v>
                </c:pt>
                <c:pt idx="6">
                  <c:v>90327</c:v>
                </c:pt>
                <c:pt idx="7">
                  <c:v>104636</c:v>
                </c:pt>
                <c:pt idx="8">
                  <c:v>120315</c:v>
                </c:pt>
                <c:pt idx="9">
                  <c:v>96317</c:v>
                </c:pt>
                <c:pt idx="10">
                  <c:v>130635</c:v>
                </c:pt>
                <c:pt idx="11">
                  <c:v>122145</c:v>
                </c:pt>
                <c:pt idx="12">
                  <c:v>112765</c:v>
                </c:pt>
                <c:pt idx="13">
                  <c:v>128517</c:v>
                </c:pt>
                <c:pt idx="14">
                  <c:v>132956</c:v>
                </c:pt>
                <c:pt idx="15">
                  <c:v>126446</c:v>
                </c:pt>
                <c:pt idx="16">
                  <c:v>133811</c:v>
                </c:pt>
                <c:pt idx="17">
                  <c:v>126819</c:v>
                </c:pt>
                <c:pt idx="18">
                  <c:v>125425</c:v>
                </c:pt>
                <c:pt idx="19">
                  <c:v>138290</c:v>
                </c:pt>
                <c:pt idx="20">
                  <c:v>137023</c:v>
                </c:pt>
                <c:pt idx="21">
                  <c:v>131211</c:v>
                </c:pt>
                <c:pt idx="22">
                  <c:v>162089</c:v>
                </c:pt>
                <c:pt idx="23">
                  <c:v>149709</c:v>
                </c:pt>
              </c:numCache>
            </c:numRef>
          </c:val>
        </c:ser>
        <c:marker val="1"/>
        <c:axId val="43872640"/>
        <c:axId val="43874560"/>
      </c:lineChart>
      <c:dateAx>
        <c:axId val="43872640"/>
        <c:scaling>
          <c:orientation val="minMax"/>
        </c:scaling>
        <c:axPos val="b"/>
        <c:numFmt formatCode="mmm\-yy" sourceLinked="1"/>
        <c:tickLblPos val="nextTo"/>
        <c:crossAx val="43874560"/>
        <c:crosses val="autoZero"/>
        <c:auto val="1"/>
        <c:lblOffset val="100"/>
      </c:dateAx>
      <c:valAx>
        <c:axId val="43874560"/>
        <c:scaling>
          <c:orientation val="minMax"/>
        </c:scaling>
        <c:axPos val="l"/>
        <c:majorGridlines/>
        <c:numFmt formatCode="General" sourceLinked="1"/>
        <c:tickLblPos val="nextTo"/>
        <c:crossAx val="438726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lineChart>
        <c:grouping val="standard"/>
        <c:ser>
          <c:idx val="2"/>
          <c:order val="0"/>
          <c:tx>
            <c:strRef>
              <c:f>Hoja1!$A$10</c:f>
              <c:strCache>
                <c:ptCount val="1"/>
                <c:pt idx="0">
                  <c:v>Presencial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Hoja1!$C$10:$Z$10</c:f>
              <c:numCache>
                <c:formatCode>General</c:formatCode>
                <c:ptCount val="24"/>
                <c:pt idx="0">
                  <c:v>68741</c:v>
                </c:pt>
                <c:pt idx="1">
                  <c:v>62902</c:v>
                </c:pt>
                <c:pt idx="2">
                  <c:v>66269</c:v>
                </c:pt>
                <c:pt idx="3">
                  <c:v>74943</c:v>
                </c:pt>
                <c:pt idx="4">
                  <c:v>72001</c:v>
                </c:pt>
                <c:pt idx="5">
                  <c:v>80761</c:v>
                </c:pt>
                <c:pt idx="6">
                  <c:v>68003</c:v>
                </c:pt>
                <c:pt idx="7">
                  <c:v>80511</c:v>
                </c:pt>
                <c:pt idx="8">
                  <c:v>90136</c:v>
                </c:pt>
                <c:pt idx="9">
                  <c:v>70368</c:v>
                </c:pt>
                <c:pt idx="10">
                  <c:v>89219</c:v>
                </c:pt>
                <c:pt idx="11">
                  <c:v>61409</c:v>
                </c:pt>
                <c:pt idx="12">
                  <c:v>55322</c:v>
                </c:pt>
                <c:pt idx="13">
                  <c:v>68711</c:v>
                </c:pt>
                <c:pt idx="14">
                  <c:v>63414</c:v>
                </c:pt>
                <c:pt idx="15">
                  <c:v>61069</c:v>
                </c:pt>
                <c:pt idx="16">
                  <c:v>67219</c:v>
                </c:pt>
                <c:pt idx="17">
                  <c:v>56524</c:v>
                </c:pt>
                <c:pt idx="18">
                  <c:v>52062</c:v>
                </c:pt>
                <c:pt idx="19">
                  <c:v>46284</c:v>
                </c:pt>
                <c:pt idx="20">
                  <c:v>15894</c:v>
                </c:pt>
                <c:pt idx="21">
                  <c:v>18252</c:v>
                </c:pt>
                <c:pt idx="22">
                  <c:v>24998</c:v>
                </c:pt>
                <c:pt idx="23">
                  <c:v>24544</c:v>
                </c:pt>
              </c:numCache>
            </c:numRef>
          </c:val>
        </c:ser>
        <c:ser>
          <c:idx val="4"/>
          <c:order val="1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Hoja1!$C$12:$Z$12</c:f>
              <c:numCache>
                <c:formatCode>General</c:formatCode>
                <c:ptCount val="24"/>
                <c:pt idx="0">
                  <c:v>72889</c:v>
                </c:pt>
                <c:pt idx="1">
                  <c:v>71401</c:v>
                </c:pt>
                <c:pt idx="2">
                  <c:v>85303</c:v>
                </c:pt>
                <c:pt idx="3">
                  <c:v>92348</c:v>
                </c:pt>
                <c:pt idx="4">
                  <c:v>89446</c:v>
                </c:pt>
                <c:pt idx="5">
                  <c:v>103029</c:v>
                </c:pt>
                <c:pt idx="6">
                  <c:v>90327</c:v>
                </c:pt>
                <c:pt idx="7">
                  <c:v>104636</c:v>
                </c:pt>
                <c:pt idx="8">
                  <c:v>120315</c:v>
                </c:pt>
                <c:pt idx="9">
                  <c:v>96317</c:v>
                </c:pt>
                <c:pt idx="10">
                  <c:v>130635</c:v>
                </c:pt>
                <c:pt idx="11">
                  <c:v>122145</c:v>
                </c:pt>
                <c:pt idx="12">
                  <c:v>112765</c:v>
                </c:pt>
                <c:pt idx="13">
                  <c:v>128517</c:v>
                </c:pt>
                <c:pt idx="14">
                  <c:v>132956</c:v>
                </c:pt>
                <c:pt idx="15">
                  <c:v>126446</c:v>
                </c:pt>
                <c:pt idx="16">
                  <c:v>133811</c:v>
                </c:pt>
                <c:pt idx="17">
                  <c:v>126819</c:v>
                </c:pt>
                <c:pt idx="18">
                  <c:v>125425</c:v>
                </c:pt>
                <c:pt idx="19">
                  <c:v>138290</c:v>
                </c:pt>
                <c:pt idx="20">
                  <c:v>137023</c:v>
                </c:pt>
                <c:pt idx="21">
                  <c:v>131211</c:v>
                </c:pt>
                <c:pt idx="22">
                  <c:v>162089</c:v>
                </c:pt>
                <c:pt idx="23">
                  <c:v>149709</c:v>
                </c:pt>
              </c:numCache>
            </c:numRef>
          </c:val>
        </c:ser>
        <c:marker val="1"/>
        <c:axId val="43942272"/>
        <c:axId val="43943808"/>
      </c:lineChart>
      <c:dateAx>
        <c:axId val="43942272"/>
        <c:scaling>
          <c:orientation val="minMax"/>
        </c:scaling>
        <c:axPos val="b"/>
        <c:numFmt formatCode="mmm\-yy" sourceLinked="1"/>
        <c:tickLblPos val="nextTo"/>
        <c:crossAx val="43943808"/>
        <c:crosses val="autoZero"/>
        <c:auto val="1"/>
        <c:lblOffset val="100"/>
      </c:dateAx>
      <c:valAx>
        <c:axId val="43943808"/>
        <c:scaling>
          <c:orientation val="minMax"/>
        </c:scaling>
        <c:axPos val="l"/>
        <c:majorGridlines/>
        <c:numFmt formatCode="General" sourceLinked="1"/>
        <c:tickLblPos val="nextTo"/>
        <c:crossAx val="4394227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lineChart>
        <c:grouping val="standard"/>
        <c:ser>
          <c:idx val="0"/>
          <c:order val="0"/>
          <c:tx>
            <c:strRef>
              <c:f>Hoja1!$A$8</c:f>
              <c:strCache>
                <c:ptCount val="1"/>
                <c:pt idx="0">
                  <c:v>Internet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Hoja1!$C$8:$Z$8</c:f>
              <c:numCache>
                <c:formatCode>General</c:formatCode>
                <c:ptCount val="24"/>
                <c:pt idx="0" formatCode="#,##0">
                  <c:v>4148</c:v>
                </c:pt>
                <c:pt idx="1">
                  <c:v>8499</c:v>
                </c:pt>
                <c:pt idx="2">
                  <c:v>19034</c:v>
                </c:pt>
                <c:pt idx="3">
                  <c:v>17405</c:v>
                </c:pt>
                <c:pt idx="4">
                  <c:v>17445</c:v>
                </c:pt>
                <c:pt idx="5">
                  <c:v>22268</c:v>
                </c:pt>
                <c:pt idx="6">
                  <c:v>22324</c:v>
                </c:pt>
                <c:pt idx="7">
                  <c:v>24110</c:v>
                </c:pt>
                <c:pt idx="8">
                  <c:v>30110</c:v>
                </c:pt>
                <c:pt idx="9">
                  <c:v>25467</c:v>
                </c:pt>
                <c:pt idx="10">
                  <c:v>38526</c:v>
                </c:pt>
                <c:pt idx="11">
                  <c:v>36548</c:v>
                </c:pt>
                <c:pt idx="12">
                  <c:v>35911</c:v>
                </c:pt>
                <c:pt idx="13">
                  <c:v>46799</c:v>
                </c:pt>
                <c:pt idx="14">
                  <c:v>47290</c:v>
                </c:pt>
                <c:pt idx="15">
                  <c:v>44337</c:v>
                </c:pt>
                <c:pt idx="16">
                  <c:v>51255</c:v>
                </c:pt>
                <c:pt idx="17">
                  <c:v>49627</c:v>
                </c:pt>
                <c:pt idx="18">
                  <c:v>50621</c:v>
                </c:pt>
                <c:pt idx="19">
                  <c:v>57616</c:v>
                </c:pt>
                <c:pt idx="20">
                  <c:v>55712</c:v>
                </c:pt>
                <c:pt idx="21">
                  <c:v>54014</c:v>
                </c:pt>
                <c:pt idx="22">
                  <c:v>71444</c:v>
                </c:pt>
                <c:pt idx="23">
                  <c:v>65788</c:v>
                </c:pt>
              </c:numCache>
            </c:numRef>
          </c:val>
        </c:ser>
        <c:ser>
          <c:idx val="4"/>
          <c:order val="1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Hoja1!$C$12:$Z$12</c:f>
              <c:numCache>
                <c:formatCode>General</c:formatCode>
                <c:ptCount val="24"/>
                <c:pt idx="0">
                  <c:v>72889</c:v>
                </c:pt>
                <c:pt idx="1">
                  <c:v>71401</c:v>
                </c:pt>
                <c:pt idx="2">
                  <c:v>85303</c:v>
                </c:pt>
                <c:pt idx="3">
                  <c:v>92348</c:v>
                </c:pt>
                <c:pt idx="4">
                  <c:v>89446</c:v>
                </c:pt>
                <c:pt idx="5">
                  <c:v>103029</c:v>
                </c:pt>
                <c:pt idx="6">
                  <c:v>90327</c:v>
                </c:pt>
                <c:pt idx="7">
                  <c:v>104636</c:v>
                </c:pt>
                <c:pt idx="8">
                  <c:v>120315</c:v>
                </c:pt>
                <c:pt idx="9">
                  <c:v>96317</c:v>
                </c:pt>
                <c:pt idx="10">
                  <c:v>130635</c:v>
                </c:pt>
                <c:pt idx="11">
                  <c:v>122145</c:v>
                </c:pt>
                <c:pt idx="12">
                  <c:v>112765</c:v>
                </c:pt>
                <c:pt idx="13">
                  <c:v>128517</c:v>
                </c:pt>
                <c:pt idx="14">
                  <c:v>132956</c:v>
                </c:pt>
                <c:pt idx="15">
                  <c:v>126446</c:v>
                </c:pt>
                <c:pt idx="16">
                  <c:v>133811</c:v>
                </c:pt>
                <c:pt idx="17">
                  <c:v>126819</c:v>
                </c:pt>
                <c:pt idx="18">
                  <c:v>125425</c:v>
                </c:pt>
                <c:pt idx="19">
                  <c:v>138290</c:v>
                </c:pt>
                <c:pt idx="20">
                  <c:v>137023</c:v>
                </c:pt>
                <c:pt idx="21">
                  <c:v>131211</c:v>
                </c:pt>
                <c:pt idx="22">
                  <c:v>162089</c:v>
                </c:pt>
                <c:pt idx="23">
                  <c:v>149709</c:v>
                </c:pt>
              </c:numCache>
            </c:numRef>
          </c:val>
        </c:ser>
        <c:marker val="1"/>
        <c:axId val="43981440"/>
        <c:axId val="36996224"/>
      </c:lineChart>
      <c:dateAx>
        <c:axId val="43981440"/>
        <c:scaling>
          <c:orientation val="minMax"/>
        </c:scaling>
        <c:axPos val="b"/>
        <c:numFmt formatCode="mmm\-yy" sourceLinked="1"/>
        <c:tickLblPos val="nextTo"/>
        <c:crossAx val="36996224"/>
        <c:crosses val="autoZero"/>
        <c:auto val="1"/>
        <c:lblOffset val="100"/>
      </c:dateAx>
      <c:valAx>
        <c:axId val="36996224"/>
        <c:scaling>
          <c:orientation val="minMax"/>
        </c:scaling>
        <c:axPos val="l"/>
        <c:majorGridlines/>
        <c:numFmt formatCode="#,##0" sourceLinked="1"/>
        <c:tickLblPos val="nextTo"/>
        <c:crossAx val="4398144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lineChart>
        <c:grouping val="standard"/>
        <c:ser>
          <c:idx val="1"/>
          <c:order val="0"/>
          <c:tx>
            <c:strRef>
              <c:f>Hoja1!$A$9</c:f>
              <c:strCache>
                <c:ptCount val="1"/>
                <c:pt idx="0">
                  <c:v>012</c:v>
                </c:pt>
              </c:strCache>
            </c:strRef>
          </c:tx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Hoja1!$C$9:$Z$9</c:f>
              <c:numCache>
                <c:formatCode>General</c:formatCode>
                <c:ptCount val="24"/>
                <c:pt idx="7">
                  <c:v>15</c:v>
                </c:pt>
                <c:pt idx="8">
                  <c:v>69</c:v>
                </c:pt>
                <c:pt idx="9">
                  <c:v>482</c:v>
                </c:pt>
                <c:pt idx="10">
                  <c:v>2890</c:v>
                </c:pt>
                <c:pt idx="11">
                  <c:v>24188</c:v>
                </c:pt>
                <c:pt idx="12">
                  <c:v>21532</c:v>
                </c:pt>
                <c:pt idx="13">
                  <c:v>13007</c:v>
                </c:pt>
                <c:pt idx="14">
                  <c:v>22252</c:v>
                </c:pt>
                <c:pt idx="15">
                  <c:v>21040</c:v>
                </c:pt>
                <c:pt idx="16">
                  <c:v>15337</c:v>
                </c:pt>
                <c:pt idx="17">
                  <c:v>20668</c:v>
                </c:pt>
                <c:pt idx="18">
                  <c:v>21106</c:v>
                </c:pt>
                <c:pt idx="19">
                  <c:v>17317</c:v>
                </c:pt>
                <c:pt idx="20">
                  <c:v>21302</c:v>
                </c:pt>
                <c:pt idx="21">
                  <c:v>20992</c:v>
                </c:pt>
                <c:pt idx="22">
                  <c:v>21412</c:v>
                </c:pt>
                <c:pt idx="23">
                  <c:v>21972</c:v>
                </c:pt>
              </c:numCache>
            </c:numRef>
          </c:val>
        </c:ser>
        <c:ser>
          <c:idx val="4"/>
          <c:order val="1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Hoja1!$C$12:$Z$12</c:f>
              <c:numCache>
                <c:formatCode>General</c:formatCode>
                <c:ptCount val="24"/>
                <c:pt idx="0">
                  <c:v>72889</c:v>
                </c:pt>
                <c:pt idx="1">
                  <c:v>71401</c:v>
                </c:pt>
                <c:pt idx="2">
                  <c:v>85303</c:v>
                </c:pt>
                <c:pt idx="3">
                  <c:v>92348</c:v>
                </c:pt>
                <c:pt idx="4">
                  <c:v>89446</c:v>
                </c:pt>
                <c:pt idx="5">
                  <c:v>103029</c:v>
                </c:pt>
                <c:pt idx="6">
                  <c:v>90327</c:v>
                </c:pt>
                <c:pt idx="7">
                  <c:v>104636</c:v>
                </c:pt>
                <c:pt idx="8">
                  <c:v>120315</c:v>
                </c:pt>
                <c:pt idx="9">
                  <c:v>96317</c:v>
                </c:pt>
                <c:pt idx="10">
                  <c:v>130635</c:v>
                </c:pt>
                <c:pt idx="11">
                  <c:v>122145</c:v>
                </c:pt>
                <c:pt idx="12">
                  <c:v>112765</c:v>
                </c:pt>
                <c:pt idx="13">
                  <c:v>128517</c:v>
                </c:pt>
                <c:pt idx="14">
                  <c:v>132956</c:v>
                </c:pt>
                <c:pt idx="15">
                  <c:v>126446</c:v>
                </c:pt>
                <c:pt idx="16">
                  <c:v>133811</c:v>
                </c:pt>
                <c:pt idx="17">
                  <c:v>126819</c:v>
                </c:pt>
                <c:pt idx="18">
                  <c:v>125425</c:v>
                </c:pt>
                <c:pt idx="19">
                  <c:v>138290</c:v>
                </c:pt>
                <c:pt idx="20">
                  <c:v>137023</c:v>
                </c:pt>
                <c:pt idx="21">
                  <c:v>131211</c:v>
                </c:pt>
                <c:pt idx="22">
                  <c:v>162089</c:v>
                </c:pt>
                <c:pt idx="23">
                  <c:v>149709</c:v>
                </c:pt>
              </c:numCache>
            </c:numRef>
          </c:val>
        </c:ser>
        <c:marker val="1"/>
        <c:axId val="37672832"/>
        <c:axId val="37674368"/>
      </c:lineChart>
      <c:dateAx>
        <c:axId val="37672832"/>
        <c:scaling>
          <c:orientation val="minMax"/>
        </c:scaling>
        <c:axPos val="b"/>
        <c:numFmt formatCode="mmm\-yy" sourceLinked="1"/>
        <c:tickLblPos val="nextTo"/>
        <c:crossAx val="37674368"/>
        <c:crosses val="autoZero"/>
        <c:auto val="1"/>
        <c:lblOffset val="100"/>
      </c:dateAx>
      <c:valAx>
        <c:axId val="37674368"/>
        <c:scaling>
          <c:orientation val="minMax"/>
        </c:scaling>
        <c:axPos val="l"/>
        <c:majorGridlines/>
        <c:numFmt formatCode="General" sourceLinked="1"/>
        <c:tickLblPos val="nextTo"/>
        <c:crossAx val="3767283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9619376480774653"/>
          <c:y val="6.4432911522345857E-2"/>
          <c:w val="0.76521737684210367"/>
          <c:h val="0.82518817563058933"/>
        </c:manualLayout>
      </c:layout>
      <c:lineChart>
        <c:grouping val="standard"/>
        <c:ser>
          <c:idx val="3"/>
          <c:order val="0"/>
          <c:tx>
            <c:strRef>
              <c:f>Hoja1!$A$11</c:f>
              <c:strCache>
                <c:ptCount val="1"/>
                <c:pt idx="0">
                  <c:v>PAS</c:v>
                </c:pt>
              </c:strCache>
            </c:strRef>
          </c:tx>
          <c:spPr>
            <a:ln>
              <a:solidFill>
                <a:srgbClr val="6AAF15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Hoja1!$C$11:$Z$11</c:f>
              <c:numCache>
                <c:formatCode>General</c:formatCode>
                <c:ptCount val="24"/>
                <c:pt idx="18">
                  <c:v>1636</c:v>
                </c:pt>
                <c:pt idx="19">
                  <c:v>17073</c:v>
                </c:pt>
                <c:pt idx="20">
                  <c:v>44115</c:v>
                </c:pt>
                <c:pt idx="21">
                  <c:v>37953</c:v>
                </c:pt>
                <c:pt idx="22">
                  <c:v>44235</c:v>
                </c:pt>
                <c:pt idx="23">
                  <c:v>37405</c:v>
                </c:pt>
              </c:numCache>
            </c:numRef>
          </c:val>
        </c:ser>
        <c:ser>
          <c:idx val="4"/>
          <c:order val="1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Hoja1!$C$12:$Z$12</c:f>
              <c:numCache>
                <c:formatCode>General</c:formatCode>
                <c:ptCount val="24"/>
                <c:pt idx="0">
                  <c:v>72889</c:v>
                </c:pt>
                <c:pt idx="1">
                  <c:v>71401</c:v>
                </c:pt>
                <c:pt idx="2">
                  <c:v>85303</c:v>
                </c:pt>
                <c:pt idx="3">
                  <c:v>92348</c:v>
                </c:pt>
                <c:pt idx="4">
                  <c:v>89446</c:v>
                </c:pt>
                <c:pt idx="5">
                  <c:v>103029</c:v>
                </c:pt>
                <c:pt idx="6">
                  <c:v>90327</c:v>
                </c:pt>
                <c:pt idx="7">
                  <c:v>104636</c:v>
                </c:pt>
                <c:pt idx="8">
                  <c:v>120315</c:v>
                </c:pt>
                <c:pt idx="9">
                  <c:v>96317</c:v>
                </c:pt>
                <c:pt idx="10">
                  <c:v>130635</c:v>
                </c:pt>
                <c:pt idx="11">
                  <c:v>122145</c:v>
                </c:pt>
                <c:pt idx="12">
                  <c:v>112765</c:v>
                </c:pt>
                <c:pt idx="13">
                  <c:v>128517</c:v>
                </c:pt>
                <c:pt idx="14">
                  <c:v>132956</c:v>
                </c:pt>
                <c:pt idx="15">
                  <c:v>126446</c:v>
                </c:pt>
                <c:pt idx="16">
                  <c:v>133811</c:v>
                </c:pt>
                <c:pt idx="17">
                  <c:v>126819</c:v>
                </c:pt>
                <c:pt idx="18">
                  <c:v>125425</c:v>
                </c:pt>
                <c:pt idx="19">
                  <c:v>138290</c:v>
                </c:pt>
                <c:pt idx="20">
                  <c:v>137023</c:v>
                </c:pt>
                <c:pt idx="21">
                  <c:v>131211</c:v>
                </c:pt>
                <c:pt idx="22">
                  <c:v>162089</c:v>
                </c:pt>
                <c:pt idx="23">
                  <c:v>149709</c:v>
                </c:pt>
              </c:numCache>
            </c:numRef>
          </c:val>
        </c:ser>
        <c:marker val="1"/>
        <c:axId val="44020096"/>
        <c:axId val="44021632"/>
      </c:lineChart>
      <c:dateAx>
        <c:axId val="44020096"/>
        <c:scaling>
          <c:orientation val="minMax"/>
        </c:scaling>
        <c:axPos val="b"/>
        <c:numFmt formatCode="mmm\-yy" sourceLinked="1"/>
        <c:tickLblPos val="nextTo"/>
        <c:crossAx val="44021632"/>
        <c:crosses val="autoZero"/>
        <c:auto val="1"/>
        <c:lblOffset val="100"/>
      </c:dateAx>
      <c:valAx>
        <c:axId val="44021632"/>
        <c:scaling>
          <c:orientation val="minMax"/>
        </c:scaling>
        <c:axPos val="l"/>
        <c:majorGridlines/>
        <c:numFmt formatCode="General" sourceLinked="1"/>
        <c:tickLblPos val="nextTo"/>
        <c:crossAx val="4402009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lineChart>
        <c:grouping val="standard"/>
        <c:ser>
          <c:idx val="0"/>
          <c:order val="0"/>
          <c:tx>
            <c:strRef>
              <c:f>Hoja1!$A$8</c:f>
              <c:strCache>
                <c:ptCount val="1"/>
                <c:pt idx="0">
                  <c:v>Internet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Hoja1!$C$8:$Z$8</c:f>
              <c:numCache>
                <c:formatCode>General</c:formatCode>
                <c:ptCount val="24"/>
                <c:pt idx="0" formatCode="#,##0">
                  <c:v>4148</c:v>
                </c:pt>
                <c:pt idx="1">
                  <c:v>8499</c:v>
                </c:pt>
                <c:pt idx="2">
                  <c:v>19034</c:v>
                </c:pt>
                <c:pt idx="3">
                  <c:v>17405</c:v>
                </c:pt>
                <c:pt idx="4">
                  <c:v>17445</c:v>
                </c:pt>
                <c:pt idx="5">
                  <c:v>22268</c:v>
                </c:pt>
                <c:pt idx="6">
                  <c:v>22324</c:v>
                </c:pt>
                <c:pt idx="7">
                  <c:v>24110</c:v>
                </c:pt>
                <c:pt idx="8">
                  <c:v>30110</c:v>
                </c:pt>
                <c:pt idx="9">
                  <c:v>25467</c:v>
                </c:pt>
                <c:pt idx="10">
                  <c:v>38526</c:v>
                </c:pt>
                <c:pt idx="11">
                  <c:v>36548</c:v>
                </c:pt>
                <c:pt idx="12">
                  <c:v>35911</c:v>
                </c:pt>
                <c:pt idx="13">
                  <c:v>46799</c:v>
                </c:pt>
                <c:pt idx="14">
                  <c:v>47290</c:v>
                </c:pt>
                <c:pt idx="15">
                  <c:v>44337</c:v>
                </c:pt>
                <c:pt idx="16">
                  <c:v>51255</c:v>
                </c:pt>
                <c:pt idx="17">
                  <c:v>49627</c:v>
                </c:pt>
                <c:pt idx="18">
                  <c:v>50621</c:v>
                </c:pt>
                <c:pt idx="19">
                  <c:v>57616</c:v>
                </c:pt>
                <c:pt idx="20">
                  <c:v>55712</c:v>
                </c:pt>
                <c:pt idx="21">
                  <c:v>54014</c:v>
                </c:pt>
                <c:pt idx="22">
                  <c:v>71444</c:v>
                </c:pt>
                <c:pt idx="23">
                  <c:v>65788</c:v>
                </c:pt>
              </c:numCache>
            </c:numRef>
          </c:val>
        </c:ser>
        <c:ser>
          <c:idx val="1"/>
          <c:order val="1"/>
          <c:tx>
            <c:strRef>
              <c:f>Hoja1!$A$9</c:f>
              <c:strCache>
                <c:ptCount val="1"/>
                <c:pt idx="0">
                  <c:v>012</c:v>
                </c:pt>
              </c:strCache>
            </c:strRef>
          </c:tx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Hoja1!$C$9:$Z$9</c:f>
              <c:numCache>
                <c:formatCode>General</c:formatCode>
                <c:ptCount val="24"/>
                <c:pt idx="7">
                  <c:v>15</c:v>
                </c:pt>
                <c:pt idx="8">
                  <c:v>69</c:v>
                </c:pt>
                <c:pt idx="9">
                  <c:v>482</c:v>
                </c:pt>
                <c:pt idx="10">
                  <c:v>2890</c:v>
                </c:pt>
                <c:pt idx="11">
                  <c:v>24188</c:v>
                </c:pt>
                <c:pt idx="12">
                  <c:v>21532</c:v>
                </c:pt>
                <c:pt idx="13">
                  <c:v>13007</c:v>
                </c:pt>
                <c:pt idx="14">
                  <c:v>22252</c:v>
                </c:pt>
                <c:pt idx="15">
                  <c:v>21040</c:v>
                </c:pt>
                <c:pt idx="16">
                  <c:v>15337</c:v>
                </c:pt>
                <c:pt idx="17">
                  <c:v>20668</c:v>
                </c:pt>
                <c:pt idx="18">
                  <c:v>21106</c:v>
                </c:pt>
                <c:pt idx="19">
                  <c:v>17317</c:v>
                </c:pt>
                <c:pt idx="20">
                  <c:v>21302</c:v>
                </c:pt>
                <c:pt idx="21">
                  <c:v>20992</c:v>
                </c:pt>
                <c:pt idx="22">
                  <c:v>21412</c:v>
                </c:pt>
                <c:pt idx="23">
                  <c:v>21972</c:v>
                </c:pt>
              </c:numCache>
            </c:numRef>
          </c:val>
        </c:ser>
        <c:ser>
          <c:idx val="2"/>
          <c:order val="2"/>
          <c:tx>
            <c:strRef>
              <c:f>Hoja1!$A$10</c:f>
              <c:strCache>
                <c:ptCount val="1"/>
                <c:pt idx="0">
                  <c:v>Presencial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Hoja1!$C$10:$Z$10</c:f>
              <c:numCache>
                <c:formatCode>General</c:formatCode>
                <c:ptCount val="24"/>
                <c:pt idx="0">
                  <c:v>68741</c:v>
                </c:pt>
                <c:pt idx="1">
                  <c:v>62902</c:v>
                </c:pt>
                <c:pt idx="2">
                  <c:v>66269</c:v>
                </c:pt>
                <c:pt idx="3">
                  <c:v>74943</c:v>
                </c:pt>
                <c:pt idx="4">
                  <c:v>72001</c:v>
                </c:pt>
                <c:pt idx="5">
                  <c:v>80761</c:v>
                </c:pt>
                <c:pt idx="6">
                  <c:v>68003</c:v>
                </c:pt>
                <c:pt idx="7">
                  <c:v>80511</c:v>
                </c:pt>
                <c:pt idx="8">
                  <c:v>90136</c:v>
                </c:pt>
                <c:pt idx="9">
                  <c:v>70368</c:v>
                </c:pt>
                <c:pt idx="10">
                  <c:v>89219</c:v>
                </c:pt>
                <c:pt idx="11">
                  <c:v>61409</c:v>
                </c:pt>
                <c:pt idx="12">
                  <c:v>55322</c:v>
                </c:pt>
                <c:pt idx="13">
                  <c:v>68711</c:v>
                </c:pt>
                <c:pt idx="14">
                  <c:v>63414</c:v>
                </c:pt>
                <c:pt idx="15">
                  <c:v>61069</c:v>
                </c:pt>
                <c:pt idx="16">
                  <c:v>67219</c:v>
                </c:pt>
                <c:pt idx="17">
                  <c:v>56524</c:v>
                </c:pt>
                <c:pt idx="18">
                  <c:v>52062</c:v>
                </c:pt>
                <c:pt idx="19">
                  <c:v>46284</c:v>
                </c:pt>
                <c:pt idx="20">
                  <c:v>15894</c:v>
                </c:pt>
                <c:pt idx="21">
                  <c:v>18252</c:v>
                </c:pt>
                <c:pt idx="22">
                  <c:v>24998</c:v>
                </c:pt>
                <c:pt idx="23">
                  <c:v>24544</c:v>
                </c:pt>
              </c:numCache>
            </c:numRef>
          </c:val>
        </c:ser>
        <c:ser>
          <c:idx val="3"/>
          <c:order val="3"/>
          <c:tx>
            <c:strRef>
              <c:f>Hoja1!$A$11</c:f>
              <c:strCache>
                <c:ptCount val="1"/>
                <c:pt idx="0">
                  <c:v>PAS</c:v>
                </c:pt>
              </c:strCache>
            </c:strRef>
          </c:tx>
          <c:spPr>
            <a:ln>
              <a:solidFill>
                <a:srgbClr val="6AAF15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Hoja1!$C$11:$Z$11</c:f>
              <c:numCache>
                <c:formatCode>General</c:formatCode>
                <c:ptCount val="24"/>
                <c:pt idx="18">
                  <c:v>1636</c:v>
                </c:pt>
                <c:pt idx="19">
                  <c:v>17073</c:v>
                </c:pt>
                <c:pt idx="20">
                  <c:v>44115</c:v>
                </c:pt>
                <c:pt idx="21">
                  <c:v>37953</c:v>
                </c:pt>
                <c:pt idx="22">
                  <c:v>44235</c:v>
                </c:pt>
                <c:pt idx="23">
                  <c:v>37405</c:v>
                </c:pt>
              </c:numCache>
            </c:numRef>
          </c:val>
        </c:ser>
        <c:ser>
          <c:idx val="4"/>
          <c:order val="4"/>
          <c:tx>
            <c:strRef>
              <c:f>Hoja1!$A$12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Hoja1!$C$7:$Z$7</c:f>
              <c:numCache>
                <c:formatCode>mmm\-yy</c:formatCode>
                <c:ptCount val="24"/>
                <c:pt idx="0">
                  <c:v>39479</c:v>
                </c:pt>
                <c:pt idx="1">
                  <c:v>39508</c:v>
                </c:pt>
                <c:pt idx="2">
                  <c:v>39539</c:v>
                </c:pt>
                <c:pt idx="3">
                  <c:v>39569</c:v>
                </c:pt>
                <c:pt idx="4">
                  <c:v>39600</c:v>
                </c:pt>
                <c:pt idx="5">
                  <c:v>39630</c:v>
                </c:pt>
                <c:pt idx="6">
                  <c:v>39661</c:v>
                </c:pt>
                <c:pt idx="7">
                  <c:v>39692</c:v>
                </c:pt>
                <c:pt idx="8">
                  <c:v>39722</c:v>
                </c:pt>
                <c:pt idx="9">
                  <c:v>39753</c:v>
                </c:pt>
                <c:pt idx="10">
                  <c:v>39783</c:v>
                </c:pt>
                <c:pt idx="11">
                  <c:v>39814</c:v>
                </c:pt>
                <c:pt idx="12">
                  <c:v>39845</c:v>
                </c:pt>
                <c:pt idx="13">
                  <c:v>39873</c:v>
                </c:pt>
                <c:pt idx="14">
                  <c:v>39904</c:v>
                </c:pt>
                <c:pt idx="15">
                  <c:v>39934</c:v>
                </c:pt>
                <c:pt idx="16">
                  <c:v>39965</c:v>
                </c:pt>
                <c:pt idx="17">
                  <c:v>39995</c:v>
                </c:pt>
                <c:pt idx="18">
                  <c:v>40026</c:v>
                </c:pt>
                <c:pt idx="19">
                  <c:v>40057</c:v>
                </c:pt>
                <c:pt idx="20">
                  <c:v>40087</c:v>
                </c:pt>
                <c:pt idx="21">
                  <c:v>40118</c:v>
                </c:pt>
                <c:pt idx="22">
                  <c:v>40148</c:v>
                </c:pt>
                <c:pt idx="23">
                  <c:v>40179</c:v>
                </c:pt>
              </c:numCache>
            </c:numRef>
          </c:cat>
          <c:val>
            <c:numRef>
              <c:f>Hoja1!$C$12:$Z$12</c:f>
              <c:numCache>
                <c:formatCode>General</c:formatCode>
                <c:ptCount val="24"/>
                <c:pt idx="0">
                  <c:v>72889</c:v>
                </c:pt>
                <c:pt idx="1">
                  <c:v>71401</c:v>
                </c:pt>
                <c:pt idx="2">
                  <c:v>85303</c:v>
                </c:pt>
                <c:pt idx="3">
                  <c:v>92348</c:v>
                </c:pt>
                <c:pt idx="4">
                  <c:v>89446</c:v>
                </c:pt>
                <c:pt idx="5">
                  <c:v>103029</c:v>
                </c:pt>
                <c:pt idx="6">
                  <c:v>90327</c:v>
                </c:pt>
                <c:pt idx="7">
                  <c:v>104636</c:v>
                </c:pt>
                <c:pt idx="8">
                  <c:v>120315</c:v>
                </c:pt>
                <c:pt idx="9">
                  <c:v>96317</c:v>
                </c:pt>
                <c:pt idx="10">
                  <c:v>130635</c:v>
                </c:pt>
                <c:pt idx="11">
                  <c:v>122145</c:v>
                </c:pt>
                <c:pt idx="12">
                  <c:v>112765</c:v>
                </c:pt>
                <c:pt idx="13">
                  <c:v>128517</c:v>
                </c:pt>
                <c:pt idx="14">
                  <c:v>132956</c:v>
                </c:pt>
                <c:pt idx="15">
                  <c:v>126446</c:v>
                </c:pt>
                <c:pt idx="16">
                  <c:v>133811</c:v>
                </c:pt>
                <c:pt idx="17">
                  <c:v>126819</c:v>
                </c:pt>
                <c:pt idx="18">
                  <c:v>125425</c:v>
                </c:pt>
                <c:pt idx="19">
                  <c:v>138290</c:v>
                </c:pt>
                <c:pt idx="20">
                  <c:v>137023</c:v>
                </c:pt>
                <c:pt idx="21">
                  <c:v>131211</c:v>
                </c:pt>
                <c:pt idx="22">
                  <c:v>162089</c:v>
                </c:pt>
                <c:pt idx="23">
                  <c:v>149709</c:v>
                </c:pt>
              </c:numCache>
            </c:numRef>
          </c:val>
        </c:ser>
        <c:marker val="1"/>
        <c:axId val="38368768"/>
        <c:axId val="38370304"/>
      </c:lineChart>
      <c:dateAx>
        <c:axId val="38368768"/>
        <c:scaling>
          <c:orientation val="minMax"/>
        </c:scaling>
        <c:axPos val="b"/>
        <c:numFmt formatCode="mmm\-yy" sourceLinked="1"/>
        <c:tickLblPos val="nextTo"/>
        <c:crossAx val="38370304"/>
        <c:crosses val="autoZero"/>
        <c:auto val="1"/>
        <c:lblOffset val="100"/>
      </c:dateAx>
      <c:valAx>
        <c:axId val="38370304"/>
        <c:scaling>
          <c:orientation val="minMax"/>
        </c:scaling>
        <c:axPos val="l"/>
        <c:majorGridlines/>
        <c:numFmt formatCode="#,##0" sourceLinked="1"/>
        <c:tickLblPos val="nextTo"/>
        <c:crossAx val="3836876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A5509797-3E15-41EA-8708-90577D781917}" type="datetime1">
              <a:rPr lang="es-ES_tradnl"/>
              <a:pPr>
                <a:defRPr/>
              </a:pPr>
              <a:t>15/06/2010</a:t>
            </a:fld>
            <a:endParaRPr lang="es-ES_tradnl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5BA1A937-A687-4BA2-A488-8D748FCB1E2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MS PGothic" pitchFamily="34" charset="-128"/>
        <a:cs typeface="MS PGothic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MS PGothic" pitchFamily="34" charset="-128"/>
        <a:cs typeface="MS PGothic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MS PGothic" pitchFamily="34" charset="-128"/>
        <a:cs typeface="MS PGothic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MS PGothic" pitchFamily="34" charset="-128"/>
        <a:cs typeface="MS PGothic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1" charset="0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C7D2F-CBA2-4956-AC04-C658A8D6647F}" type="slidenum">
              <a:rPr lang="es-ES_tradnl" smtClean="0">
                <a:latin typeface="Times"/>
                <a:ea typeface="MS PGothic" pitchFamily="34" charset="-128"/>
              </a:rPr>
              <a:pPr>
                <a:defRPr/>
              </a:pPr>
              <a:t>1</a:t>
            </a:fld>
            <a:endParaRPr lang="es-ES_tradnl" smtClean="0">
              <a:latin typeface="Time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7FA847-CDA1-4C3B-9469-2DB1F9AC11DD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0E016F-4DCF-41D0-A4A2-894C08644BC9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25F4A-CC4E-4A50-BA2E-919653DA0243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DB164A-8F98-408E-9E59-2ED8D6B2BB5A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DCE19A-35CA-4CE8-83A1-A3BF28ACDBA5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D7D65C-A208-4594-957D-964758948BEC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E54866-3D33-4646-9283-4D910D17DE1F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1880B2-0DA3-47BB-AE49-CDEB9B661957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431392-8ABC-4A1C-9CA0-8584DD2DDEB0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97BA4-AA77-4892-8F85-CC892FB6C39F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0F1041-5856-4E56-996F-2B8E9A5FDDF1}" type="slidenum">
              <a:rPr lang="es-ES_tradnl" smtClean="0">
                <a:latin typeface="Times"/>
                <a:ea typeface="MS PGothic" pitchFamily="34" charset="-128"/>
              </a:rPr>
              <a:pPr>
                <a:defRPr/>
              </a:pPr>
              <a:t>2</a:t>
            </a:fld>
            <a:endParaRPr lang="es-ES_tradnl" smtClean="0">
              <a:latin typeface="Time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03199-5A5A-47CA-90D1-7C5846CF9866}" type="slidenum">
              <a:rPr lang="es-ES_tradnl" smtClean="0">
                <a:latin typeface="Times"/>
                <a:ea typeface="MS PGothic" pitchFamily="34" charset="-128"/>
              </a:rPr>
              <a:pPr>
                <a:defRPr/>
              </a:pPr>
              <a:t>20</a:t>
            </a:fld>
            <a:endParaRPr lang="es-ES_tradnl" smtClean="0">
              <a:latin typeface="Time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7D062-8BBC-4DC6-8D63-82F35DC409B5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F7B97-0E7F-4508-83C9-12E316D80CC5}" type="slidenum">
              <a:rPr lang="es-ES_tradnl" smtClean="0">
                <a:latin typeface="Times"/>
                <a:ea typeface="MS PGothic" pitchFamily="34" charset="-128"/>
              </a:rPr>
              <a:pPr>
                <a:defRPr/>
              </a:pPr>
              <a:t>22</a:t>
            </a:fld>
            <a:endParaRPr lang="es-ES_tradnl" smtClean="0">
              <a:latin typeface="Times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1EBA8A-42D7-45F3-A425-AF2EA54996D8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1CAD4-E02E-40AB-969C-729F6A7F6610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E489E3-D9EF-417C-A3A8-12DAA2712695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4FAD-C2B7-40F5-827B-BAFAC52D06A4}" type="slidenum">
              <a:rPr lang="es-ES_tradnl" smtClean="0"/>
              <a:pPr>
                <a:defRPr/>
              </a:pPr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A5A510-EB8F-4ECE-A205-F24AAA8C5E28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B0239A-9789-41B1-9179-51CFD65061FC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Calibri" pitchFamily="34" charset="0"/>
              <a:ea typeface="MS PGothic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36AB7D-E610-490C-BDF5-EA0BB5EE01A3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_tradnl" dirty="0" err="1" smtClean="0"/>
              <a:t>Clicktoedit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titlestyle</a:t>
            </a:r>
            <a:endParaRPr lang="es-ES_trad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es-ES_tradnl"/>
              <a:t>Espai</a:t>
            </a:r>
            <a:r>
              <a:rPr lang="es-ES_tradnl"/>
              <a:t> per </a:t>
            </a:r>
            <a:r>
              <a:rPr lang="es-ES_tradnl"/>
              <a:t>escriure</a:t>
            </a:r>
            <a:r>
              <a:rPr lang="es-ES_tradnl"/>
              <a:t> </a:t>
            </a:r>
            <a:r>
              <a:rPr lang="es-ES_tradnl"/>
              <a:t>títol</a:t>
            </a:r>
            <a:r>
              <a:rPr lang="es-ES_tradnl"/>
              <a:t>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pic>
        <p:nvPicPr>
          <p:cNvPr id="1028" name="Picture 8" descr="pastilla superior sense triange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392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7" name="Rectangle 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152400"/>
            <a:ext cx="3962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DINPro-Medium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Espai per escriure títol </a:t>
            </a:r>
            <a:endParaRPr lang="es-ES_tradnl" sz="1400"/>
          </a:p>
        </p:txBody>
      </p:sp>
      <p:pic>
        <p:nvPicPr>
          <p:cNvPr id="1030" name="Picture 9" descr="logo gene franja blav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64288"/>
            <a:ext cx="9144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logo UNIO franja blava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12063" y="6364288"/>
            <a:ext cx="15319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2AA5E5"/>
          </a:solidFill>
          <a:latin typeface="DINPro-Bold" charset="0"/>
          <a:ea typeface="MS PGothic" pitchFamily="34" charset="-128"/>
          <a:cs typeface="MS PGothic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2AA5E5"/>
          </a:solidFill>
          <a:latin typeface="DINPro-Bold" charset="0"/>
          <a:ea typeface="MS PGothic" pitchFamily="34" charset="-128"/>
          <a:cs typeface="MS PGothic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2AA5E5"/>
          </a:solidFill>
          <a:latin typeface="DINPro-Bold" charset="0"/>
          <a:ea typeface="MS PGothic" pitchFamily="34" charset="-128"/>
          <a:cs typeface="MS PGothic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2AA5E5"/>
          </a:solidFill>
          <a:latin typeface="DINPro-Bold" charset="0"/>
          <a:ea typeface="MS PGothic" pitchFamily="34" charset="-128"/>
          <a:cs typeface="MS PGothic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2AA5E5"/>
          </a:solidFill>
          <a:latin typeface="DINPro-Bold" charset="0"/>
          <a:ea typeface="MS PGothic" pitchFamily="34" charset="-128"/>
          <a:cs typeface="MS PGothic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DINPro-Medium" pitchFamily="-111" charset="0"/>
          <a:ea typeface="MS PGothic" pitchFamily="34" charset="-128"/>
          <a:cs typeface="MS PGothic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DINPro-Regular" pitchFamily="-111" charset="0"/>
          <a:ea typeface="MS PGothic" pitchFamily="34" charset="-128"/>
          <a:cs typeface="MS PGothic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DINPro-Regular" pitchFamily="-111" charset="0"/>
          <a:ea typeface="MS PGothic" pitchFamily="34" charset="-128"/>
          <a:cs typeface="MS PGothic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AA5E5"/>
          </a:solidFill>
          <a:latin typeface="DINPro-Light" pitchFamily="-111" charset="0"/>
          <a:ea typeface="MS PGothic" pitchFamily="34" charset="-128"/>
          <a:cs typeface="MS PGothic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AA5E5"/>
          </a:solidFill>
          <a:latin typeface="DINPro-Light" pitchFamily="-111" charset="0"/>
          <a:ea typeface="MS PGothic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i.es/casosdeexit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a-ES" smtClean="0">
                <a:latin typeface="DINPro-Medium"/>
                <a:ea typeface="MS PGothic" pitchFamily="34" charset="-128"/>
              </a:rPr>
              <a:t>Espai per escriure títol </a:t>
            </a:r>
            <a:endParaRPr lang="ca-ES" sz="1400" smtClean="0">
              <a:solidFill>
                <a:schemeClr val="tx1"/>
              </a:solidFill>
              <a:latin typeface="Times"/>
              <a:ea typeface="MS PGothic" pitchFamily="34" charset="-128"/>
            </a:endParaRPr>
          </a:p>
        </p:txBody>
      </p:sp>
      <p:pic>
        <p:nvPicPr>
          <p:cNvPr id="14338" name="Picture 5" descr="13.jpg                                                         002188DB PRINCIPAL                      BB33123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813" y="1071563"/>
            <a:ext cx="7772400" cy="1517650"/>
          </a:xfrm>
        </p:spPr>
        <p:txBody>
          <a:bodyPr/>
          <a:lstStyle/>
          <a:p>
            <a:pPr algn="ctr"/>
            <a: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  <a:t>Jornada d'Experiències en administració electrònica</a:t>
            </a:r>
            <a:b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</a:br>
            <a: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  <a:t/>
            </a:r>
            <a:b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</a:br>
            <a:r>
              <a:rPr lang="ca-ES" sz="3600" smtClean="0">
                <a:solidFill>
                  <a:schemeClr val="bg1"/>
                </a:solidFill>
                <a:latin typeface="DINPro-Bold"/>
                <a:ea typeface="MS PGothic"/>
              </a:rPr>
              <a:t>Els factors clau d’èxit del projecte</a:t>
            </a:r>
            <a:br>
              <a:rPr lang="ca-ES" sz="3600" smtClean="0">
                <a:solidFill>
                  <a:schemeClr val="bg1"/>
                </a:solidFill>
                <a:latin typeface="DINPro-Bold"/>
                <a:ea typeface="MS PGothic"/>
              </a:rPr>
            </a:br>
            <a:r>
              <a:rPr lang="ca-ES" sz="3600" smtClean="0">
                <a:solidFill>
                  <a:schemeClr val="bg1"/>
                </a:solidFill>
                <a:latin typeface="DINPro-Bold"/>
                <a:ea typeface="MS PGothic"/>
              </a:rPr>
              <a:t> de modernització del segellat de l’atur</a:t>
            </a:r>
            <a: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  <a:t/>
            </a:r>
            <a:b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</a:br>
            <a: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  <a:t/>
            </a:r>
            <a:br>
              <a:rPr lang="es-ES" b="1" smtClean="0">
                <a:solidFill>
                  <a:schemeClr val="bg1"/>
                </a:solidFill>
                <a:latin typeface="DINPro-Bold"/>
                <a:ea typeface="MS PGothic"/>
              </a:rPr>
            </a:br>
            <a:endParaRPr lang="ca-ES" sz="4000" smtClean="0">
              <a:solidFill>
                <a:schemeClr val="bg1"/>
              </a:solidFill>
              <a:latin typeface="DINPro-Bold"/>
              <a:ea typeface="MS PGothic"/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285875" y="4357688"/>
            <a:ext cx="7272338" cy="1752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a-ES" smtClean="0">
                <a:latin typeface="DINPro-Medium"/>
                <a:ea typeface="MS PGothic"/>
              </a:rPr>
              <a:t> </a:t>
            </a:r>
          </a:p>
          <a:p>
            <a:pPr marL="0" indent="0">
              <a:buFontTx/>
              <a:buNone/>
            </a:pPr>
            <a:r>
              <a:rPr lang="ca-ES" sz="1800" b="1" smtClean="0">
                <a:solidFill>
                  <a:schemeClr val="bg1"/>
                </a:solidFill>
                <a:latin typeface="DINPro-Medium"/>
                <a:ea typeface="MS PGothic"/>
              </a:rPr>
              <a:t>Lluís Anaya</a:t>
            </a:r>
          </a:p>
          <a:p>
            <a:pPr marL="0" indent="0">
              <a:buFontTx/>
              <a:buNone/>
            </a:pPr>
            <a:r>
              <a:rPr lang="ca-ES" sz="1800" smtClean="0">
                <a:solidFill>
                  <a:schemeClr val="bg1"/>
                </a:solidFill>
                <a:latin typeface="DINPro-Medium"/>
                <a:ea typeface="MS PGothic"/>
              </a:rPr>
              <a:t>Director Àrea de Tecnologies de la Informació</a:t>
            </a:r>
          </a:p>
          <a:p>
            <a:pPr marL="0" indent="0">
              <a:buFontTx/>
              <a:buNone/>
            </a:pPr>
            <a:r>
              <a:rPr lang="ca-ES" sz="1800" smtClean="0">
                <a:solidFill>
                  <a:schemeClr val="bg1"/>
                </a:solidFill>
                <a:latin typeface="DINPro-Medium"/>
                <a:ea typeface="MS PGothic"/>
              </a:rPr>
              <a:t>Servei d’Ocupació de Catalunya </a:t>
            </a:r>
          </a:p>
          <a:p>
            <a:pPr marL="0" indent="0">
              <a:buFontTx/>
              <a:buNone/>
            </a:pPr>
            <a:endParaRPr lang="ca-ES" sz="1800" smtClean="0">
              <a:solidFill>
                <a:schemeClr val="bg1"/>
              </a:solidFill>
              <a:latin typeface="DINPro-Medium"/>
              <a:ea typeface="MS PGothic"/>
            </a:endParaRPr>
          </a:p>
          <a:p>
            <a:pPr marL="0" indent="0">
              <a:buFontTx/>
              <a:buNone/>
            </a:pPr>
            <a:r>
              <a:rPr lang="ca-ES" sz="1800" smtClean="0">
                <a:solidFill>
                  <a:schemeClr val="bg1"/>
                </a:solidFill>
                <a:latin typeface="DINPro-Medium"/>
                <a:ea typeface="MS PGothic"/>
              </a:rPr>
              <a:t>Centre de Telecomunicacions i Tecnologies de la Informació</a:t>
            </a:r>
          </a:p>
          <a:p>
            <a:pPr marL="0" indent="0" algn="ctr">
              <a:buFontTx/>
              <a:buNone/>
            </a:pPr>
            <a:endParaRPr lang="ca-ES" smtClean="0">
              <a:solidFill>
                <a:schemeClr val="bg1"/>
              </a:solidFill>
              <a:latin typeface="DINPro-Medium"/>
              <a:ea typeface="MS PGothic"/>
            </a:endParaRPr>
          </a:p>
          <a:p>
            <a:pPr marL="0" indent="0" algn="ctr">
              <a:buFontTx/>
              <a:buNone/>
            </a:pPr>
            <a:endParaRPr lang="ca-ES" smtClean="0">
              <a:solidFill>
                <a:schemeClr val="bg1"/>
              </a:solidFill>
              <a:latin typeface="DINPro-Medium"/>
              <a:ea typeface="MS PGothi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ＭＳ Ｐゴシック" pitchFamily="-111" charset="-128"/>
              </a:rPr>
              <a:t>2009: 012</a:t>
            </a:r>
            <a:endParaRPr lang="es-ES" dirty="0">
              <a:cs typeface="ＭＳ Ｐゴシック" pitchFamily="-111" charset="-128"/>
            </a:endParaRPr>
          </a:p>
        </p:txBody>
      </p:sp>
      <p:sp>
        <p:nvSpPr>
          <p:cNvPr id="32770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DINPro-Medium"/>
              <a:ea typeface="MS PGothic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32772" name="Picture 6" descr="C:\Users\lanaya\Desktop\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00125"/>
            <a:ext cx="4329113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3" name="5 Gráfico"/>
          <p:cNvGraphicFramePr/>
          <p:nvPr/>
        </p:nvGraphicFramePr>
        <p:xfrm>
          <a:off x="357159" y="1181100"/>
          <a:ext cx="8572560" cy="503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-571500"/>
            <a:ext cx="9786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endParaRPr lang="ca-ES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ca-ES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Núm</a:t>
            </a:r>
            <a:r>
              <a:rPr lang="ca-ES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mensual renovacions demanda x 012:</a:t>
            </a: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ＭＳ Ｐゴシック" pitchFamily="-111" charset="-128"/>
              </a:rPr>
              <a:t>2009: CAIXERS</a:t>
            </a:r>
            <a:endParaRPr lang="es-ES" dirty="0">
              <a:cs typeface="ＭＳ Ｐゴシック" pitchFamily="-111" charset="-128"/>
            </a:endParaRPr>
          </a:p>
        </p:txBody>
      </p:sp>
      <p:sp>
        <p:nvSpPr>
          <p:cNvPr id="36866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DINPro-Medium"/>
              <a:ea typeface="MS PGothic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500063"/>
            <a:ext cx="3514725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3" name="5 Gráfico"/>
          <p:cNvGraphicFramePr/>
          <p:nvPr/>
        </p:nvGraphicFramePr>
        <p:xfrm>
          <a:off x="214282" y="1285860"/>
          <a:ext cx="832250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285750" y="-428625"/>
            <a:ext cx="9786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endParaRPr lang="ca-ES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ca-ES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Núm</a:t>
            </a:r>
            <a:r>
              <a:rPr lang="ca-ES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mensual renovacions demanda x Caixers:</a:t>
            </a: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>
                <a:latin typeface="DINPro-Bold"/>
                <a:ea typeface="MS PGothic"/>
              </a:rPr>
              <a:t>Renovacions demanda ocupació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4" name="4 Gráfico"/>
          <p:cNvGraphicFramePr/>
          <p:nvPr/>
        </p:nvGraphicFramePr>
        <p:xfrm>
          <a:off x="571472" y="1214422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285750" y="4643438"/>
            <a:ext cx="7696200" cy="1066800"/>
          </a:xfrm>
        </p:spPr>
        <p:txBody>
          <a:bodyPr/>
          <a:lstStyle/>
          <a:p>
            <a:r>
              <a:rPr lang="es-ES" sz="5400" b="1" smtClean="0">
                <a:latin typeface="DINPro-Bold"/>
                <a:ea typeface="MS PGothic"/>
              </a:rPr>
              <a:t>RESULTATS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>
              <a:latin typeface="DINPro-Bold"/>
              <a:ea typeface="MS PGothic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500063"/>
            <a:ext cx="6532563" cy="589121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7106" name="Picture 2" descr="C:\Users\lanaya\Desktop\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714375"/>
            <a:ext cx="7429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9154" name="Picture 2" descr="C:\Users\lanaya\Desktop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00063"/>
            <a:ext cx="7786688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1 Título"/>
          <p:cNvSpPr>
            <a:spLocks noGrp="1"/>
          </p:cNvSpPr>
          <p:nvPr>
            <p:ph type="title"/>
          </p:nvPr>
        </p:nvSpPr>
        <p:spPr>
          <a:xfrm>
            <a:off x="500063" y="762000"/>
            <a:ext cx="8429625" cy="1066800"/>
          </a:xfrm>
        </p:spPr>
        <p:txBody>
          <a:bodyPr/>
          <a:lstStyle/>
          <a:p>
            <a:r>
              <a:rPr lang="es-ES" smtClean="0">
                <a:latin typeface="DINPro-Bold"/>
                <a:ea typeface="MS PGothic"/>
              </a:rPr>
              <a:t>Resultats: ….</a:t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mtClean="0">
                <a:latin typeface="DINPro-Bold"/>
                <a:ea typeface="MS PGothic"/>
              </a:rPr>
              <a:t/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mtClean="0">
                <a:latin typeface="DINPro-Bold"/>
                <a:ea typeface="MS PGothic"/>
              </a:rPr>
              <a:t/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mtClean="0">
                <a:latin typeface="DINPro-Bold"/>
                <a:ea typeface="MS PGothic"/>
              </a:rPr>
              <a:t>Estalvi mínim 2.000.000 € anuals</a:t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mtClean="0">
                <a:latin typeface="DINPro-Bold"/>
                <a:ea typeface="MS PGothic"/>
              </a:rPr>
              <a:t/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mtClean="0">
                <a:latin typeface="DINPro-Bold"/>
                <a:ea typeface="MS PGothic"/>
              </a:rPr>
              <a:t>90 funcionaris full-time/mes han deixat de fer aquest tràmit.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3"/>
          <p:cNvSpPr txBox="1">
            <a:spLocks/>
          </p:cNvSpPr>
          <p:nvPr/>
        </p:nvSpPr>
        <p:spPr bwMode="auto">
          <a:xfrm>
            <a:off x="5072063" y="142875"/>
            <a:ext cx="3962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ca-ES" sz="1200">
                <a:solidFill>
                  <a:schemeClr val="bg1"/>
                </a:solidFill>
                <a:latin typeface="DINPro-Medium"/>
                <a:cs typeface="MS PGothic"/>
              </a:rPr>
              <a:t>Punts  d’Autoservei oficines del SOC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14375" y="1657350"/>
            <a:ext cx="7772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endParaRPr lang="ca-ES" sz="2000" kern="0" dirty="0">
              <a:latin typeface="DINPro-Medium" pitchFamily="-106" charset="0"/>
              <a:ea typeface="ＭＳ Ｐゴシック" pitchFamily="-106" charset="-128"/>
              <a:cs typeface="+mn-cs"/>
            </a:endParaRPr>
          </a:p>
          <a:p>
            <a:pPr lvl="1" eaLnBrk="0" hangingPunct="0">
              <a:spcBef>
                <a:spcPct val="20000"/>
              </a:spcBef>
              <a:defRPr/>
            </a:pPr>
            <a:endParaRPr lang="ca-ES" sz="2000" kern="0" dirty="0">
              <a:latin typeface="DINPro-Medium" pitchFamily="-106" charset="0"/>
              <a:ea typeface="ＭＳ Ｐゴシック" pitchFamily="-106" charset="-128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ca-ES" sz="2000" kern="0" dirty="0">
              <a:solidFill>
                <a:srgbClr val="000000"/>
              </a:solidFill>
              <a:latin typeface="DINPro-Medium" pitchFamily="-106" charset="0"/>
              <a:ea typeface="ＭＳ Ｐゴシック" pitchFamily="-106" charset="-128"/>
              <a:cs typeface="ＭＳ Ｐゴシック" pitchFamily="-111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00125" y="214313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endParaRPr lang="ca-ES" sz="48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ca-ES" sz="48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La Renovació de la demanda d’ocupació</a:t>
            </a:r>
            <a:r>
              <a:rPr lang="ca-ES" sz="20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:</a:t>
            </a: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714375" y="2214563"/>
            <a:ext cx="77724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2400">
                <a:cs typeface="MS PGothic"/>
              </a:rPr>
              <a:t>Comunicació explicita de continuar en alta com a demandant d’ocupació al servei públic d’ocupació.</a:t>
            </a:r>
          </a:p>
          <a:p>
            <a:endParaRPr lang="ca-ES" sz="2400">
              <a:cs typeface="MS PGothic"/>
            </a:endParaRPr>
          </a:p>
          <a:p>
            <a:r>
              <a:rPr lang="ca-ES" sz="2400">
                <a:cs typeface="MS PGothic"/>
              </a:rPr>
              <a:t>Cada 3 mesos amb dia prefixat.</a:t>
            </a:r>
          </a:p>
          <a:p>
            <a:endParaRPr lang="ca-ES" sz="2400">
              <a:cs typeface="MS PGothic"/>
            </a:endParaRPr>
          </a:p>
          <a:p>
            <a:r>
              <a:rPr lang="ca-ES" sz="2400">
                <a:cs typeface="MS PGothic"/>
              </a:rPr>
              <a:t>Tràmit vital pels que cobren la prestació per desocupació.</a:t>
            </a:r>
          </a:p>
          <a:p>
            <a:endParaRPr lang="ca-ES" sz="2400">
              <a:cs typeface="MS PGothic"/>
            </a:endParaRPr>
          </a:p>
          <a:p>
            <a:r>
              <a:rPr lang="ca-ES" sz="2400">
                <a:cs typeface="MS PGothic"/>
              </a:rPr>
              <a:t>El ciutadà té temps per fer aquest tràmit.</a:t>
            </a:r>
          </a:p>
          <a:p>
            <a:endParaRPr lang="ca-ES" sz="2000"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6 Rectángulo redondeado"/>
          <p:cNvSpPr>
            <a:spLocks noChangeArrowheads="1"/>
          </p:cNvSpPr>
          <p:nvPr/>
        </p:nvSpPr>
        <p:spPr bwMode="auto">
          <a:xfrm>
            <a:off x="5214938" y="1928813"/>
            <a:ext cx="2928937" cy="3571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 sz="2400">
              <a:cs typeface="MS PGothic"/>
            </a:endParaRPr>
          </a:p>
        </p:txBody>
      </p:sp>
      <p:sp>
        <p:nvSpPr>
          <p:cNvPr id="53250" name="5 Rectángulo redondeado"/>
          <p:cNvSpPr>
            <a:spLocks noChangeArrowheads="1"/>
          </p:cNvSpPr>
          <p:nvPr/>
        </p:nvSpPr>
        <p:spPr bwMode="auto">
          <a:xfrm>
            <a:off x="2071688" y="1928813"/>
            <a:ext cx="2571750" cy="35718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 sz="2400">
              <a:cs typeface="MS PGothic"/>
            </a:endParaRPr>
          </a:p>
        </p:txBody>
      </p:sp>
      <p:sp>
        <p:nvSpPr>
          <p:cNvPr id="14338" name="1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5029200" y="-204788"/>
            <a:ext cx="3962400" cy="287338"/>
          </a:xfrm>
        </p:spPr>
        <p:txBody>
          <a:bodyPr/>
          <a:lstStyle/>
          <a:p>
            <a:pPr>
              <a:defRPr/>
            </a:pPr>
            <a:r>
              <a:rPr lang="ca-ES" sz="1400" smtClean="0">
                <a:latin typeface="DINPro-Medium"/>
                <a:ea typeface="MS PGothic" pitchFamily="34" charset="-128"/>
              </a:rPr>
              <a:t>Punts  d’Autoservei oficines del SOC</a:t>
            </a:r>
          </a:p>
          <a:p>
            <a:pPr>
              <a:defRPr/>
            </a:pPr>
            <a:endParaRPr lang="es-ES_tradnl" sz="1400" smtClean="0">
              <a:solidFill>
                <a:schemeClr val="tx1"/>
              </a:solidFill>
              <a:latin typeface="Times"/>
              <a:ea typeface="MS PGothic" pitchFamily="34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00125" y="28575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r>
              <a:rPr lang="ca-ES" sz="48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Quotes canals</a:t>
            </a:r>
            <a:r>
              <a:rPr lang="ca-ES" sz="20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:</a:t>
            </a: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4375" y="1300163"/>
            <a:ext cx="777240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ca-ES" sz="2000" kern="0" dirty="0">
                <a:solidFill>
                  <a:srgbClr val="000000"/>
                </a:solidFill>
                <a:latin typeface="DINPro-Medium" pitchFamily="-106" charset="0"/>
                <a:ea typeface="ＭＳ Ｐゴシック" pitchFamily="-106" charset="-128"/>
                <a:cs typeface="+mn-cs"/>
              </a:rPr>
              <a:t>Valors absoluts i quota canals de renovacions </a:t>
            </a:r>
            <a:r>
              <a:rPr lang="ca-ES" sz="2000" kern="0" dirty="0">
                <a:solidFill>
                  <a:srgbClr val="000000"/>
                </a:solidFill>
                <a:latin typeface="DINPro-Medium" pitchFamily="-106" charset="0"/>
                <a:ea typeface="ＭＳ Ｐゴシック" pitchFamily="-106" charset="-128"/>
                <a:cs typeface="+mn-cs"/>
              </a:rPr>
              <a:t>demanda d’ocupació</a:t>
            </a:r>
            <a:endParaRPr lang="ca-ES" sz="2000" kern="0" dirty="0">
              <a:solidFill>
                <a:srgbClr val="000000"/>
              </a:solidFill>
              <a:latin typeface="DINPro-Medium" pitchFamily="-106" charset="0"/>
              <a:ea typeface="ＭＳ Ｐゴシック" pitchFamily="-106" charset="-128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ca-ES" sz="2000" kern="0" dirty="0">
              <a:solidFill>
                <a:srgbClr val="000000"/>
              </a:solidFill>
              <a:latin typeface="DINPro-Medium" pitchFamily="-106" charset="0"/>
              <a:ea typeface="ＭＳ Ｐゴシック" pitchFamily="-106" charset="-128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ca-ES" sz="2400" b="1" kern="0" dirty="0">
                <a:solidFill>
                  <a:srgbClr val="000000"/>
                </a:solidFill>
                <a:latin typeface="DINPro-Medium" pitchFamily="-106" charset="0"/>
                <a:ea typeface="ＭＳ Ｐゴシック" pitchFamily="-106" charset="-128"/>
                <a:cs typeface="+mn-cs"/>
              </a:rPr>
              <a:t>                   Mes Gener-08		    Mes Gener-10</a:t>
            </a:r>
            <a:endParaRPr lang="ca-ES" sz="2400" b="1" kern="0" dirty="0">
              <a:solidFill>
                <a:srgbClr val="000000"/>
              </a:solidFill>
              <a:latin typeface="DINPro-Medium" pitchFamily="-106" charset="0"/>
              <a:ea typeface="ＭＳ Ｐゴシック" pitchFamily="-106" charset="-128"/>
              <a:cs typeface="+mn-cs"/>
            </a:endParaRPr>
          </a:p>
          <a:p>
            <a:pPr>
              <a:defRPr/>
            </a:pPr>
            <a:r>
              <a:rPr lang="ca-ES" sz="2000" b="1" dirty="0">
                <a:ea typeface="MS PGothic" pitchFamily="34" charset="-128"/>
                <a:cs typeface="Arial" pitchFamily="34" charset="0"/>
              </a:rPr>
              <a:t>                    (no recessió econòmica)              (si recessió econòmica)</a:t>
            </a:r>
          </a:p>
          <a:p>
            <a:pPr>
              <a:defRPr/>
            </a:pPr>
            <a:endParaRPr lang="ca-ES" sz="2000" b="1" dirty="0"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ca-ES" sz="2000" b="1" dirty="0">
                <a:ea typeface="MS PGothic" pitchFamily="34" charset="-128"/>
                <a:cs typeface="Arial" pitchFamily="34" charset="0"/>
              </a:rPr>
              <a:t>Total 	</a:t>
            </a:r>
            <a:r>
              <a:rPr lang="ca-ES" sz="2000" dirty="0">
                <a:ea typeface="MS PGothic" pitchFamily="34" charset="-128"/>
                <a:cs typeface="Arial" pitchFamily="34" charset="0"/>
              </a:rPr>
              <a:t>            78.058 ciutadans		      149.714 ciutadans </a:t>
            </a:r>
            <a:endParaRPr lang="ca-ES" sz="2000" b="1" dirty="0"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endParaRPr lang="ca-ES" sz="2000" b="1" dirty="0"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ca-ES" sz="2000" b="1" dirty="0">
                <a:ea typeface="MS PGothic" pitchFamily="34" charset="-128"/>
                <a:cs typeface="Arial" pitchFamily="34" charset="0"/>
              </a:rPr>
              <a:t>Canal</a:t>
            </a:r>
            <a:r>
              <a:rPr lang="ca-ES" sz="2000" b="1" dirty="0">
                <a:ea typeface="MS PGothic" pitchFamily="34" charset="-128"/>
                <a:cs typeface="Arial" pitchFamily="34" charset="0"/>
              </a:rPr>
              <a:t> </a:t>
            </a:r>
            <a:r>
              <a:rPr lang="ca-ES" sz="2000" b="1" dirty="0">
                <a:ea typeface="MS PGothic" pitchFamily="34" charset="-128"/>
                <a:cs typeface="Arial" pitchFamily="34" charset="0"/>
              </a:rPr>
              <a:t>            #</a:t>
            </a:r>
            <a:r>
              <a:rPr lang="ca-ES" sz="2000" b="1" dirty="0" err="1">
                <a:ea typeface="MS PGothic" pitchFamily="34" charset="-128"/>
                <a:cs typeface="Arial" pitchFamily="34" charset="0"/>
              </a:rPr>
              <a:t>num</a:t>
            </a:r>
            <a:r>
              <a:rPr lang="ca-ES" sz="2000" b="1" dirty="0">
                <a:ea typeface="MS PGothic" pitchFamily="34" charset="-128"/>
                <a:cs typeface="Arial" pitchFamily="34" charset="0"/>
              </a:rPr>
              <a:t>  </a:t>
            </a:r>
            <a:r>
              <a:rPr lang="ca-ES" sz="2000" b="1" dirty="0">
                <a:ea typeface="MS PGothic" pitchFamily="34" charset="-128"/>
                <a:cs typeface="Arial" pitchFamily="34" charset="0"/>
              </a:rPr>
              <a:t>	</a:t>
            </a:r>
            <a:r>
              <a:rPr lang="ca-ES" sz="2000" b="1" dirty="0">
                <a:ea typeface="MS PGothic" pitchFamily="34" charset="-128"/>
                <a:cs typeface="Arial" pitchFamily="34" charset="0"/>
              </a:rPr>
              <a:t>quota	                #</a:t>
            </a:r>
            <a:r>
              <a:rPr lang="ca-ES" sz="2000" b="1" dirty="0" err="1">
                <a:ea typeface="MS PGothic" pitchFamily="34" charset="-128"/>
                <a:cs typeface="Arial" pitchFamily="34" charset="0"/>
              </a:rPr>
              <a:t>num</a:t>
            </a:r>
            <a:r>
              <a:rPr lang="ca-ES" sz="2000" b="1" dirty="0">
                <a:ea typeface="MS PGothic" pitchFamily="34" charset="-128"/>
                <a:cs typeface="Arial" pitchFamily="34" charset="0"/>
              </a:rPr>
              <a:t>	               quota</a:t>
            </a:r>
            <a:endParaRPr lang="ca-ES" sz="2000" b="1" dirty="0"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ca-ES" sz="2000" dirty="0">
                <a:ea typeface="MS PGothic" pitchFamily="34" charset="-128"/>
                <a:cs typeface="Arial" pitchFamily="34" charset="0"/>
              </a:rPr>
              <a:t>Funcionaris     </a:t>
            </a:r>
            <a:r>
              <a:rPr lang="ca-ES" sz="20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77.596 	 99,51%</a:t>
            </a:r>
            <a:r>
              <a:rPr lang="ca-ES" sz="2000" dirty="0">
                <a:ea typeface="MS PGothic" pitchFamily="34" charset="-128"/>
                <a:cs typeface="Arial" pitchFamily="34" charset="0"/>
              </a:rPr>
              <a:t>	                 24.544               16,40 % 	</a:t>
            </a:r>
          </a:p>
          <a:p>
            <a:pPr>
              <a:defRPr/>
            </a:pPr>
            <a:r>
              <a:rPr lang="ca-ES" sz="2000" dirty="0">
                <a:ea typeface="MS PGothic" pitchFamily="34" charset="-128"/>
                <a:cs typeface="Arial" pitchFamily="34" charset="0"/>
              </a:rPr>
              <a:t>Internet</a:t>
            </a:r>
            <a:r>
              <a:rPr lang="ca-ES" sz="2000" dirty="0">
                <a:ea typeface="MS PGothic" pitchFamily="34" charset="-128"/>
                <a:cs typeface="Arial" pitchFamily="34" charset="0"/>
              </a:rPr>
              <a:t>	</a:t>
            </a:r>
            <a:r>
              <a:rPr lang="ca-ES" sz="2000" dirty="0">
                <a:ea typeface="MS PGothic" pitchFamily="34" charset="-128"/>
                <a:cs typeface="Arial" pitchFamily="34" charset="0"/>
              </a:rPr>
              <a:t>              492</a:t>
            </a:r>
            <a:r>
              <a:rPr lang="ca-ES" sz="2000" dirty="0">
                <a:ea typeface="MS PGothic" pitchFamily="34" charset="-128"/>
                <a:cs typeface="Arial" pitchFamily="34" charset="0"/>
              </a:rPr>
              <a:t>	</a:t>
            </a:r>
            <a:r>
              <a:rPr lang="ca-ES" sz="2000" dirty="0">
                <a:ea typeface="MS PGothic" pitchFamily="34" charset="-128"/>
                <a:cs typeface="Arial" pitchFamily="34" charset="0"/>
              </a:rPr>
              <a:t> 0,59 %	                 </a:t>
            </a:r>
            <a:r>
              <a:rPr lang="ca-ES" sz="20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65.788 	43,94 %</a:t>
            </a:r>
            <a:endParaRPr lang="ca-ES" sz="2000" dirty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ca-ES" sz="2000" dirty="0">
                <a:ea typeface="MS PGothic" pitchFamily="34" charset="-128"/>
                <a:cs typeface="Arial" pitchFamily="34" charset="0"/>
              </a:rPr>
              <a:t>Caixers                    0               0%                    </a:t>
            </a:r>
            <a:r>
              <a:rPr lang="ca-ES" sz="20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37.405               24,98 %</a:t>
            </a:r>
          </a:p>
          <a:p>
            <a:pPr>
              <a:defRPr/>
            </a:pPr>
            <a:r>
              <a:rPr lang="ca-ES" sz="2000" dirty="0">
                <a:ea typeface="MS PGothic" pitchFamily="34" charset="-128"/>
                <a:cs typeface="Arial" pitchFamily="34" charset="0"/>
              </a:rPr>
              <a:t>012	                  0               0 %		  </a:t>
            </a:r>
            <a:r>
              <a:rPr lang="es-ES" sz="20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21.972 </a:t>
            </a:r>
            <a:r>
              <a:rPr lang="ca-ES" sz="2000" dirty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	              14,68 %</a:t>
            </a:r>
            <a:endParaRPr lang="ca-ES" sz="2000" dirty="0">
              <a:solidFill>
                <a:srgbClr val="FF0000"/>
              </a:solidFill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endParaRPr lang="ca-ES" sz="2000" kern="0" dirty="0">
              <a:solidFill>
                <a:srgbClr val="000000"/>
              </a:solidFill>
              <a:latin typeface="DINPro-Medium" pitchFamily="-106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3254" name="7 CuadroTexto"/>
          <p:cNvSpPr txBox="1">
            <a:spLocks noChangeArrowheads="1"/>
          </p:cNvSpPr>
          <p:nvPr/>
        </p:nvSpPr>
        <p:spPr bwMode="auto">
          <a:xfrm>
            <a:off x="857250" y="5500688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cs typeface="MS PGothic"/>
              </a:rPr>
              <a:t>El 83,6% dels tràmits ja no els realitzen els funcionaris.</a:t>
            </a:r>
          </a:p>
          <a:p>
            <a:r>
              <a:rPr lang="es-ES" sz="2400">
                <a:cs typeface="MS PGothic"/>
              </a:rPr>
              <a:t>87.760 ciutadans/es al mes tramiten sense anar a una oficina.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714375" y="5072063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1r premi en la convocatòria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“Casos de </a:t>
            </a: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exitos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de las </a:t>
            </a: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Administraciones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y </a:t>
            </a: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organismos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Público 2010”categoria </a:t>
            </a: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Administración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</a:t>
            </a: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Autómica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. </a:t>
            </a: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Aslan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.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  <a:hlinkClick r:id="rId3"/>
              </a:rPr>
              <a:t>http://www.siti.es/casosdeexito</a:t>
            </a: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ca-ES" sz="20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</a:t>
            </a: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63"/>
          <p:cNvSpPr txBox="1">
            <a:spLocks noGrp="1" noChangeArrowheads="1"/>
          </p:cNvSpPr>
          <p:nvPr/>
        </p:nvSpPr>
        <p:spPr bwMode="auto">
          <a:xfrm>
            <a:off x="5029200" y="152400"/>
            <a:ext cx="39624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ca-ES" sz="1200">
                <a:solidFill>
                  <a:schemeClr val="bg1"/>
                </a:solidFill>
                <a:latin typeface="DINPro-Medium"/>
                <a:cs typeface="MS PGothic"/>
              </a:rPr>
              <a:t>Espai per escriure títol </a:t>
            </a:r>
            <a:endParaRPr lang="ca-ES" sz="1400">
              <a:cs typeface="MS PGothic"/>
            </a:endParaRPr>
          </a:p>
        </p:txBody>
      </p:sp>
      <p:pic>
        <p:nvPicPr>
          <p:cNvPr id="57346" name="Picture 5" descr="13.jpg                                                         002188DB PRINCIPAL                      BB331234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587625"/>
            <a:ext cx="7772400" cy="1517650"/>
          </a:xfrm>
        </p:spPr>
        <p:txBody>
          <a:bodyPr/>
          <a:lstStyle/>
          <a:p>
            <a:pPr algn="ctr"/>
            <a:r>
              <a:rPr lang="ca-ES" smtClean="0">
                <a:solidFill>
                  <a:schemeClr val="bg1"/>
                </a:solidFill>
                <a:latin typeface="DINPro-Bold"/>
                <a:ea typeface="MS PGothic"/>
              </a:rPr>
              <a:t>Gràcies!</a:t>
            </a:r>
            <a:endParaRPr lang="ca-ES" smtClean="0">
              <a:latin typeface="DINPro-Bold"/>
              <a:ea typeface="MS PGothic"/>
            </a:endParaRP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357313" y="4071938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ca-ES" b="1" smtClean="0">
                <a:solidFill>
                  <a:schemeClr val="bg1"/>
                </a:solidFill>
                <a:latin typeface="DINPro-Medium"/>
                <a:ea typeface="MS PGothic"/>
              </a:rPr>
              <a:t>lluis.anaya@gencat.cat</a:t>
            </a:r>
          </a:p>
        </p:txBody>
      </p:sp>
      <p:pic>
        <p:nvPicPr>
          <p:cNvPr id="57349" name="Imatge 1" descr="http://www.gencat.cat/piv/descarregues/arxius/dpt/COLOR/Governacio/ctti_h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572000"/>
            <a:ext cx="3132138" cy="598488"/>
          </a:xfrm>
          <a:prstGeom prst="rect">
            <a:avLst/>
          </a:prstGeom>
          <a:noFill/>
          <a:ln w="9525">
            <a:solidFill>
              <a:srgbClr val="6AAF15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>
              <a:latin typeface="DINPro-Bold"/>
              <a:ea typeface="MS PGothic"/>
            </a:endParaRPr>
          </a:p>
        </p:txBody>
      </p:sp>
      <p:sp>
        <p:nvSpPr>
          <p:cNvPr id="1843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smtClean="0">
              <a:latin typeface="DINPro-Medium"/>
              <a:ea typeface="MS PGothic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6" name="5 Gráfico"/>
          <p:cNvGraphicFramePr/>
          <p:nvPr/>
        </p:nvGraphicFramePr>
        <p:xfrm>
          <a:off x="500034" y="1181100"/>
          <a:ext cx="8143931" cy="5033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0" y="-428625"/>
            <a:ext cx="93583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Núm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mensual renovacions demanda ocupació:</a:t>
            </a: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/>
          <p:cNvSpPr>
            <a:spLocks noGrp="1"/>
          </p:cNvSpPr>
          <p:nvPr>
            <p:ph type="ctrTitle"/>
          </p:nvPr>
        </p:nvSpPr>
        <p:spPr>
          <a:xfrm>
            <a:off x="0" y="714375"/>
            <a:ext cx="8343900" cy="5500688"/>
          </a:xfrm>
        </p:spPr>
        <p:txBody>
          <a:bodyPr/>
          <a:lstStyle/>
          <a:p>
            <a:r>
              <a:rPr lang="ca-ES" b="1" smtClean="0">
                <a:latin typeface="DINPro-Bold"/>
                <a:ea typeface="MS PGothic"/>
              </a:rPr>
              <a:t>Objectius:</a:t>
            </a:r>
            <a:br>
              <a:rPr lang="ca-ES" b="1" smtClean="0">
                <a:latin typeface="DINPro-Bold"/>
                <a:ea typeface="MS PGothic"/>
              </a:rPr>
            </a:br>
            <a:r>
              <a:rPr lang="ca-ES" b="1" smtClean="0">
                <a:latin typeface="DINPro-Bold"/>
                <a:ea typeface="MS PGothic"/>
              </a:rPr>
              <a:t/>
            </a:r>
            <a:br>
              <a:rPr lang="ca-ES" b="1" smtClean="0">
                <a:latin typeface="DINPro-Bold"/>
                <a:ea typeface="MS PGothic"/>
              </a:rPr>
            </a:br>
            <a:r>
              <a:rPr lang="ca-ES" sz="3600" smtClean="0">
                <a:latin typeface="DINPro-Bold"/>
                <a:ea typeface="MS PGothic"/>
              </a:rPr>
              <a:t/>
            </a:r>
            <a:br>
              <a:rPr lang="ca-ES" sz="3600" smtClean="0">
                <a:latin typeface="DINPro-Bold"/>
                <a:ea typeface="MS PGothic"/>
              </a:rPr>
            </a:br>
            <a:r>
              <a:rPr lang="ca-ES" sz="3600" smtClean="0">
                <a:latin typeface="DINPro-Bold"/>
                <a:ea typeface="MS PGothic"/>
              </a:rPr>
              <a:t/>
            </a:r>
            <a:br>
              <a:rPr lang="ca-ES" sz="3600" smtClean="0">
                <a:latin typeface="DINPro-Bold"/>
                <a:ea typeface="MS PGothic"/>
              </a:rPr>
            </a:br>
            <a:r>
              <a:rPr lang="ca-ES" sz="3600" smtClean="0">
                <a:latin typeface="DINPro-Bold"/>
                <a:ea typeface="MS PGothic"/>
              </a:rPr>
              <a:t>	Facilitar el tràmit a la ciutadania</a:t>
            </a:r>
            <a:br>
              <a:rPr lang="ca-ES" sz="3600" smtClean="0">
                <a:latin typeface="DINPro-Bold"/>
                <a:ea typeface="MS PGothic"/>
              </a:rPr>
            </a:br>
            <a:r>
              <a:rPr lang="ca-ES" sz="3600" smtClean="0">
                <a:latin typeface="DINPro-Bold"/>
                <a:ea typeface="MS PGothic"/>
              </a:rPr>
              <a:t/>
            </a:r>
            <a:br>
              <a:rPr lang="ca-ES" sz="3600" smtClean="0">
                <a:latin typeface="DINPro-Bold"/>
                <a:ea typeface="MS PGothic"/>
              </a:rPr>
            </a:br>
            <a:r>
              <a:rPr lang="ca-ES" sz="3600" smtClean="0">
                <a:latin typeface="DINPro-Bold"/>
                <a:ea typeface="MS PGothic"/>
              </a:rPr>
              <a:t>	No utilitzar capital humà amb un 	tràmit sense valor.</a:t>
            </a:r>
            <a:r>
              <a:rPr lang="ca-ES" smtClean="0">
                <a:latin typeface="DINPro-Bold"/>
                <a:ea typeface="MS PGothic"/>
              </a:rPr>
              <a:t/>
            </a:r>
            <a:br>
              <a:rPr lang="ca-ES" smtClean="0">
                <a:latin typeface="DINPro-Bold"/>
                <a:ea typeface="MS PGothic"/>
              </a:rPr>
            </a:br>
            <a:r>
              <a:rPr lang="ca-ES" smtClean="0">
                <a:latin typeface="DINPro-Bold"/>
                <a:ea typeface="MS PGothic"/>
              </a:rPr>
              <a:t/>
            </a:r>
            <a:br>
              <a:rPr lang="ca-ES" smtClean="0">
                <a:latin typeface="DINPro-Bold"/>
                <a:ea typeface="MS PGothic"/>
              </a:rPr>
            </a:br>
            <a:r>
              <a:rPr lang="ca-ES" smtClean="0">
                <a:latin typeface="DINPro-Bold"/>
                <a:ea typeface="MS PGothic"/>
              </a:rPr>
              <a:t/>
            </a:r>
            <a:br>
              <a:rPr lang="ca-ES" smtClean="0">
                <a:latin typeface="DINPro-Bold"/>
                <a:ea typeface="MS PGothic"/>
              </a:rPr>
            </a:br>
            <a:r>
              <a:rPr lang="ca-ES" smtClean="0">
                <a:latin typeface="DINPro-Bold"/>
                <a:ea typeface="MS PGothic"/>
              </a:rPr>
              <a:t>	</a:t>
            </a:r>
            <a:r>
              <a:rPr lang="ca-ES" sz="3200" b="1" u="sng" smtClean="0">
                <a:latin typeface="DINPro-Bold"/>
                <a:ea typeface="MS PGothic"/>
              </a:rPr>
              <a:t>Ho hem aconseguit?</a:t>
            </a:r>
            <a:r>
              <a:rPr lang="ca-ES" smtClean="0">
                <a:latin typeface="DINPro-Bold"/>
                <a:ea typeface="MS PGothic"/>
              </a:rPr>
              <a:t/>
            </a:r>
            <a:br>
              <a:rPr lang="ca-ES" smtClean="0">
                <a:latin typeface="DINPro-Bold"/>
                <a:ea typeface="MS PGothic"/>
              </a:rPr>
            </a:br>
            <a:endParaRPr lang="ca-ES" smtClean="0">
              <a:latin typeface="DINPro-Bold"/>
              <a:ea typeface="MS PGothic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dirty="0" err="1" smtClean="0"/>
              <a:t>Espai</a:t>
            </a:r>
            <a:r>
              <a:rPr lang="es-ES_tradnl" dirty="0" smtClean="0"/>
              <a:t> per </a:t>
            </a:r>
            <a:r>
              <a:rPr lang="es-ES_tradnl" dirty="0" err="1" smtClean="0"/>
              <a:t>escriure</a:t>
            </a:r>
            <a:r>
              <a:rPr lang="es-ES_tradnl" dirty="0" smtClean="0"/>
              <a:t> </a:t>
            </a:r>
            <a:r>
              <a:rPr lang="es-ES_tradnl" dirty="0" err="1" smtClean="0"/>
              <a:t>títol</a:t>
            </a:r>
            <a:r>
              <a:rPr lang="es-ES_tradnl" dirty="0" smtClean="0"/>
              <a:t> </a:t>
            </a:r>
            <a:endParaRPr lang="es-ES_tradnl" sz="1400" dirty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>
              <a:latin typeface="DINPro-Bold"/>
              <a:ea typeface="MS PGothic"/>
            </a:endParaRPr>
          </a:p>
        </p:txBody>
      </p:sp>
      <p:sp>
        <p:nvSpPr>
          <p:cNvPr id="22530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smtClean="0">
              <a:latin typeface="DINPro-Medium"/>
              <a:ea typeface="MS PGothic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428625"/>
            <a:ext cx="93583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endParaRPr lang="ca-ES" sz="32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ca-ES" sz="3200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Núm</a:t>
            </a:r>
            <a:r>
              <a:rPr lang="ca-ES" sz="3200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mensual renovacions demanda ocupació:</a:t>
            </a: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  <p:graphicFrame>
        <p:nvGraphicFramePr>
          <p:cNvPr id="8" name="5 Gráfico"/>
          <p:cNvGraphicFramePr/>
          <p:nvPr/>
        </p:nvGraphicFramePr>
        <p:xfrm>
          <a:off x="642910" y="1285860"/>
          <a:ext cx="814393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107156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cs typeface="ＭＳ Ｐゴシック" pitchFamily="-111" charset="-128"/>
              </a:rPr>
              <a:t>PROJECTE; </a:t>
            </a:r>
            <a:r>
              <a:rPr lang="es-ES" dirty="0" err="1" smtClean="0">
                <a:cs typeface="ＭＳ Ｐゴシック" pitchFamily="-111" charset="-128"/>
              </a:rPr>
              <a:t>Multicanalitzar</a:t>
            </a:r>
            <a:r>
              <a:rPr lang="es-ES" dirty="0" smtClean="0">
                <a:cs typeface="ＭＳ Ｐゴシック" pitchFamily="-111" charset="-128"/>
              </a:rPr>
              <a:t> </a:t>
            </a:r>
            <a:r>
              <a:rPr lang="es-ES" dirty="0" err="1" smtClean="0">
                <a:cs typeface="ＭＳ Ｐゴシック" pitchFamily="-111" charset="-128"/>
              </a:rPr>
              <a:t>tràmits</a:t>
            </a: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>Canal Internet</a:t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>Canal 012</a:t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err="1" smtClean="0">
                <a:cs typeface="ＭＳ Ｐゴシック" pitchFamily="-111" charset="-128"/>
              </a:rPr>
              <a:t>Caixers</a:t>
            </a: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>DIFICULTAT alta, </a:t>
            </a:r>
            <a:r>
              <a:rPr lang="es-ES" dirty="0" err="1" smtClean="0">
                <a:cs typeface="ＭＳ Ｐゴシック" pitchFamily="-111" charset="-128"/>
              </a:rPr>
              <a:t>xq</a:t>
            </a:r>
            <a:r>
              <a:rPr lang="es-ES" dirty="0" smtClean="0">
                <a:cs typeface="ＭＳ Ｐゴシック" pitchFamily="-111" charset="-128"/>
              </a:rPr>
              <a:t>?</a:t>
            </a:r>
            <a:br>
              <a:rPr lang="es-ES" dirty="0" smtClean="0">
                <a:cs typeface="ＭＳ Ｐゴシック" pitchFamily="-111" charset="-128"/>
              </a:rPr>
            </a:br>
            <a:r>
              <a:rPr lang="es-ES" dirty="0" smtClean="0">
                <a:cs typeface="ＭＳ Ｐゴシック" pitchFamily="-111" charset="-128"/>
              </a:rPr>
              <a:t/>
            </a:r>
            <a:br>
              <a:rPr lang="es-ES" dirty="0" smtClean="0">
                <a:cs typeface="ＭＳ Ｐゴシック" pitchFamily="-111" charset="-128"/>
              </a:rPr>
            </a:br>
            <a:endParaRPr lang="es-ES" dirty="0">
              <a:cs typeface="ＭＳ Ｐゴシック" pitchFamily="-111" charset="-128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857250" y="642938"/>
            <a:ext cx="7715250" cy="5786437"/>
          </a:xfrm>
        </p:spPr>
        <p:txBody>
          <a:bodyPr/>
          <a:lstStyle/>
          <a:p>
            <a:r>
              <a:rPr lang="es-ES" smtClean="0">
                <a:latin typeface="DINPro-Bold"/>
                <a:ea typeface="MS PGothic"/>
              </a:rPr>
              <a:t>FACTORS CLAUS d’EXIT</a:t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mtClean="0">
                <a:latin typeface="DINPro-Bold"/>
                <a:ea typeface="MS PGothic"/>
              </a:rPr>
              <a:t/>
            </a:r>
            <a:br>
              <a:rPr lang="es-ES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Lideratge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Time to market; Dit i Fet!. 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Orientació a ciutadà.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Metologia KISS.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AlwaysON: Disponibilitat 10, Errors 0!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Comunicació, difusió i promoció.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>Altres factors no gestionables, però …</a:t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r>
              <a:rPr lang="es-ES" sz="2800" smtClean="0">
                <a:latin typeface="DINPro-Bold"/>
                <a:ea typeface="MS PGothic"/>
              </a:rPr>
              <a:t/>
            </a:r>
            <a:br>
              <a:rPr lang="es-ES" sz="2800" smtClean="0">
                <a:latin typeface="DINPro-Bold"/>
                <a:ea typeface="MS PGothic"/>
              </a:rPr>
            </a:br>
            <a:endParaRPr lang="es-ES" sz="2800" smtClean="0">
              <a:latin typeface="DINPro-Bold"/>
              <a:ea typeface="MS PGothic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>
                <a:cs typeface="ＭＳ Ｐゴシック" pitchFamily="-111" charset="-128"/>
              </a:rPr>
              <a:t>2008: INTERNET</a:t>
            </a:r>
            <a:endParaRPr lang="es-ES" dirty="0">
              <a:cs typeface="ＭＳ Ｐゴシック" pitchFamily="-111" charset="-128"/>
            </a:endParaRPr>
          </a:p>
        </p:txBody>
      </p:sp>
      <p:sp>
        <p:nvSpPr>
          <p:cNvPr id="28674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>
              <a:latin typeface="DINPro-Medium"/>
              <a:ea typeface="MS PGothic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925" y="785813"/>
            <a:ext cx="54260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/>
              <a:t>Espai per escriure títol </a:t>
            </a:r>
            <a:endParaRPr lang="es-ES_tradnl" sz="140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3" name="5 Gráfico"/>
          <p:cNvGraphicFramePr/>
          <p:nvPr/>
        </p:nvGraphicFramePr>
        <p:xfrm>
          <a:off x="500034" y="1285860"/>
          <a:ext cx="8036751" cy="496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-571500"/>
            <a:ext cx="97869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lnSpc>
                <a:spcPct val="80000"/>
              </a:lnSpc>
              <a:defRPr/>
            </a:pPr>
            <a:endParaRPr lang="ca-ES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ca-ES" b="1" kern="0" dirty="0" err="1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Núm</a:t>
            </a:r>
            <a:r>
              <a:rPr lang="ca-ES" b="1" kern="0" dirty="0">
                <a:solidFill>
                  <a:srgbClr val="2AA5E5"/>
                </a:solidFill>
                <a:latin typeface="DINPro-Bold" charset="0"/>
                <a:ea typeface="ＭＳ Ｐゴシック" pitchFamily="-106" charset="-128"/>
                <a:cs typeface="ＭＳ Ｐゴシック" pitchFamily="-111" charset="-128"/>
              </a:rPr>
              <a:t> mensual renovacions demanda x INTERNET:</a:t>
            </a: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ca-ES" sz="2000" b="1" kern="0" dirty="0">
              <a:solidFill>
                <a:srgbClr val="2AA5E5"/>
              </a:solidFill>
              <a:latin typeface="DINPro-Bold" charset="0"/>
              <a:ea typeface="ＭＳ Ｐゴシック" pitchFamily="-106" charset="-128"/>
              <a:cs typeface="ＭＳ Ｐゴシック" pitchFamily="-11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PRINCIPAL:Applications:Microsoft Office X:Plantillas:Presentaciones:Diseños:Arce</Template>
  <TotalTime>7452</TotalTime>
  <Words>397</Words>
  <Application>Microsoft Office PowerPoint</Application>
  <PresentationFormat>Presentación en pantalla (4:3)</PresentationFormat>
  <Paragraphs>107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11</vt:i4>
      </vt:variant>
      <vt:variant>
        <vt:lpstr>Títulos de diapositiva</vt:lpstr>
      </vt:variant>
      <vt:variant>
        <vt:i4>22</vt:i4>
      </vt:variant>
    </vt:vector>
  </HeadingPairs>
  <TitlesOfParts>
    <vt:vector size="41" baseType="lpstr">
      <vt:lpstr>Times</vt:lpstr>
      <vt:lpstr>MS PGothic</vt:lpstr>
      <vt:lpstr>Arial</vt:lpstr>
      <vt:lpstr>DINPro-Bold</vt:lpstr>
      <vt:lpstr>DINPro-Medium</vt:lpstr>
      <vt:lpstr>DINPro-Regular</vt:lpstr>
      <vt:lpstr>DINPro-Light</vt:lpstr>
      <vt:lpstr>Calibri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Presentación en blanco</vt:lpstr>
      <vt:lpstr>Jornada d'Experiències en administració electrònica  Els factors clau d’èxit del projecte  de modernització del segellat de l’atur  </vt:lpstr>
      <vt:lpstr>Diapositiva 2</vt:lpstr>
      <vt:lpstr>Diapositiva 3</vt:lpstr>
      <vt:lpstr>Objectius:     Facilitar el tràmit a la ciutadania   No utilitzar capital humà amb un  tràmit sense valor.    Ho hem aconseguit? </vt:lpstr>
      <vt:lpstr>Diapositiva 5</vt:lpstr>
      <vt:lpstr>PROJECTE; MULTICANALITZAR TRÀMITS   CANAL INTERNET CANAL 012  CAIXERS  DIFICULTAT ALTA, XQ?  </vt:lpstr>
      <vt:lpstr>FACTORS CLAUS d’EXIT  Lideratge  Time to market; Dit i Fet!.   Orientació a ciutadà.  Metologia KISS.  AlwaysON: Disponibilitat 10, Errors 0!  Comunicació, difusió i promoció.  Altres factors no gestionables, però …     </vt:lpstr>
      <vt:lpstr>2008: INTERNET</vt:lpstr>
      <vt:lpstr>Diapositiva 9</vt:lpstr>
      <vt:lpstr>2009: 012</vt:lpstr>
      <vt:lpstr>Diapositiva 11</vt:lpstr>
      <vt:lpstr>2009: CAIXERS</vt:lpstr>
      <vt:lpstr>Diapositiva 13</vt:lpstr>
      <vt:lpstr>Renovacions demanda ocupació</vt:lpstr>
      <vt:lpstr>RESULTATS</vt:lpstr>
      <vt:lpstr>Diapositiva 16</vt:lpstr>
      <vt:lpstr>Diapositiva 17</vt:lpstr>
      <vt:lpstr>Diapositiva 18</vt:lpstr>
      <vt:lpstr>Resultats: ….   Estalvi mínim 2.000.000 € anuals  90 funcionaris full-time/mes han deixat de fer aquest tràmit.</vt:lpstr>
      <vt:lpstr>Diapositiva 20</vt:lpstr>
      <vt:lpstr>Diapositiva 21</vt:lpstr>
      <vt:lpstr>Gràcies!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server ..</dc:creator>
  <cp:lastModifiedBy> </cp:lastModifiedBy>
  <cp:revision>392</cp:revision>
  <dcterms:created xsi:type="dcterms:W3CDTF">2008-04-11T10:00:05Z</dcterms:created>
  <dcterms:modified xsi:type="dcterms:W3CDTF">2010-06-15T10:08:04Z</dcterms:modified>
</cp:coreProperties>
</file>