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77" r:id="rId4"/>
    <p:sldId id="278" r:id="rId5"/>
    <p:sldId id="279" r:id="rId6"/>
    <p:sldId id="270" r:id="rId7"/>
    <p:sldId id="269" r:id="rId8"/>
    <p:sldId id="267" r:id="rId9"/>
    <p:sldId id="281" r:id="rId10"/>
    <p:sldId id="268" r:id="rId11"/>
    <p:sldId id="271" r:id="rId12"/>
    <p:sldId id="272" r:id="rId13"/>
    <p:sldId id="275" r:id="rId14"/>
    <p:sldId id="273" r:id="rId15"/>
    <p:sldId id="261" r:id="rId16"/>
    <p:sldId id="274" r:id="rId17"/>
    <p:sldId id="262" r:id="rId18"/>
    <p:sldId id="276" r:id="rId19"/>
    <p:sldId id="280" r:id="rId20"/>
    <p:sldId id="263" r:id="rId21"/>
  </p:sldIdLst>
  <p:sldSz cx="9144000" cy="6858000" type="screen4x3"/>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17" autoAdjust="0"/>
    <p:restoredTop sz="94776" autoAdjust="0"/>
  </p:normalViewPr>
  <p:slideViewPr>
    <p:cSldViewPr>
      <p:cViewPr varScale="1">
        <p:scale>
          <a:sx n="51" d="100"/>
          <a:sy n="51" d="100"/>
        </p:scale>
        <p:origin x="-86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a-ES" dirty="0"/>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AF7FC3-AD99-4B9F-B72F-330B30CA0D90}" type="datetimeFigureOut">
              <a:rPr lang="ca-ES" smtClean="0"/>
              <a:pPr/>
              <a:t>1/2/2010</a:t>
            </a:fld>
            <a:endParaRPr lang="ca-ES" dirty="0"/>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a-ES" dirty="0"/>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endParaRPr lang="ca-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a-ES" dirty="0"/>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1D5C8F-17EE-402E-9650-C540C3E9EE3F}" type="slidenum">
              <a:rPr lang="ca-ES" smtClean="0"/>
              <a:pPr/>
              <a:t>‹Nº›</a:t>
            </a:fld>
            <a:endParaRPr lang="ca-E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a:bodyPr>
          <a:lstStyle/>
          <a:p>
            <a:endParaRPr lang="ca-ES" dirty="0"/>
          </a:p>
        </p:txBody>
      </p:sp>
      <p:sp>
        <p:nvSpPr>
          <p:cNvPr id="4" name="Marcador de número de diapositiva 3"/>
          <p:cNvSpPr>
            <a:spLocks noGrp="1"/>
          </p:cNvSpPr>
          <p:nvPr>
            <p:ph type="sldNum" sz="quarter" idx="10"/>
          </p:nvPr>
        </p:nvSpPr>
        <p:spPr/>
        <p:txBody>
          <a:bodyPr/>
          <a:lstStyle/>
          <a:p>
            <a:fld id="{321D5C8F-17EE-402E-9650-C540C3E9EE3F}" type="slidenum">
              <a:rPr lang="ca-ES" smtClean="0"/>
              <a:pPr/>
              <a:t>1</a:t>
            </a:fld>
            <a:endParaRPr lang="ca-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ca-ES" smtClean="0"/>
              <a:t>Haga clic para modificar el estilo de título del patrón</a:t>
            </a:r>
            <a:endParaRPr lang="ca-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smtClean="0"/>
              <a:t>Haga clic para modificar el estilo de subtítulo del patrón</a:t>
            </a:r>
            <a:endParaRPr lang="ca-ES"/>
          </a:p>
        </p:txBody>
      </p:sp>
      <p:sp>
        <p:nvSpPr>
          <p:cNvPr id="4" name="Marcador de fecha 3"/>
          <p:cNvSpPr>
            <a:spLocks noGrp="1"/>
          </p:cNvSpPr>
          <p:nvPr>
            <p:ph type="dt" sz="half" idx="10"/>
          </p:nvPr>
        </p:nvSpPr>
        <p:spPr/>
        <p:txBody>
          <a:bodyPr/>
          <a:lstStyle/>
          <a:p>
            <a:fld id="{DF981C07-C7C6-49FD-9004-E4A161D79F01}" type="datetime1">
              <a:rPr lang="ca-ES" smtClean="0"/>
              <a:pPr/>
              <a:t>1/2/2010</a:t>
            </a:fld>
            <a:endParaRPr lang="ca-ES" dirty="0"/>
          </a:p>
        </p:txBody>
      </p:sp>
      <p:sp>
        <p:nvSpPr>
          <p:cNvPr id="5" name="Marcador de pie de página 4"/>
          <p:cNvSpPr>
            <a:spLocks noGrp="1"/>
          </p:cNvSpPr>
          <p:nvPr>
            <p:ph type="ftr" sz="quarter" idx="11"/>
          </p:nvPr>
        </p:nvSpPr>
        <p:spPr/>
        <p:txBody>
          <a:bodyPr/>
          <a:lstStyle/>
          <a:p>
            <a:endParaRPr lang="ca-ES" dirty="0"/>
          </a:p>
        </p:txBody>
      </p:sp>
      <p:sp>
        <p:nvSpPr>
          <p:cNvPr id="6" name="Marcador de número de diapositiva 5"/>
          <p:cNvSpPr>
            <a:spLocks noGrp="1"/>
          </p:cNvSpPr>
          <p:nvPr>
            <p:ph type="sldNum" sz="quarter" idx="12"/>
          </p:nvPr>
        </p:nvSpPr>
        <p:spPr/>
        <p:txBody>
          <a:bodyPr/>
          <a:lstStyle/>
          <a:p>
            <a:fld id="{439A1C8E-DC57-4C77-A41E-2255216308EA}" type="slidenum">
              <a:rPr lang="ca-ES" smtClean="0"/>
              <a:pPr/>
              <a:t>‹Nº›</a:t>
            </a:fld>
            <a:endParaRPr lang="ca-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smtClean="0"/>
              <a:t>Haga clic para modificar el estilo de título del patrón</a:t>
            </a:r>
            <a:endParaRPr lang="ca-ES"/>
          </a:p>
        </p:txBody>
      </p:sp>
      <p:sp>
        <p:nvSpPr>
          <p:cNvPr id="3" name="Marcador de texto vertical 2"/>
          <p:cNvSpPr>
            <a:spLocks noGrp="1"/>
          </p:cNvSpPr>
          <p:nvPr>
            <p:ph type="body" orient="vert" idx="1"/>
          </p:nvPr>
        </p:nvSpPr>
        <p:spPr/>
        <p:txBody>
          <a:bodyPr vert="eaVert"/>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endParaRPr lang="ca-ES"/>
          </a:p>
        </p:txBody>
      </p:sp>
      <p:sp>
        <p:nvSpPr>
          <p:cNvPr id="4" name="Marcador de fecha 3"/>
          <p:cNvSpPr>
            <a:spLocks noGrp="1"/>
          </p:cNvSpPr>
          <p:nvPr>
            <p:ph type="dt" sz="half" idx="10"/>
          </p:nvPr>
        </p:nvSpPr>
        <p:spPr/>
        <p:txBody>
          <a:bodyPr/>
          <a:lstStyle/>
          <a:p>
            <a:fld id="{0440AF2F-9867-4B45-904C-AA33A2931AF8}" type="datetime1">
              <a:rPr lang="ca-ES" smtClean="0"/>
              <a:pPr/>
              <a:t>1/2/2010</a:t>
            </a:fld>
            <a:endParaRPr lang="ca-ES" dirty="0"/>
          </a:p>
        </p:txBody>
      </p:sp>
      <p:sp>
        <p:nvSpPr>
          <p:cNvPr id="5" name="Marcador de pie de página 4"/>
          <p:cNvSpPr>
            <a:spLocks noGrp="1"/>
          </p:cNvSpPr>
          <p:nvPr>
            <p:ph type="ftr" sz="quarter" idx="11"/>
          </p:nvPr>
        </p:nvSpPr>
        <p:spPr/>
        <p:txBody>
          <a:bodyPr/>
          <a:lstStyle/>
          <a:p>
            <a:endParaRPr lang="ca-ES" dirty="0"/>
          </a:p>
        </p:txBody>
      </p:sp>
      <p:sp>
        <p:nvSpPr>
          <p:cNvPr id="6" name="Marcador de número de diapositiva 5"/>
          <p:cNvSpPr>
            <a:spLocks noGrp="1"/>
          </p:cNvSpPr>
          <p:nvPr>
            <p:ph type="sldNum" sz="quarter" idx="12"/>
          </p:nvPr>
        </p:nvSpPr>
        <p:spPr/>
        <p:txBody>
          <a:bodyPr/>
          <a:lstStyle/>
          <a:p>
            <a:fld id="{439A1C8E-DC57-4C77-A41E-2255216308EA}" type="slidenum">
              <a:rPr lang="ca-ES" smtClean="0"/>
              <a:pPr/>
              <a:t>‹Nº›</a:t>
            </a:fld>
            <a:endParaRPr lang="ca-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ca-ES" smtClean="0"/>
              <a:t>Haga clic para modificar el estilo de título del patrón</a:t>
            </a:r>
            <a:endParaRPr lang="ca-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endParaRPr lang="ca-ES"/>
          </a:p>
        </p:txBody>
      </p:sp>
      <p:sp>
        <p:nvSpPr>
          <p:cNvPr id="4" name="Marcador de fecha 3"/>
          <p:cNvSpPr>
            <a:spLocks noGrp="1"/>
          </p:cNvSpPr>
          <p:nvPr>
            <p:ph type="dt" sz="half" idx="10"/>
          </p:nvPr>
        </p:nvSpPr>
        <p:spPr/>
        <p:txBody>
          <a:bodyPr/>
          <a:lstStyle/>
          <a:p>
            <a:fld id="{E5F5F8AE-E695-47E0-B5CB-295E4B9C5F6E}" type="datetime1">
              <a:rPr lang="ca-ES" smtClean="0"/>
              <a:pPr/>
              <a:t>1/2/2010</a:t>
            </a:fld>
            <a:endParaRPr lang="ca-ES" dirty="0"/>
          </a:p>
        </p:txBody>
      </p:sp>
      <p:sp>
        <p:nvSpPr>
          <p:cNvPr id="5" name="Marcador de pie de página 4"/>
          <p:cNvSpPr>
            <a:spLocks noGrp="1"/>
          </p:cNvSpPr>
          <p:nvPr>
            <p:ph type="ftr" sz="quarter" idx="11"/>
          </p:nvPr>
        </p:nvSpPr>
        <p:spPr/>
        <p:txBody>
          <a:bodyPr/>
          <a:lstStyle/>
          <a:p>
            <a:endParaRPr lang="ca-ES" dirty="0"/>
          </a:p>
        </p:txBody>
      </p:sp>
      <p:sp>
        <p:nvSpPr>
          <p:cNvPr id="6" name="Marcador de número de diapositiva 5"/>
          <p:cNvSpPr>
            <a:spLocks noGrp="1"/>
          </p:cNvSpPr>
          <p:nvPr>
            <p:ph type="sldNum" sz="quarter" idx="12"/>
          </p:nvPr>
        </p:nvSpPr>
        <p:spPr/>
        <p:txBody>
          <a:bodyPr/>
          <a:lstStyle/>
          <a:p>
            <a:fld id="{439A1C8E-DC57-4C77-A41E-2255216308EA}" type="slidenum">
              <a:rPr lang="ca-ES" smtClean="0"/>
              <a:pPr/>
              <a:t>‹Nº›</a:t>
            </a:fld>
            <a:endParaRPr lang="ca-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smtClean="0"/>
              <a:t>Haga clic para modificar el estilo de título del patrón</a:t>
            </a:r>
            <a:endParaRPr lang="ca-ES"/>
          </a:p>
        </p:txBody>
      </p:sp>
      <p:sp>
        <p:nvSpPr>
          <p:cNvPr id="3" name="Marcador de contenido 2"/>
          <p:cNvSpPr>
            <a:spLocks noGrp="1"/>
          </p:cNvSpPr>
          <p:nvPr>
            <p:ph idx="1"/>
          </p:nvPr>
        </p:nvSpPr>
        <p:spPr/>
        <p:txBody>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endParaRPr lang="ca-ES"/>
          </a:p>
        </p:txBody>
      </p:sp>
      <p:sp>
        <p:nvSpPr>
          <p:cNvPr id="4" name="Marcador de fecha 3"/>
          <p:cNvSpPr>
            <a:spLocks noGrp="1"/>
          </p:cNvSpPr>
          <p:nvPr>
            <p:ph type="dt" sz="half" idx="10"/>
          </p:nvPr>
        </p:nvSpPr>
        <p:spPr/>
        <p:txBody>
          <a:bodyPr/>
          <a:lstStyle/>
          <a:p>
            <a:fld id="{F3BBA436-2F26-49D1-9EB2-9448654977F1}" type="datetime1">
              <a:rPr lang="ca-ES" smtClean="0"/>
              <a:pPr/>
              <a:t>1/2/2010</a:t>
            </a:fld>
            <a:endParaRPr lang="ca-ES" dirty="0"/>
          </a:p>
        </p:txBody>
      </p:sp>
      <p:sp>
        <p:nvSpPr>
          <p:cNvPr id="5" name="Marcador de pie de página 4"/>
          <p:cNvSpPr>
            <a:spLocks noGrp="1"/>
          </p:cNvSpPr>
          <p:nvPr>
            <p:ph type="ftr" sz="quarter" idx="11"/>
          </p:nvPr>
        </p:nvSpPr>
        <p:spPr/>
        <p:txBody>
          <a:bodyPr/>
          <a:lstStyle/>
          <a:p>
            <a:endParaRPr lang="ca-ES" dirty="0"/>
          </a:p>
        </p:txBody>
      </p:sp>
      <p:sp>
        <p:nvSpPr>
          <p:cNvPr id="6" name="Marcador de número de diapositiva 5"/>
          <p:cNvSpPr>
            <a:spLocks noGrp="1"/>
          </p:cNvSpPr>
          <p:nvPr>
            <p:ph type="sldNum" sz="quarter" idx="12"/>
          </p:nvPr>
        </p:nvSpPr>
        <p:spPr/>
        <p:txBody>
          <a:bodyPr/>
          <a:lstStyle/>
          <a:p>
            <a:fld id="{439A1C8E-DC57-4C77-A41E-2255216308EA}" type="slidenum">
              <a:rPr lang="ca-ES" smtClean="0"/>
              <a:pPr/>
              <a:t>‹Nº›</a:t>
            </a:fld>
            <a:endParaRPr lang="ca-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ca-ES" smtClean="0"/>
              <a:t>Haga clic para modificar el estilo de título del patrón</a:t>
            </a:r>
            <a:endParaRPr lang="ca-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smtClean="0"/>
              <a:t>Haga clic para modificar el estilo de texto del patrón</a:t>
            </a:r>
          </a:p>
        </p:txBody>
      </p:sp>
      <p:sp>
        <p:nvSpPr>
          <p:cNvPr id="4" name="Marcador de fecha 3"/>
          <p:cNvSpPr>
            <a:spLocks noGrp="1"/>
          </p:cNvSpPr>
          <p:nvPr>
            <p:ph type="dt" sz="half" idx="10"/>
          </p:nvPr>
        </p:nvSpPr>
        <p:spPr/>
        <p:txBody>
          <a:bodyPr/>
          <a:lstStyle/>
          <a:p>
            <a:fld id="{592585D2-13CF-4755-92B5-93D01D15B4EA}" type="datetime1">
              <a:rPr lang="ca-ES" smtClean="0"/>
              <a:pPr/>
              <a:t>1/2/2010</a:t>
            </a:fld>
            <a:endParaRPr lang="ca-ES" dirty="0"/>
          </a:p>
        </p:txBody>
      </p:sp>
      <p:sp>
        <p:nvSpPr>
          <p:cNvPr id="5" name="Marcador de pie de página 4"/>
          <p:cNvSpPr>
            <a:spLocks noGrp="1"/>
          </p:cNvSpPr>
          <p:nvPr>
            <p:ph type="ftr" sz="quarter" idx="11"/>
          </p:nvPr>
        </p:nvSpPr>
        <p:spPr/>
        <p:txBody>
          <a:bodyPr/>
          <a:lstStyle/>
          <a:p>
            <a:endParaRPr lang="ca-ES" dirty="0"/>
          </a:p>
        </p:txBody>
      </p:sp>
      <p:sp>
        <p:nvSpPr>
          <p:cNvPr id="6" name="Marcador de número de diapositiva 5"/>
          <p:cNvSpPr>
            <a:spLocks noGrp="1"/>
          </p:cNvSpPr>
          <p:nvPr>
            <p:ph type="sldNum" sz="quarter" idx="12"/>
          </p:nvPr>
        </p:nvSpPr>
        <p:spPr/>
        <p:txBody>
          <a:bodyPr/>
          <a:lstStyle/>
          <a:p>
            <a:fld id="{439A1C8E-DC57-4C77-A41E-2255216308EA}" type="slidenum">
              <a:rPr lang="ca-ES" smtClean="0"/>
              <a:pPr/>
              <a:t>‹Nº›</a:t>
            </a:fld>
            <a:endParaRPr lang="ca-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smtClean="0"/>
              <a:t>Haga clic para modificar el estilo de título del patrón</a:t>
            </a:r>
            <a:endParaRPr lang="ca-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endParaRPr lang="ca-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endParaRPr lang="ca-ES"/>
          </a:p>
        </p:txBody>
      </p:sp>
      <p:sp>
        <p:nvSpPr>
          <p:cNvPr id="5" name="Marcador de fecha 4"/>
          <p:cNvSpPr>
            <a:spLocks noGrp="1"/>
          </p:cNvSpPr>
          <p:nvPr>
            <p:ph type="dt" sz="half" idx="10"/>
          </p:nvPr>
        </p:nvSpPr>
        <p:spPr/>
        <p:txBody>
          <a:bodyPr/>
          <a:lstStyle/>
          <a:p>
            <a:fld id="{E191A81C-B03E-4983-8BAA-54E250771148}" type="datetime1">
              <a:rPr lang="ca-ES" smtClean="0"/>
              <a:pPr/>
              <a:t>1/2/2010</a:t>
            </a:fld>
            <a:endParaRPr lang="ca-ES" dirty="0"/>
          </a:p>
        </p:txBody>
      </p:sp>
      <p:sp>
        <p:nvSpPr>
          <p:cNvPr id="6" name="Marcador de pie de página 5"/>
          <p:cNvSpPr>
            <a:spLocks noGrp="1"/>
          </p:cNvSpPr>
          <p:nvPr>
            <p:ph type="ftr" sz="quarter" idx="11"/>
          </p:nvPr>
        </p:nvSpPr>
        <p:spPr/>
        <p:txBody>
          <a:bodyPr/>
          <a:lstStyle/>
          <a:p>
            <a:endParaRPr lang="ca-ES" dirty="0"/>
          </a:p>
        </p:txBody>
      </p:sp>
      <p:sp>
        <p:nvSpPr>
          <p:cNvPr id="7" name="Marcador de número de diapositiva 6"/>
          <p:cNvSpPr>
            <a:spLocks noGrp="1"/>
          </p:cNvSpPr>
          <p:nvPr>
            <p:ph type="sldNum" sz="quarter" idx="12"/>
          </p:nvPr>
        </p:nvSpPr>
        <p:spPr/>
        <p:txBody>
          <a:bodyPr/>
          <a:lstStyle/>
          <a:p>
            <a:fld id="{439A1C8E-DC57-4C77-A41E-2255216308EA}" type="slidenum">
              <a:rPr lang="ca-ES" smtClean="0"/>
              <a:pPr/>
              <a:t>‹Nº›</a:t>
            </a:fld>
            <a:endParaRPr lang="ca-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ca-ES" smtClean="0"/>
              <a:t>Haga clic para modificar el estilo de título del patrón</a:t>
            </a:r>
            <a:endParaRPr lang="ca-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endParaRPr lang="ca-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endParaRPr lang="ca-ES"/>
          </a:p>
        </p:txBody>
      </p:sp>
      <p:sp>
        <p:nvSpPr>
          <p:cNvPr id="7" name="Marcador de fecha 6"/>
          <p:cNvSpPr>
            <a:spLocks noGrp="1"/>
          </p:cNvSpPr>
          <p:nvPr>
            <p:ph type="dt" sz="half" idx="10"/>
          </p:nvPr>
        </p:nvSpPr>
        <p:spPr/>
        <p:txBody>
          <a:bodyPr/>
          <a:lstStyle/>
          <a:p>
            <a:fld id="{1174ADBF-6C5E-4EFA-AFDA-776C25074C23}" type="datetime1">
              <a:rPr lang="ca-ES" smtClean="0"/>
              <a:pPr/>
              <a:t>1/2/2010</a:t>
            </a:fld>
            <a:endParaRPr lang="ca-ES" dirty="0"/>
          </a:p>
        </p:txBody>
      </p:sp>
      <p:sp>
        <p:nvSpPr>
          <p:cNvPr id="8" name="Marcador de pie de página 7"/>
          <p:cNvSpPr>
            <a:spLocks noGrp="1"/>
          </p:cNvSpPr>
          <p:nvPr>
            <p:ph type="ftr" sz="quarter" idx="11"/>
          </p:nvPr>
        </p:nvSpPr>
        <p:spPr/>
        <p:txBody>
          <a:bodyPr/>
          <a:lstStyle/>
          <a:p>
            <a:endParaRPr lang="ca-ES" dirty="0"/>
          </a:p>
        </p:txBody>
      </p:sp>
      <p:sp>
        <p:nvSpPr>
          <p:cNvPr id="9" name="Marcador de número de diapositiva 8"/>
          <p:cNvSpPr>
            <a:spLocks noGrp="1"/>
          </p:cNvSpPr>
          <p:nvPr>
            <p:ph type="sldNum" sz="quarter" idx="12"/>
          </p:nvPr>
        </p:nvSpPr>
        <p:spPr/>
        <p:txBody>
          <a:bodyPr/>
          <a:lstStyle/>
          <a:p>
            <a:fld id="{439A1C8E-DC57-4C77-A41E-2255216308EA}" type="slidenum">
              <a:rPr lang="ca-ES" smtClean="0"/>
              <a:pPr/>
              <a:t>‹Nº›</a:t>
            </a:fld>
            <a:endParaRPr lang="ca-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smtClean="0"/>
              <a:t>Haga clic para modificar el estilo de título del patrón</a:t>
            </a:r>
            <a:endParaRPr lang="ca-ES"/>
          </a:p>
        </p:txBody>
      </p:sp>
      <p:sp>
        <p:nvSpPr>
          <p:cNvPr id="3" name="Marcador de fecha 2"/>
          <p:cNvSpPr>
            <a:spLocks noGrp="1"/>
          </p:cNvSpPr>
          <p:nvPr>
            <p:ph type="dt" sz="half" idx="10"/>
          </p:nvPr>
        </p:nvSpPr>
        <p:spPr/>
        <p:txBody>
          <a:bodyPr/>
          <a:lstStyle/>
          <a:p>
            <a:fld id="{436A1F89-988D-4177-85F7-D39FECC6CD2A}" type="datetime1">
              <a:rPr lang="ca-ES" smtClean="0"/>
              <a:pPr/>
              <a:t>1/2/2010</a:t>
            </a:fld>
            <a:endParaRPr lang="ca-ES" dirty="0"/>
          </a:p>
        </p:txBody>
      </p:sp>
      <p:sp>
        <p:nvSpPr>
          <p:cNvPr id="4" name="Marcador de pie de página 3"/>
          <p:cNvSpPr>
            <a:spLocks noGrp="1"/>
          </p:cNvSpPr>
          <p:nvPr>
            <p:ph type="ftr" sz="quarter" idx="11"/>
          </p:nvPr>
        </p:nvSpPr>
        <p:spPr/>
        <p:txBody>
          <a:bodyPr/>
          <a:lstStyle/>
          <a:p>
            <a:endParaRPr lang="ca-ES" dirty="0"/>
          </a:p>
        </p:txBody>
      </p:sp>
      <p:sp>
        <p:nvSpPr>
          <p:cNvPr id="5" name="Marcador de número de diapositiva 4"/>
          <p:cNvSpPr>
            <a:spLocks noGrp="1"/>
          </p:cNvSpPr>
          <p:nvPr>
            <p:ph type="sldNum" sz="quarter" idx="12"/>
          </p:nvPr>
        </p:nvSpPr>
        <p:spPr/>
        <p:txBody>
          <a:bodyPr/>
          <a:lstStyle/>
          <a:p>
            <a:fld id="{439A1C8E-DC57-4C77-A41E-2255216308EA}" type="slidenum">
              <a:rPr lang="ca-ES" smtClean="0"/>
              <a:pPr/>
              <a:t>‹Nº›</a:t>
            </a:fld>
            <a:endParaRPr lang="ca-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9290B1B-B0E0-4ACC-8F35-EF71667C2759}" type="datetime1">
              <a:rPr lang="ca-ES" smtClean="0"/>
              <a:pPr/>
              <a:t>1/2/2010</a:t>
            </a:fld>
            <a:endParaRPr lang="ca-ES" dirty="0"/>
          </a:p>
        </p:txBody>
      </p:sp>
      <p:sp>
        <p:nvSpPr>
          <p:cNvPr id="3" name="Marcador de pie de página 2"/>
          <p:cNvSpPr>
            <a:spLocks noGrp="1"/>
          </p:cNvSpPr>
          <p:nvPr>
            <p:ph type="ftr" sz="quarter" idx="11"/>
          </p:nvPr>
        </p:nvSpPr>
        <p:spPr/>
        <p:txBody>
          <a:bodyPr/>
          <a:lstStyle/>
          <a:p>
            <a:endParaRPr lang="ca-ES" dirty="0"/>
          </a:p>
        </p:txBody>
      </p:sp>
      <p:sp>
        <p:nvSpPr>
          <p:cNvPr id="4" name="Marcador de número de diapositiva 3"/>
          <p:cNvSpPr>
            <a:spLocks noGrp="1"/>
          </p:cNvSpPr>
          <p:nvPr>
            <p:ph type="sldNum" sz="quarter" idx="12"/>
          </p:nvPr>
        </p:nvSpPr>
        <p:spPr/>
        <p:txBody>
          <a:bodyPr/>
          <a:lstStyle/>
          <a:p>
            <a:fld id="{439A1C8E-DC57-4C77-A41E-2255216308EA}" type="slidenum">
              <a:rPr lang="ca-ES" smtClean="0"/>
              <a:pPr/>
              <a:t>‹Nº›</a:t>
            </a:fld>
            <a:endParaRPr lang="ca-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ca-ES" smtClean="0"/>
              <a:t>Haga clic para modificar el estilo de título del patrón</a:t>
            </a:r>
            <a:endParaRPr lang="ca-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endParaRPr lang="ca-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Haga clic para modificar el estilo de texto del patrón</a:t>
            </a:r>
          </a:p>
        </p:txBody>
      </p:sp>
      <p:sp>
        <p:nvSpPr>
          <p:cNvPr id="5" name="Marcador de fecha 4"/>
          <p:cNvSpPr>
            <a:spLocks noGrp="1"/>
          </p:cNvSpPr>
          <p:nvPr>
            <p:ph type="dt" sz="half" idx="10"/>
          </p:nvPr>
        </p:nvSpPr>
        <p:spPr/>
        <p:txBody>
          <a:bodyPr/>
          <a:lstStyle/>
          <a:p>
            <a:fld id="{92AE2814-032F-4E8A-93D9-94F85E09AB6B}" type="datetime1">
              <a:rPr lang="ca-ES" smtClean="0"/>
              <a:pPr/>
              <a:t>1/2/2010</a:t>
            </a:fld>
            <a:endParaRPr lang="ca-ES" dirty="0"/>
          </a:p>
        </p:txBody>
      </p:sp>
      <p:sp>
        <p:nvSpPr>
          <p:cNvPr id="6" name="Marcador de pie de página 5"/>
          <p:cNvSpPr>
            <a:spLocks noGrp="1"/>
          </p:cNvSpPr>
          <p:nvPr>
            <p:ph type="ftr" sz="quarter" idx="11"/>
          </p:nvPr>
        </p:nvSpPr>
        <p:spPr/>
        <p:txBody>
          <a:bodyPr/>
          <a:lstStyle/>
          <a:p>
            <a:endParaRPr lang="ca-ES" dirty="0"/>
          </a:p>
        </p:txBody>
      </p:sp>
      <p:sp>
        <p:nvSpPr>
          <p:cNvPr id="7" name="Marcador de número de diapositiva 6"/>
          <p:cNvSpPr>
            <a:spLocks noGrp="1"/>
          </p:cNvSpPr>
          <p:nvPr>
            <p:ph type="sldNum" sz="quarter" idx="12"/>
          </p:nvPr>
        </p:nvSpPr>
        <p:spPr/>
        <p:txBody>
          <a:bodyPr/>
          <a:lstStyle/>
          <a:p>
            <a:fld id="{439A1C8E-DC57-4C77-A41E-2255216308EA}" type="slidenum">
              <a:rPr lang="ca-ES" smtClean="0"/>
              <a:pPr/>
              <a:t>‹Nº›</a:t>
            </a:fld>
            <a:endParaRPr lang="ca-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ca-ES" smtClean="0"/>
              <a:t>Haga clic para modificar el estilo de título del patrón</a:t>
            </a:r>
            <a:endParaRPr lang="ca-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dirty="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smtClean="0"/>
              <a:t>Haga clic para modificar el estilo de texto del patrón</a:t>
            </a:r>
          </a:p>
        </p:txBody>
      </p:sp>
      <p:sp>
        <p:nvSpPr>
          <p:cNvPr id="5" name="Marcador de fecha 4"/>
          <p:cNvSpPr>
            <a:spLocks noGrp="1"/>
          </p:cNvSpPr>
          <p:nvPr>
            <p:ph type="dt" sz="half" idx="10"/>
          </p:nvPr>
        </p:nvSpPr>
        <p:spPr/>
        <p:txBody>
          <a:bodyPr/>
          <a:lstStyle/>
          <a:p>
            <a:fld id="{28B16DA4-1478-48D8-86CD-1CD016EF2907}" type="datetime1">
              <a:rPr lang="ca-ES" smtClean="0"/>
              <a:pPr/>
              <a:t>1/2/2010</a:t>
            </a:fld>
            <a:endParaRPr lang="ca-ES" dirty="0"/>
          </a:p>
        </p:txBody>
      </p:sp>
      <p:sp>
        <p:nvSpPr>
          <p:cNvPr id="6" name="Marcador de pie de página 5"/>
          <p:cNvSpPr>
            <a:spLocks noGrp="1"/>
          </p:cNvSpPr>
          <p:nvPr>
            <p:ph type="ftr" sz="quarter" idx="11"/>
          </p:nvPr>
        </p:nvSpPr>
        <p:spPr/>
        <p:txBody>
          <a:bodyPr/>
          <a:lstStyle/>
          <a:p>
            <a:endParaRPr lang="ca-ES" dirty="0"/>
          </a:p>
        </p:txBody>
      </p:sp>
      <p:sp>
        <p:nvSpPr>
          <p:cNvPr id="7" name="Marcador de número de diapositiva 6"/>
          <p:cNvSpPr>
            <a:spLocks noGrp="1"/>
          </p:cNvSpPr>
          <p:nvPr>
            <p:ph type="sldNum" sz="quarter" idx="12"/>
          </p:nvPr>
        </p:nvSpPr>
        <p:spPr/>
        <p:txBody>
          <a:bodyPr/>
          <a:lstStyle/>
          <a:p>
            <a:fld id="{439A1C8E-DC57-4C77-A41E-2255216308EA}" type="slidenum">
              <a:rPr lang="ca-ES" smtClean="0"/>
              <a:pPr/>
              <a:t>‹Nº›</a:t>
            </a:fld>
            <a:endParaRPr lang="ca-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4">
                <a:lumMod val="60000"/>
                <a:lumOff val="4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a-ES" smtClean="0"/>
              <a:t>Haga clic para modificar el estilo de título del patrón</a:t>
            </a:r>
            <a:endParaRPr lang="ca-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endParaRPr lang="ca-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D1CD15-FF9F-47D0-B512-AC56138348C6}" type="datetime1">
              <a:rPr lang="ca-ES" smtClean="0"/>
              <a:pPr/>
              <a:t>1/2/2010</a:t>
            </a:fld>
            <a:endParaRPr lang="ca-E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A1C8E-DC57-4C77-A41E-2255216308EA}" type="slidenum">
              <a:rPr lang="ca-ES" smtClean="0"/>
              <a:pPr/>
              <a:t>‹Nº›</a:t>
            </a:fld>
            <a:endParaRPr lang="ca-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43116"/>
            <a:ext cx="7772400" cy="2286016"/>
          </a:xfrm>
        </p:spPr>
        <p:txBody>
          <a:bodyPr>
            <a:normAutofit/>
          </a:bodyPr>
          <a:lstStyle/>
          <a:p>
            <a:r>
              <a:rPr lang="ca-ES" sz="3200" b="1" dirty="0">
                <a:effectLst>
                  <a:outerShdw blurRad="38100" dist="38100" dir="2700000" algn="tl">
                    <a:srgbClr val="000000">
                      <a:alpha val="43137"/>
                    </a:srgbClr>
                  </a:outerShdw>
                </a:effectLst>
                <a:latin typeface="Arial" pitchFamily="34" charset="0"/>
                <a:cs typeface="Arial" pitchFamily="34" charset="0"/>
              </a:rPr>
              <a:t>PRINCIPALS DEFICIÈNCIES OBSERVADES EN ELS PROJECTES D’ACTIVITATS, EN MATÈRIA DE MEDI </a:t>
            </a:r>
            <a:r>
              <a:rPr lang="ca-ES" sz="3200" b="1" dirty="0" smtClean="0">
                <a:effectLst>
                  <a:outerShdw blurRad="38100" dist="38100" dir="2700000" algn="tl">
                    <a:srgbClr val="000000">
                      <a:alpha val="43137"/>
                    </a:srgbClr>
                  </a:outerShdw>
                </a:effectLst>
                <a:latin typeface="Arial" pitchFamily="34" charset="0"/>
                <a:cs typeface="Arial" pitchFamily="34" charset="0"/>
              </a:rPr>
              <a:t>AMBIENT</a:t>
            </a:r>
            <a:endParaRPr lang="ca-ES" sz="32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Marcador de número de diapositiva 2"/>
          <p:cNvSpPr>
            <a:spLocks noGrp="1"/>
          </p:cNvSpPr>
          <p:nvPr>
            <p:ph type="sldNum" sz="quarter" idx="12"/>
          </p:nvPr>
        </p:nvSpPr>
        <p:spPr/>
        <p:txBody>
          <a:bodyPr/>
          <a:lstStyle/>
          <a:p>
            <a:fld id="{439A1C8E-DC57-4C77-A41E-2255216308EA}" type="slidenum">
              <a:rPr lang="ca-ES" smtClean="0"/>
              <a:pPr/>
              <a:t>1</a:t>
            </a:fld>
            <a:endParaRPr lang="ca-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68346"/>
          </a:xfrm>
        </p:spPr>
        <p:txBody>
          <a:bodyPr>
            <a:noAutofit/>
          </a:bodyPr>
          <a:lstStyle/>
          <a:p>
            <a:pPr marL="360000" lvl="0" indent="-360000" algn="l">
              <a:buFont typeface="Arial" pitchFamily="34" charset="0"/>
              <a:buChar char="•"/>
            </a:pPr>
            <a:r>
              <a:rPr lang="ca-ES" sz="2400" b="1" dirty="0" smtClean="0">
                <a:effectLst>
                  <a:outerShdw blurRad="38100" dist="38100" dir="2700000" algn="tl">
                    <a:srgbClr val="000000">
                      <a:alpha val="43137"/>
                    </a:srgbClr>
                  </a:outerShdw>
                </a:effectLst>
                <a:latin typeface="Arial" pitchFamily="34" charset="0"/>
                <a:cs typeface="Arial" pitchFamily="34" charset="0"/>
              </a:rPr>
              <a:t>Informació que han de contenir els projectes i principals deficiències observades (continuació).</a:t>
            </a:r>
            <a:endParaRPr lang="ca-ES" sz="2400" b="1" dirty="0">
              <a:effectLst>
                <a:outerShdw blurRad="38100" dist="38100" dir="2700000" algn="tl">
                  <a:srgbClr val="000000">
                    <a:alpha val="43137"/>
                  </a:srgbClr>
                </a:outerShdw>
              </a:effectLst>
              <a:latin typeface="Arial" pitchFamily="34" charset="0"/>
              <a:cs typeface="Arial" pitchFamily="34" charset="0"/>
            </a:endParaRPr>
          </a:p>
        </p:txBody>
      </p:sp>
      <p:pic>
        <p:nvPicPr>
          <p:cNvPr id="2050" name="Picture 2"/>
          <p:cNvPicPr>
            <a:picLocks noChangeAspect="1" noChangeArrowheads="1"/>
          </p:cNvPicPr>
          <p:nvPr/>
        </p:nvPicPr>
        <p:blipFill>
          <a:blip r:embed="rId2"/>
          <a:srcRect/>
          <a:stretch>
            <a:fillRect/>
          </a:stretch>
        </p:blipFill>
        <p:spPr bwMode="auto">
          <a:xfrm>
            <a:off x="571472" y="2490253"/>
            <a:ext cx="2714644" cy="4082019"/>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357554" y="1428736"/>
            <a:ext cx="2795478" cy="5143536"/>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6215074" y="1428736"/>
            <a:ext cx="2342775" cy="5143536"/>
          </a:xfrm>
          <a:prstGeom prst="rect">
            <a:avLst/>
          </a:prstGeom>
          <a:noFill/>
          <a:ln w="9525">
            <a:noFill/>
            <a:miter lim="800000"/>
            <a:headEnd/>
            <a:tailEnd/>
          </a:ln>
          <a:effectLst/>
        </p:spPr>
      </p:pic>
      <p:sp>
        <p:nvSpPr>
          <p:cNvPr id="7" name="Rectangle 6"/>
          <p:cNvSpPr/>
          <p:nvPr/>
        </p:nvSpPr>
        <p:spPr>
          <a:xfrm>
            <a:off x="857224" y="1071546"/>
            <a:ext cx="7429552" cy="338554"/>
          </a:xfrm>
          <a:prstGeom prst="rect">
            <a:avLst/>
          </a:prstGeom>
        </p:spPr>
        <p:txBody>
          <a:bodyPr wrap="square">
            <a:spAutoFit/>
          </a:bodyPr>
          <a:lstStyle/>
          <a:p>
            <a:pPr algn="just"/>
            <a:r>
              <a:rPr lang="ca-ES" sz="1600" u="sng" dirty="0" smtClean="0">
                <a:latin typeface="Arial" pitchFamily="34" charset="0"/>
                <a:cs typeface="Arial" pitchFamily="34" charset="0"/>
              </a:rPr>
              <a:t>Règims de llicència ambiental municipal i d’autorització ambiental municipal</a:t>
            </a:r>
            <a:endParaRPr lang="ca-ES" sz="1600" u="sng" dirty="0"/>
          </a:p>
        </p:txBody>
      </p:sp>
      <p:sp>
        <p:nvSpPr>
          <p:cNvPr id="8" name="Marcador de número de diapositiva 7"/>
          <p:cNvSpPr>
            <a:spLocks noGrp="1"/>
          </p:cNvSpPr>
          <p:nvPr>
            <p:ph type="sldNum" sz="quarter" idx="12"/>
          </p:nvPr>
        </p:nvSpPr>
        <p:spPr/>
        <p:txBody>
          <a:bodyPr/>
          <a:lstStyle/>
          <a:p>
            <a:fld id="{439A1C8E-DC57-4C77-A41E-2255216308EA}" type="slidenum">
              <a:rPr lang="ca-ES" smtClean="0"/>
              <a:pPr/>
              <a:t>10</a:t>
            </a:fld>
            <a:endParaRPr lang="ca-E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68346"/>
          </a:xfrm>
        </p:spPr>
        <p:txBody>
          <a:bodyPr>
            <a:noAutofit/>
          </a:bodyPr>
          <a:lstStyle/>
          <a:p>
            <a:pPr marL="360000" lvl="0" indent="-360000" algn="l">
              <a:buFont typeface="Arial" pitchFamily="34" charset="0"/>
              <a:buChar char="•"/>
            </a:pPr>
            <a:r>
              <a:rPr lang="ca-ES" sz="2400" b="1" dirty="0" smtClean="0">
                <a:effectLst>
                  <a:outerShdw blurRad="38100" dist="38100" dir="2700000" algn="tl">
                    <a:srgbClr val="000000">
                      <a:alpha val="43137"/>
                    </a:srgbClr>
                  </a:outerShdw>
                </a:effectLst>
                <a:latin typeface="Arial" pitchFamily="34" charset="0"/>
                <a:cs typeface="Arial" pitchFamily="34" charset="0"/>
              </a:rPr>
              <a:t>Informació que han de contenir els projectes i principals deficiències observades (continuació).</a:t>
            </a:r>
            <a:endParaRPr lang="ca-E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7" name="Rectangle 6"/>
          <p:cNvSpPr/>
          <p:nvPr/>
        </p:nvSpPr>
        <p:spPr>
          <a:xfrm>
            <a:off x="857224" y="1071546"/>
            <a:ext cx="7429552" cy="338554"/>
          </a:xfrm>
          <a:prstGeom prst="rect">
            <a:avLst/>
          </a:prstGeom>
        </p:spPr>
        <p:txBody>
          <a:bodyPr wrap="square">
            <a:spAutoFit/>
          </a:bodyPr>
          <a:lstStyle/>
          <a:p>
            <a:pPr algn="just"/>
            <a:r>
              <a:rPr lang="ca-ES" sz="1600" u="sng" dirty="0" smtClean="0">
                <a:latin typeface="Arial" pitchFamily="34" charset="0"/>
                <a:cs typeface="Arial" pitchFamily="34" charset="0"/>
              </a:rPr>
              <a:t>Règims de llicència ambiental municipal i d’autorització ambiental municipal</a:t>
            </a:r>
            <a:endParaRPr lang="ca-ES" sz="1600" u="sng" dirty="0"/>
          </a:p>
        </p:txBody>
      </p:sp>
      <p:pic>
        <p:nvPicPr>
          <p:cNvPr id="1026" name="Picture 2"/>
          <p:cNvPicPr>
            <a:picLocks noChangeAspect="1" noChangeArrowheads="1"/>
          </p:cNvPicPr>
          <p:nvPr/>
        </p:nvPicPr>
        <p:blipFill>
          <a:blip r:embed="rId2"/>
          <a:srcRect/>
          <a:stretch>
            <a:fillRect/>
          </a:stretch>
        </p:blipFill>
        <p:spPr bwMode="auto">
          <a:xfrm>
            <a:off x="500034" y="1428736"/>
            <a:ext cx="2705101" cy="417596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00034" y="5573764"/>
            <a:ext cx="2714644" cy="1141384"/>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6072198" y="1428736"/>
            <a:ext cx="2714644" cy="3575633"/>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3286116" y="1428736"/>
            <a:ext cx="2714644" cy="5306823"/>
          </a:xfrm>
          <a:prstGeom prst="rect">
            <a:avLst/>
          </a:prstGeom>
          <a:noFill/>
          <a:ln w="9525">
            <a:noFill/>
            <a:miter lim="800000"/>
            <a:headEnd/>
            <a:tailEnd/>
          </a:ln>
          <a:effectLst/>
        </p:spPr>
      </p:pic>
      <p:sp>
        <p:nvSpPr>
          <p:cNvPr id="8" name="Marcador de número de diapositiva 7"/>
          <p:cNvSpPr>
            <a:spLocks noGrp="1"/>
          </p:cNvSpPr>
          <p:nvPr>
            <p:ph type="sldNum" sz="quarter" idx="12"/>
          </p:nvPr>
        </p:nvSpPr>
        <p:spPr/>
        <p:txBody>
          <a:bodyPr/>
          <a:lstStyle/>
          <a:p>
            <a:fld id="{439A1C8E-DC57-4C77-A41E-2255216308EA}" type="slidenum">
              <a:rPr lang="ca-ES" smtClean="0"/>
              <a:pPr/>
              <a:t>11</a:t>
            </a:fld>
            <a:endParaRPr lang="ca-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457200" y="928670"/>
            <a:ext cx="8229600" cy="5572164"/>
          </a:xfrm>
        </p:spPr>
        <p:txBody>
          <a:bodyPr>
            <a:normAutofit/>
          </a:bodyPr>
          <a:lstStyle/>
          <a:p>
            <a:pPr algn="just">
              <a:buFont typeface="+mj-lt"/>
              <a:buAutoNum type="arabicPeriod"/>
            </a:pPr>
            <a:r>
              <a:rPr lang="ca-ES" sz="1400" b="1" dirty="0" smtClean="0">
                <a:latin typeface="Arial" charset="0"/>
                <a:cs typeface="Arial" charset="0"/>
              </a:rPr>
              <a:t>Manca d’informació suficient sobre emissions de sorolls.</a:t>
            </a:r>
            <a:endParaRPr lang="ca-ES" sz="1400" dirty="0" smtClean="0">
              <a:latin typeface="Arial" charset="0"/>
              <a:cs typeface="Times New Roman" pitchFamily="18" charset="0"/>
            </a:endParaRPr>
          </a:p>
          <a:p>
            <a:pPr marL="684000" lvl="1" indent="-342000" algn="just">
              <a:buFont typeface="Wingdings" pitchFamily="2" charset="2"/>
              <a:buChar char="Ø"/>
            </a:pPr>
            <a:r>
              <a:rPr lang="ca-ES" sz="1400" dirty="0" smtClean="0">
                <a:latin typeface="Arial" charset="0"/>
                <a:cs typeface="Arial" charset="0"/>
              </a:rPr>
              <a:t>Per a les activitats sotmeses al règim de certificació i comunicació prèvia (o al règim de la llicència municipal d’obertura d’establiment), els continguts mínims dels projectes amb focus emissors de soroll s’estableixen genèricament a l’article 15 B) b) de l’OMAIIAA:</a:t>
            </a:r>
          </a:p>
          <a:p>
            <a:pPr marL="280988" indent="-280988" algn="just">
              <a:buFont typeface="Arial" charset="0"/>
              <a:buNone/>
            </a:pPr>
            <a:endParaRPr lang="ca-ES" sz="1400" dirty="0" smtClean="0">
              <a:latin typeface="Arial" charset="0"/>
              <a:cs typeface="Arial" charset="0"/>
            </a:endParaRPr>
          </a:p>
          <a:p>
            <a:pPr marL="280988" indent="-280988" algn="just">
              <a:buFont typeface="Arial" charset="0"/>
              <a:buNone/>
            </a:pPr>
            <a:endParaRPr lang="ca-ES" sz="1400" dirty="0" smtClean="0">
              <a:latin typeface="Arial" charset="0"/>
              <a:cs typeface="Arial" charset="0"/>
            </a:endParaRPr>
          </a:p>
          <a:p>
            <a:pPr marL="280988" indent="-280988" algn="just">
              <a:buFont typeface="Arial" charset="0"/>
              <a:buNone/>
            </a:pPr>
            <a:endParaRPr lang="ca-ES" sz="1400" dirty="0" smtClean="0">
              <a:latin typeface="Arial" charset="0"/>
              <a:cs typeface="Arial" charset="0"/>
            </a:endParaRPr>
          </a:p>
          <a:p>
            <a:pPr marL="280988" indent="-280988" algn="just">
              <a:buFont typeface="Arial" charset="0"/>
              <a:buNone/>
            </a:pPr>
            <a:endParaRPr lang="ca-ES" sz="1400" dirty="0" smtClean="0">
              <a:latin typeface="Arial" charset="0"/>
              <a:cs typeface="Arial" charset="0"/>
            </a:endParaRPr>
          </a:p>
          <a:p>
            <a:pPr marL="280988" indent="-280988" algn="just">
              <a:buFont typeface="Arial" charset="0"/>
              <a:buNone/>
            </a:pPr>
            <a:endParaRPr lang="ca-ES" sz="1400" dirty="0" smtClean="0">
              <a:latin typeface="Arial" charset="0"/>
              <a:cs typeface="Times New Roman" pitchFamily="18" charset="0"/>
            </a:endParaRPr>
          </a:p>
          <a:p>
            <a:pPr marL="280988" indent="-280988" algn="just">
              <a:buFont typeface="Arial" charset="0"/>
              <a:buNone/>
            </a:pPr>
            <a:endParaRPr lang="ca-ES" sz="1400" dirty="0" smtClean="0">
              <a:latin typeface="Arial" charset="0"/>
              <a:cs typeface="Times New Roman" pitchFamily="18" charset="0"/>
            </a:endParaRPr>
          </a:p>
          <a:p>
            <a:pPr marL="684000" indent="-342000" algn="just">
              <a:buFont typeface="Wingdings" pitchFamily="2" charset="2"/>
              <a:buChar char="Ø"/>
            </a:pPr>
            <a:r>
              <a:rPr lang="ca-ES" sz="1400" dirty="0" smtClean="0">
                <a:latin typeface="Arial" charset="0"/>
                <a:cs typeface="Times New Roman" pitchFamily="18" charset="0"/>
              </a:rPr>
              <a:t>Per a les activitats sotmeses al règim de llicència ambiental municipal (o al règim d’autorització ambiental municipal), a l’article 39 A) 4 (Dades sobre emissions de sorolls i vibracions) de l’OMAIIAA, s'especifiquen els continguts mínims següents: </a:t>
            </a:r>
          </a:p>
          <a:p>
            <a:pPr marL="280988" indent="-280988" algn="just">
              <a:buFont typeface="Arial" charset="0"/>
              <a:buAutoNum type="arabicPeriod" startAt="2"/>
            </a:pPr>
            <a:endParaRPr lang="ca-ES" sz="1400" b="1" dirty="0" smtClean="0">
              <a:latin typeface="Arial" charset="0"/>
              <a:cs typeface="Arial" charset="0"/>
            </a:endParaRPr>
          </a:p>
        </p:txBody>
      </p:sp>
      <p:sp>
        <p:nvSpPr>
          <p:cNvPr id="2" name="Título 1"/>
          <p:cNvSpPr>
            <a:spLocks/>
          </p:cNvSpPr>
          <p:nvPr/>
        </p:nvSpPr>
        <p:spPr bwMode="auto">
          <a:xfrm>
            <a:off x="457200" y="203183"/>
            <a:ext cx="8229600" cy="725487"/>
          </a:xfrm>
          <a:prstGeom prst="rect">
            <a:avLst/>
          </a:prstGeom>
          <a:noFill/>
          <a:ln w="9525">
            <a:noFill/>
            <a:miter lim="800000"/>
            <a:headEnd/>
            <a:tailEnd/>
          </a:ln>
        </p:spPr>
        <p:txBody>
          <a:bodyPr anchor="ctr"/>
          <a:lstStyle/>
          <a:p>
            <a:pPr marL="360000" indent="-360000" fontAlgn="auto">
              <a:spcAft>
                <a:spcPts val="0"/>
              </a:spcAft>
              <a:buFont typeface="Arial" pitchFamily="34" charset="0"/>
              <a:buChar char="•"/>
              <a:defRPr/>
            </a:pPr>
            <a:r>
              <a:rPr lang="ca-ES" sz="2400" b="1" dirty="0">
                <a:effectLst>
                  <a:outerShdw blurRad="38100" dist="38100" dir="2700000" algn="tl">
                    <a:srgbClr val="000000">
                      <a:alpha val="43137"/>
                    </a:srgbClr>
                  </a:outerShdw>
                </a:effectLst>
                <a:latin typeface="Arial" pitchFamily="34" charset="0"/>
                <a:ea typeface="+mj-ea"/>
                <a:cs typeface="Arial" pitchFamily="34" charset="0"/>
              </a:rPr>
              <a:t>Deficiències en matèria de soroll.</a:t>
            </a:r>
          </a:p>
        </p:txBody>
      </p:sp>
      <p:sp>
        <p:nvSpPr>
          <p:cNvPr id="4" name="Marcador de número de diapositiva 3"/>
          <p:cNvSpPr>
            <a:spLocks noGrp="1"/>
          </p:cNvSpPr>
          <p:nvPr>
            <p:ph type="sldNum" sz="quarter" idx="12"/>
          </p:nvPr>
        </p:nvSpPr>
        <p:spPr>
          <a:xfrm>
            <a:off x="6553200" y="6350023"/>
            <a:ext cx="2133600" cy="365125"/>
          </a:xfrm>
        </p:spPr>
        <p:txBody>
          <a:bodyPr/>
          <a:lstStyle/>
          <a:p>
            <a:fld id="{439A1C8E-DC57-4C77-A41E-2255216308EA}" type="slidenum">
              <a:rPr lang="ca-ES" smtClean="0"/>
              <a:pPr/>
              <a:t>12</a:t>
            </a:fld>
            <a:endParaRPr lang="ca-ES" dirty="0"/>
          </a:p>
        </p:txBody>
      </p:sp>
      <p:pic>
        <p:nvPicPr>
          <p:cNvPr id="1029" name="Picture 5"/>
          <p:cNvPicPr>
            <a:picLocks noChangeAspect="1" noChangeArrowheads="1"/>
          </p:cNvPicPr>
          <p:nvPr/>
        </p:nvPicPr>
        <p:blipFill>
          <a:blip r:embed="rId2"/>
          <a:srcRect/>
          <a:stretch>
            <a:fillRect/>
          </a:stretch>
        </p:blipFill>
        <p:spPr bwMode="auto">
          <a:xfrm>
            <a:off x="4929190" y="4143380"/>
            <a:ext cx="3386112" cy="2214578"/>
          </a:xfrm>
          <a:prstGeom prst="rect">
            <a:avLst/>
          </a:prstGeom>
          <a:noFill/>
          <a:ln w="9525">
            <a:noFill/>
            <a:miter lim="800000"/>
            <a:headEnd/>
            <a:tailEnd/>
          </a:ln>
          <a:effectLst/>
        </p:spPr>
      </p:pic>
      <p:pic>
        <p:nvPicPr>
          <p:cNvPr id="1031" name="Picture 7"/>
          <p:cNvPicPr>
            <a:picLocks noChangeAspect="1" noChangeArrowheads="1"/>
          </p:cNvPicPr>
          <p:nvPr/>
        </p:nvPicPr>
        <p:blipFill>
          <a:blip r:embed="rId3"/>
          <a:srcRect/>
          <a:stretch>
            <a:fillRect/>
          </a:stretch>
        </p:blipFill>
        <p:spPr bwMode="auto">
          <a:xfrm>
            <a:off x="4929190" y="1907866"/>
            <a:ext cx="3357586" cy="14496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Marcador de contenido 2"/>
          <p:cNvSpPr>
            <a:spLocks noGrp="1"/>
          </p:cNvSpPr>
          <p:nvPr>
            <p:ph idx="1"/>
          </p:nvPr>
        </p:nvSpPr>
        <p:spPr>
          <a:xfrm>
            <a:off x="457200" y="928670"/>
            <a:ext cx="8229600" cy="5500726"/>
          </a:xfrm>
        </p:spPr>
        <p:txBody>
          <a:bodyPr>
            <a:noAutofit/>
          </a:bodyPr>
          <a:lstStyle/>
          <a:p>
            <a:pPr algn="just">
              <a:buFont typeface="Wingdings" pitchFamily="2" charset="2"/>
              <a:buChar char="Ø"/>
            </a:pPr>
            <a:r>
              <a:rPr lang="ca-ES" sz="1400" dirty="0" smtClean="0">
                <a:latin typeface="Arial" pitchFamily="34" charset="0"/>
                <a:cs typeface="Arial" pitchFamily="34" charset="0"/>
              </a:rPr>
              <a:t>Per tal de complimentar els continguts mínims establerts </a:t>
            </a:r>
            <a:r>
              <a:rPr lang="ca-ES" sz="1400" dirty="0" smtClean="0">
                <a:latin typeface="Arial" charset="0"/>
                <a:cs typeface="Arial" charset="0"/>
              </a:rPr>
              <a:t>a l’article 15 B) b) i </a:t>
            </a:r>
            <a:r>
              <a:rPr lang="ca-ES" sz="1400" dirty="0" smtClean="0">
                <a:latin typeface="Arial" pitchFamily="34" charset="0"/>
                <a:cs typeface="Arial" pitchFamily="34" charset="0"/>
              </a:rPr>
              <a:t>a l’article 39 A) 4 de l’OMAIIAA, en matèria de soroll, es considera que els projectes haurien de contemplar els aspectes següents:</a:t>
            </a:r>
          </a:p>
          <a:p>
            <a:pPr marL="684000" algn="just">
              <a:buNone/>
            </a:pPr>
            <a:endParaRPr lang="ca-ES" sz="800" dirty="0" smtClean="0">
              <a:latin typeface="Arial" pitchFamily="34" charset="0"/>
              <a:cs typeface="Arial" pitchFamily="34" charset="0"/>
            </a:endParaRPr>
          </a:p>
          <a:p>
            <a:pPr marL="684000" algn="just">
              <a:buFont typeface="+mj-lt"/>
              <a:buAutoNum type="arabicPeriod"/>
            </a:pPr>
            <a:r>
              <a:rPr lang="ca-ES" sz="1400" dirty="0" smtClean="0">
                <a:latin typeface="Arial" pitchFamily="34" charset="0"/>
                <a:cs typeface="Arial" pitchFamily="34" charset="0"/>
              </a:rPr>
              <a:t>Ubicació de l’activitat, en relació a habitatges i locals contigus, especificant els usos.	</a:t>
            </a:r>
          </a:p>
          <a:p>
            <a:pPr marL="684000" algn="just">
              <a:buFont typeface="+mj-lt"/>
              <a:buAutoNum type="arabicPeriod"/>
            </a:pPr>
            <a:r>
              <a:rPr lang="ca-ES" sz="1400" dirty="0" smtClean="0">
                <a:latin typeface="Arial" pitchFamily="34" charset="0"/>
                <a:cs typeface="Arial" pitchFamily="34" charset="0"/>
              </a:rPr>
              <a:t>Relació detallada de tots els focus emissors (indicant l’horari de funcionament de cadascun) i la seva ubicació en els plànols.</a:t>
            </a:r>
          </a:p>
          <a:p>
            <a:pPr marL="684000" algn="just">
              <a:buFont typeface="+mj-lt"/>
              <a:buAutoNum type="arabicPeriod"/>
            </a:pPr>
            <a:r>
              <a:rPr lang="ca-ES" sz="1400" dirty="0" smtClean="0">
                <a:latin typeface="Arial" pitchFamily="34" charset="0"/>
                <a:cs typeface="Arial" pitchFamily="34" charset="0"/>
              </a:rPr>
              <a:t>Nivells d’emissió en origen de cadascun dels focus i, si s’escau, del seu conjunt.</a:t>
            </a:r>
          </a:p>
          <a:p>
            <a:pPr marL="684000" algn="just">
              <a:buFont typeface="+mj-lt"/>
              <a:buAutoNum type="arabicPeriod"/>
            </a:pPr>
            <a:r>
              <a:rPr lang="ca-ES" sz="1400" dirty="0" smtClean="0">
                <a:latin typeface="Arial" pitchFamily="34" charset="0"/>
                <a:cs typeface="Arial" pitchFamily="34" charset="0"/>
              </a:rPr>
              <a:t>Detall del perímetre de l’activitat, amb descripció dels elements constructius (i, si és el cas, dels sistemes d’aïllament aplicats, acompanyant un projecte d’aïllament), justificant el grau de disminució dels nivells sonors previst.</a:t>
            </a:r>
          </a:p>
          <a:p>
            <a:pPr marL="684000" algn="just">
              <a:buFont typeface="+mj-lt"/>
              <a:buAutoNum type="arabicPeriod"/>
            </a:pPr>
            <a:r>
              <a:rPr lang="ca-ES" sz="1400" dirty="0" smtClean="0">
                <a:latin typeface="Arial" pitchFamily="34" charset="0"/>
                <a:cs typeface="Arial" pitchFamily="34" charset="0"/>
              </a:rPr>
              <a:t>Nivells sonors transmesos, tant a l’exterior com a l’interior d’habitatges i locals contigus, en els casos més desfavorables, i càlcul dels Leq globals aplicant les correccions de nivell (K</a:t>
            </a:r>
            <a:r>
              <a:rPr lang="ca-ES" sz="1400" baseline="-25000" dirty="0" smtClean="0">
                <a:latin typeface="Arial" pitchFamily="34" charset="0"/>
                <a:cs typeface="Arial" pitchFamily="34" charset="0"/>
              </a:rPr>
              <a:t>i</a:t>
            </a:r>
            <a:r>
              <a:rPr lang="ca-ES" sz="1400" dirty="0" smtClean="0">
                <a:latin typeface="Arial" pitchFamily="34" charset="0"/>
                <a:cs typeface="Arial" pitchFamily="34" charset="0"/>
              </a:rPr>
              <a:t>) corresponents, segons l’origen i característiques del soroll, d’acord amb allò establert a l’Annex III.2 del Títol III sobre Contaminació Acústica de l’OGMAU.</a:t>
            </a:r>
          </a:p>
          <a:p>
            <a:pPr marL="684000" algn="just">
              <a:buFont typeface="+mj-lt"/>
              <a:buAutoNum type="arabicPeriod"/>
            </a:pPr>
            <a:r>
              <a:rPr lang="ca-ES" sz="1400" dirty="0" smtClean="0">
                <a:latin typeface="Arial" pitchFamily="34" charset="0"/>
                <a:cs typeface="Arial" pitchFamily="34" charset="0"/>
              </a:rPr>
              <a:t>Zonificació acústica corresponent als ambients exteriors afectats i usos dels espais interiors afectats, així com els nivells guia establerts a l’Annex III.1 del Títol III sobre Contaminació Acústica de l’OGMAU, per a cadascun dels ambients exteriors i espais interiors esmentats anteriorment (períodes diürn i nocturn, segons correspongui).</a:t>
            </a:r>
          </a:p>
          <a:p>
            <a:pPr marL="684000" algn="just">
              <a:buFont typeface="+mj-lt"/>
              <a:buAutoNum type="arabicPeriod"/>
            </a:pPr>
            <a:r>
              <a:rPr lang="ca-ES" sz="1400" dirty="0" smtClean="0">
                <a:latin typeface="Arial" pitchFamily="34" charset="0"/>
                <a:cs typeface="Arial" pitchFamily="34" charset="0"/>
              </a:rPr>
              <a:t>Justificació de què no es superaran els nivells guia esmentats anteriorment.</a:t>
            </a:r>
          </a:p>
          <a:p>
            <a:pPr algn="just">
              <a:buNone/>
            </a:pPr>
            <a:endParaRPr lang="ca-ES" sz="800" dirty="0" smtClean="0">
              <a:latin typeface="Arial" pitchFamily="34" charset="0"/>
              <a:cs typeface="Arial" pitchFamily="34" charset="0"/>
            </a:endParaRPr>
          </a:p>
          <a:p>
            <a:pPr algn="just">
              <a:buFont typeface="Wingdings" pitchFamily="2" charset="2"/>
              <a:buChar char="Ø"/>
            </a:pPr>
            <a:r>
              <a:rPr lang="ca-ES" sz="1400" dirty="0" smtClean="0">
                <a:latin typeface="Arial" pitchFamily="34" charset="0"/>
                <a:cs typeface="Arial" pitchFamily="34" charset="0"/>
              </a:rPr>
              <a:t>Per a les activitats incloses a l’Annex III.6 (Relació d’activitats potencialment contaminadores per soroll) del Títol III sobre Contaminació Acústica de l’OGMAU, s’estableix que cal adjuntar un estudi d’impacte acústic amb el contingut  que s'especifica a l’article 62 de l’OGMAUB.</a:t>
            </a:r>
          </a:p>
        </p:txBody>
      </p:sp>
      <p:sp>
        <p:nvSpPr>
          <p:cNvPr id="5" name="Título 1"/>
          <p:cNvSpPr>
            <a:spLocks noGrp="1"/>
          </p:cNvSpPr>
          <p:nvPr>
            <p:ph type="title"/>
          </p:nvPr>
        </p:nvSpPr>
        <p:spPr>
          <a:xfrm>
            <a:off x="457200" y="142875"/>
            <a:ext cx="8229600" cy="868363"/>
          </a:xfrm>
        </p:spPr>
        <p:txBody>
          <a:bodyPr rtlCol="0">
            <a:noAutofit/>
          </a:bodyPr>
          <a:lstStyle/>
          <a:p>
            <a:pPr marL="360000" indent="-360000" algn="l" fontAlgn="auto">
              <a:spcAft>
                <a:spcPts val="0"/>
              </a:spcAft>
              <a:buFont typeface="Arial" pitchFamily="34" charset="0"/>
              <a:buChar char="•"/>
              <a:defRPr/>
            </a:pPr>
            <a:r>
              <a:rPr lang="ca-ES" sz="2400" b="1" dirty="0" smtClean="0">
                <a:effectLst>
                  <a:outerShdw blurRad="38100" dist="38100" dir="2700000" algn="tl">
                    <a:srgbClr val="000000">
                      <a:alpha val="43137"/>
                    </a:srgbClr>
                  </a:outerShdw>
                </a:effectLst>
                <a:latin typeface="Arial" pitchFamily="34" charset="0"/>
                <a:cs typeface="Arial" pitchFamily="34" charset="0"/>
              </a:rPr>
              <a:t>Deficiències en matèria de soroll (continuació).</a:t>
            </a:r>
            <a:endParaRPr lang="ca-E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4" name="Marcador de número de diapositiva 3"/>
          <p:cNvSpPr>
            <a:spLocks noGrp="1"/>
          </p:cNvSpPr>
          <p:nvPr>
            <p:ph type="sldNum" sz="quarter" idx="12"/>
          </p:nvPr>
        </p:nvSpPr>
        <p:spPr/>
        <p:txBody>
          <a:bodyPr/>
          <a:lstStyle/>
          <a:p>
            <a:pPr>
              <a:defRPr/>
            </a:pPr>
            <a:fld id="{6E001A73-5F42-4F62-9E35-6FC7470FD111}" type="slidenum">
              <a:rPr lang="ca-ES"/>
              <a:pPr>
                <a:defRPr/>
              </a:pPr>
              <a:t>13</a:t>
            </a:fld>
            <a:endParaRPr lang="ca-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457200" y="928670"/>
            <a:ext cx="8229600" cy="5572164"/>
          </a:xfrm>
        </p:spPr>
        <p:txBody>
          <a:bodyPr>
            <a:normAutofit/>
          </a:bodyPr>
          <a:lstStyle/>
          <a:p>
            <a:pPr algn="just">
              <a:buFont typeface="+mj-lt"/>
              <a:buAutoNum type="arabicPeriod" startAt="2"/>
            </a:pPr>
            <a:r>
              <a:rPr lang="ca-ES" sz="1400" b="1" dirty="0" smtClean="0">
                <a:latin typeface="Arial" charset="0"/>
                <a:cs typeface="Times New Roman" pitchFamily="18" charset="0"/>
              </a:rPr>
              <a:t>No justificar el compliment dels valors guia fixats a l’Annex III.1 del Títol III sobre Contaminació Acústica de l’Ordenança General del Medi Ambient Urbà de Barcelona (ambients exteriors i interiors, períodes diürn i nocturn, segons correspongui).</a:t>
            </a:r>
            <a:endParaRPr lang="ca-ES" sz="1400" b="1" dirty="0" smtClean="0">
              <a:latin typeface="Arial" charset="0"/>
              <a:cs typeface="Arial" charset="0"/>
            </a:endParaRPr>
          </a:p>
          <a:p>
            <a:pPr marL="280988" indent="-280988" algn="just">
              <a:buFont typeface="Arial" charset="0"/>
              <a:buNone/>
            </a:pPr>
            <a:r>
              <a:rPr lang="ca-ES" sz="1400" dirty="0" smtClean="0">
                <a:latin typeface="Arial" charset="0"/>
                <a:cs typeface="Times New Roman" pitchFamily="18" charset="0"/>
              </a:rPr>
              <a:t>	</a:t>
            </a:r>
            <a:endParaRPr lang="ca-ES" sz="1400" b="1" dirty="0" smtClean="0">
              <a:latin typeface="Arial" charset="0"/>
              <a:cs typeface="Arial" charset="0"/>
            </a:endParaRPr>
          </a:p>
        </p:txBody>
      </p:sp>
      <p:sp>
        <p:nvSpPr>
          <p:cNvPr id="2" name="Título 1"/>
          <p:cNvSpPr>
            <a:spLocks/>
          </p:cNvSpPr>
          <p:nvPr/>
        </p:nvSpPr>
        <p:spPr bwMode="auto">
          <a:xfrm>
            <a:off x="457200" y="214290"/>
            <a:ext cx="8229600" cy="725487"/>
          </a:xfrm>
          <a:prstGeom prst="rect">
            <a:avLst/>
          </a:prstGeom>
          <a:noFill/>
          <a:ln w="9525">
            <a:noFill/>
            <a:miter lim="800000"/>
            <a:headEnd/>
            <a:tailEnd/>
          </a:ln>
        </p:spPr>
        <p:txBody>
          <a:bodyPr anchor="ctr"/>
          <a:lstStyle/>
          <a:p>
            <a:pPr marL="360000" indent="-360000" fontAlgn="auto">
              <a:spcAft>
                <a:spcPts val="0"/>
              </a:spcAft>
              <a:buFont typeface="Arial" pitchFamily="34" charset="0"/>
              <a:buChar char="•"/>
              <a:defRPr/>
            </a:pPr>
            <a:r>
              <a:rPr lang="ca-ES" sz="2400" b="1" dirty="0">
                <a:effectLst>
                  <a:outerShdw blurRad="38100" dist="38100" dir="2700000" algn="tl">
                    <a:srgbClr val="000000">
                      <a:alpha val="43137"/>
                    </a:srgbClr>
                  </a:outerShdw>
                </a:effectLst>
                <a:latin typeface="Arial" pitchFamily="34" charset="0"/>
                <a:ea typeface="+mj-ea"/>
                <a:cs typeface="Arial" pitchFamily="34" charset="0"/>
              </a:rPr>
              <a:t>Deficiències en matèria de </a:t>
            </a:r>
            <a:r>
              <a:rPr lang="ca-ES" sz="2400" b="1" dirty="0" smtClean="0">
                <a:effectLst>
                  <a:outerShdw blurRad="38100" dist="38100" dir="2700000" algn="tl">
                    <a:srgbClr val="000000">
                      <a:alpha val="43137"/>
                    </a:srgbClr>
                  </a:outerShdw>
                </a:effectLst>
                <a:latin typeface="Arial" pitchFamily="34" charset="0"/>
                <a:ea typeface="+mj-ea"/>
                <a:cs typeface="Arial" pitchFamily="34" charset="0"/>
              </a:rPr>
              <a:t>soroll (continuació).</a:t>
            </a:r>
            <a:endParaRPr lang="ca-ES" sz="2400" b="1" dirty="0">
              <a:effectLst>
                <a:outerShdw blurRad="38100" dist="38100" dir="2700000" algn="tl">
                  <a:srgbClr val="000000">
                    <a:alpha val="43137"/>
                  </a:srgbClr>
                </a:outerShdw>
              </a:effectLst>
              <a:latin typeface="Arial" pitchFamily="34" charset="0"/>
              <a:ea typeface="+mj-ea"/>
              <a:cs typeface="Arial" pitchFamily="34" charset="0"/>
            </a:endParaRPr>
          </a:p>
        </p:txBody>
      </p:sp>
      <p:sp>
        <p:nvSpPr>
          <p:cNvPr id="4" name="Marcador de número de diapositiva 3"/>
          <p:cNvSpPr>
            <a:spLocks noGrp="1"/>
          </p:cNvSpPr>
          <p:nvPr>
            <p:ph type="sldNum" sz="quarter" idx="12"/>
          </p:nvPr>
        </p:nvSpPr>
        <p:spPr>
          <a:xfrm>
            <a:off x="6553200" y="6350023"/>
            <a:ext cx="2133600" cy="365125"/>
          </a:xfrm>
        </p:spPr>
        <p:txBody>
          <a:bodyPr/>
          <a:lstStyle/>
          <a:p>
            <a:fld id="{439A1C8E-DC57-4C77-A41E-2255216308EA}" type="slidenum">
              <a:rPr lang="ca-ES" smtClean="0"/>
              <a:pPr/>
              <a:t>14</a:t>
            </a:fld>
            <a:endParaRPr lang="ca-ES" dirty="0"/>
          </a:p>
        </p:txBody>
      </p:sp>
      <p:pic>
        <p:nvPicPr>
          <p:cNvPr id="2051" name="Picture 3"/>
          <p:cNvPicPr>
            <a:picLocks noChangeAspect="1" noChangeArrowheads="1"/>
          </p:cNvPicPr>
          <p:nvPr/>
        </p:nvPicPr>
        <p:blipFill>
          <a:blip r:embed="rId2"/>
          <a:srcRect/>
          <a:stretch>
            <a:fillRect/>
          </a:stretch>
        </p:blipFill>
        <p:spPr bwMode="auto">
          <a:xfrm>
            <a:off x="928685" y="1714488"/>
            <a:ext cx="3286125" cy="3705225"/>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a:srcRect/>
          <a:stretch>
            <a:fillRect/>
          </a:stretch>
        </p:blipFill>
        <p:spPr bwMode="auto">
          <a:xfrm>
            <a:off x="928685" y="5343546"/>
            <a:ext cx="3286125" cy="1085850"/>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4857752" y="1706969"/>
            <a:ext cx="3429024" cy="472242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14290"/>
            <a:ext cx="8229600" cy="1000132"/>
          </a:xfrm>
        </p:spPr>
        <p:txBody>
          <a:bodyPr>
            <a:noAutofit/>
          </a:bodyPr>
          <a:lstStyle/>
          <a:p>
            <a:pPr marL="360000" indent="-360000" algn="l">
              <a:buFont typeface="Arial" pitchFamily="34" charset="0"/>
              <a:buChar char="•"/>
            </a:pPr>
            <a:r>
              <a:rPr lang="ca-ES" sz="2400" b="1" dirty="0" smtClean="0">
                <a:effectLst>
                  <a:outerShdw blurRad="38100" dist="38100" dir="2700000" algn="tl">
                    <a:srgbClr val="000000">
                      <a:alpha val="43137"/>
                    </a:srgbClr>
                  </a:outerShdw>
                </a:effectLst>
                <a:latin typeface="Arial" pitchFamily="34" charset="0"/>
                <a:cs typeface="Arial" pitchFamily="34" charset="0"/>
              </a:rPr>
              <a:t>Deficiències en matèria d’emissions de contaminants a l’atmosfera.</a:t>
            </a:r>
            <a:endParaRPr lang="ca-E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Marcador de contenido 2"/>
          <p:cNvSpPr>
            <a:spLocks noGrp="1"/>
          </p:cNvSpPr>
          <p:nvPr>
            <p:ph idx="1"/>
          </p:nvPr>
        </p:nvSpPr>
        <p:spPr>
          <a:xfrm>
            <a:off x="457200" y="1142984"/>
            <a:ext cx="8229600" cy="5500726"/>
          </a:xfrm>
        </p:spPr>
        <p:txBody>
          <a:bodyPr>
            <a:normAutofit/>
          </a:bodyPr>
          <a:lstStyle/>
          <a:p>
            <a:pPr lvl="0" algn="just">
              <a:buFont typeface="+mj-lt"/>
              <a:buAutoNum type="arabicPeriod"/>
            </a:pPr>
            <a:r>
              <a:rPr lang="ca-ES" sz="1400" b="1" dirty="0" smtClean="0">
                <a:latin typeface="Arial" pitchFamily="34" charset="0"/>
                <a:cs typeface="Arial" pitchFamily="34" charset="0"/>
              </a:rPr>
              <a:t>Manca d’informació suficient sobre emissions de contaminants a l’atmosfera.</a:t>
            </a:r>
            <a:endParaRPr lang="ca-ES" sz="1400" dirty="0" smtClean="0">
              <a:latin typeface="Arial" pitchFamily="34" charset="0"/>
              <a:cs typeface="Arial" pitchFamily="34" charset="0"/>
            </a:endParaRPr>
          </a:p>
          <a:p>
            <a:pPr marL="684000" indent="-342000" algn="just">
              <a:buFont typeface="Wingdings" pitchFamily="2" charset="2"/>
              <a:buChar char="Ø"/>
            </a:pPr>
            <a:r>
              <a:rPr lang="ca-ES" sz="1400" dirty="0" smtClean="0">
                <a:latin typeface="Arial" charset="0"/>
                <a:cs typeface="Arial" charset="0"/>
              </a:rPr>
              <a:t>Per a les activitats sotmeses al règim de certificació i comunicació prèvia (o al règim de la llicència municipal d’obertura d’establiment), els continguts mínims dels projectes amb focus emissors de contaminants a l’atmosfera s’estableixen genèricament a l’article 15 B) b) de l’OMAIIAA, com en el cas anteriorment comentat dels sorolls.</a:t>
            </a:r>
          </a:p>
          <a:p>
            <a:pPr marL="684000" indent="-342000" algn="just">
              <a:buFont typeface="Wingdings" pitchFamily="2" charset="2"/>
              <a:buChar char="Ø"/>
            </a:pPr>
            <a:r>
              <a:rPr lang="ca-ES" sz="1400" dirty="0" smtClean="0">
                <a:latin typeface="Arial" charset="0"/>
                <a:cs typeface="Times New Roman" pitchFamily="18" charset="0"/>
              </a:rPr>
              <a:t>Per a les activitats sotmeses al règim de llicència ambiental municipal (o al règim d’autorització ambiental municipal), a l’article 39 A) 1 (Dades sobre emissions de fums i gasos en xemeneies) de l’OMAIIAA, s'especifiquen els continguts mínims següents:</a:t>
            </a:r>
            <a:endParaRPr lang="ca-ES" sz="1400" dirty="0" smtClean="0">
              <a:latin typeface="Arial" pitchFamily="34" charset="0"/>
              <a:cs typeface="Arial" pitchFamily="34" charset="0"/>
            </a:endParaRPr>
          </a:p>
          <a:p>
            <a:pPr marL="342000" indent="0" algn="just">
              <a:buNone/>
            </a:pPr>
            <a:endParaRPr lang="ca-ES" sz="1400" dirty="0" smtClean="0">
              <a:latin typeface="Arial" pitchFamily="34" charset="0"/>
              <a:cs typeface="Arial" pitchFamily="34" charset="0"/>
            </a:endParaRPr>
          </a:p>
        </p:txBody>
      </p:sp>
      <p:sp>
        <p:nvSpPr>
          <p:cNvPr id="4" name="Marcador de número de diapositiva 3"/>
          <p:cNvSpPr>
            <a:spLocks noGrp="1"/>
          </p:cNvSpPr>
          <p:nvPr>
            <p:ph type="sldNum" sz="quarter" idx="12"/>
          </p:nvPr>
        </p:nvSpPr>
        <p:spPr/>
        <p:txBody>
          <a:bodyPr/>
          <a:lstStyle/>
          <a:p>
            <a:fld id="{439A1C8E-DC57-4C77-A41E-2255216308EA}" type="slidenum">
              <a:rPr lang="ca-ES" smtClean="0"/>
              <a:pPr/>
              <a:t>15</a:t>
            </a:fld>
            <a:endParaRPr lang="ca-ES" dirty="0"/>
          </a:p>
        </p:txBody>
      </p:sp>
      <p:pic>
        <p:nvPicPr>
          <p:cNvPr id="1029" name="Picture 5"/>
          <p:cNvPicPr>
            <a:picLocks noChangeAspect="1" noChangeArrowheads="1"/>
          </p:cNvPicPr>
          <p:nvPr/>
        </p:nvPicPr>
        <p:blipFill>
          <a:blip r:embed="rId2"/>
          <a:srcRect/>
          <a:stretch>
            <a:fillRect/>
          </a:stretch>
        </p:blipFill>
        <p:spPr bwMode="auto">
          <a:xfrm>
            <a:off x="1357290" y="3000372"/>
            <a:ext cx="3004651" cy="3571901"/>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a:srcRect/>
          <a:stretch>
            <a:fillRect/>
          </a:stretch>
        </p:blipFill>
        <p:spPr bwMode="auto">
          <a:xfrm>
            <a:off x="4857752" y="3000372"/>
            <a:ext cx="3079197" cy="26432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14290"/>
            <a:ext cx="8229600" cy="1000132"/>
          </a:xfrm>
        </p:spPr>
        <p:txBody>
          <a:bodyPr>
            <a:noAutofit/>
          </a:bodyPr>
          <a:lstStyle/>
          <a:p>
            <a:pPr marL="360000" indent="-360000" algn="l">
              <a:buFont typeface="Arial" pitchFamily="34" charset="0"/>
              <a:buChar char="•"/>
            </a:pPr>
            <a:r>
              <a:rPr lang="ca-ES" sz="2400" b="1" dirty="0" smtClean="0">
                <a:effectLst>
                  <a:outerShdw blurRad="38100" dist="38100" dir="2700000" algn="tl">
                    <a:srgbClr val="000000">
                      <a:alpha val="43137"/>
                    </a:srgbClr>
                  </a:outerShdw>
                </a:effectLst>
                <a:latin typeface="Arial" pitchFamily="34" charset="0"/>
                <a:cs typeface="Arial" pitchFamily="34" charset="0"/>
              </a:rPr>
              <a:t>Deficiències en matèria d’emissions de contaminants a l’atmosfera (continuació).</a:t>
            </a:r>
            <a:endParaRPr lang="ca-E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Marcador de contenido 2"/>
          <p:cNvSpPr>
            <a:spLocks noGrp="1"/>
          </p:cNvSpPr>
          <p:nvPr>
            <p:ph idx="1"/>
          </p:nvPr>
        </p:nvSpPr>
        <p:spPr>
          <a:xfrm>
            <a:off x="457200" y="1142984"/>
            <a:ext cx="8229600" cy="5357850"/>
          </a:xfrm>
        </p:spPr>
        <p:txBody>
          <a:bodyPr>
            <a:normAutofit/>
          </a:bodyPr>
          <a:lstStyle/>
          <a:p>
            <a:pPr algn="just">
              <a:buFont typeface="+mj-lt"/>
              <a:buAutoNum type="arabicPeriod" startAt="2"/>
            </a:pPr>
            <a:r>
              <a:rPr lang="ca-ES" sz="1400" b="1" dirty="0" smtClean="0">
                <a:latin typeface="Arial" pitchFamily="34" charset="0"/>
                <a:cs typeface="Arial" pitchFamily="34" charset="0"/>
              </a:rPr>
              <a:t>No justificar el compliment del Títol I sobre Protecció de l'Atmosfera de l'Ordenança General del Medi Ambient Urbà de Barcelona, pel que fa a les condicions d'evacuació (emissió) de contaminants de l’atmosfera (no justificar l’adequació de l’alçada dels conductes en relació a l’entorn afectat, o que s’hagin adoptat els procediments de dispersió adequats).</a:t>
            </a:r>
            <a:endParaRPr lang="ca-ES" sz="1400" dirty="0">
              <a:latin typeface="Arial" pitchFamily="34" charset="0"/>
              <a:cs typeface="Arial" pitchFamily="34" charset="0"/>
            </a:endParaRPr>
          </a:p>
        </p:txBody>
      </p:sp>
      <p:sp>
        <p:nvSpPr>
          <p:cNvPr id="4" name="Marcador de número de diapositiva 3"/>
          <p:cNvSpPr>
            <a:spLocks noGrp="1"/>
          </p:cNvSpPr>
          <p:nvPr>
            <p:ph type="sldNum" sz="quarter" idx="12"/>
          </p:nvPr>
        </p:nvSpPr>
        <p:spPr/>
        <p:txBody>
          <a:bodyPr/>
          <a:lstStyle/>
          <a:p>
            <a:fld id="{439A1C8E-DC57-4C77-A41E-2255216308EA}" type="slidenum">
              <a:rPr lang="ca-ES" smtClean="0"/>
              <a:pPr/>
              <a:t>16</a:t>
            </a:fld>
            <a:endParaRPr lang="ca-ES" dirty="0"/>
          </a:p>
        </p:txBody>
      </p:sp>
      <p:pic>
        <p:nvPicPr>
          <p:cNvPr id="1026" name="Picture 2"/>
          <p:cNvPicPr>
            <a:picLocks noChangeAspect="1" noChangeArrowheads="1"/>
          </p:cNvPicPr>
          <p:nvPr/>
        </p:nvPicPr>
        <p:blipFill>
          <a:blip r:embed="rId2"/>
          <a:srcRect/>
          <a:stretch>
            <a:fillRect/>
          </a:stretch>
        </p:blipFill>
        <p:spPr bwMode="auto">
          <a:xfrm>
            <a:off x="4929190" y="2412255"/>
            <a:ext cx="3786214" cy="3874265"/>
          </a:xfrm>
          <a:prstGeom prst="rect">
            <a:avLst/>
          </a:prstGeom>
          <a:noFill/>
          <a:ln w="9525">
            <a:noFill/>
            <a:miter lim="800000"/>
            <a:headEnd/>
            <a:tailEnd/>
          </a:ln>
          <a:effectLst/>
        </p:spPr>
      </p:pic>
      <p:sp>
        <p:nvSpPr>
          <p:cNvPr id="8" name="QuadreDeText 7"/>
          <p:cNvSpPr txBox="1"/>
          <p:nvPr/>
        </p:nvSpPr>
        <p:spPr>
          <a:xfrm>
            <a:off x="6000760" y="3571876"/>
            <a:ext cx="285752" cy="369332"/>
          </a:xfrm>
          <a:prstGeom prst="rect">
            <a:avLst/>
          </a:prstGeom>
          <a:noFill/>
        </p:spPr>
        <p:txBody>
          <a:bodyPr wrap="square" rtlCol="0">
            <a:spAutoFit/>
          </a:bodyPr>
          <a:lstStyle/>
          <a:p>
            <a:r>
              <a:rPr lang="ca-ES" b="1" dirty="0" smtClean="0"/>
              <a:t>I</a:t>
            </a:r>
            <a:endParaRPr lang="ca-ES" b="1" dirty="0"/>
          </a:p>
        </p:txBody>
      </p:sp>
      <p:sp>
        <p:nvSpPr>
          <p:cNvPr id="7" name="QuadreDeText 6"/>
          <p:cNvSpPr txBox="1"/>
          <p:nvPr/>
        </p:nvSpPr>
        <p:spPr>
          <a:xfrm>
            <a:off x="785786" y="2357430"/>
            <a:ext cx="4143404" cy="4185761"/>
          </a:xfrm>
          <a:prstGeom prst="rect">
            <a:avLst/>
          </a:prstGeom>
          <a:noFill/>
        </p:spPr>
        <p:txBody>
          <a:bodyPr wrap="square" rtlCol="0">
            <a:spAutoFit/>
          </a:bodyPr>
          <a:lstStyle/>
          <a:p>
            <a:pPr marL="342000" indent="-342000" algn="just">
              <a:buFont typeface="Wingdings" pitchFamily="2" charset="2"/>
              <a:buChar char="Ø"/>
            </a:pPr>
            <a:r>
              <a:rPr lang="ca-ES" sz="1400" dirty="0" smtClean="0">
                <a:latin typeface="Arial" pitchFamily="34" charset="0"/>
                <a:cs typeface="Arial" pitchFamily="34" charset="0"/>
              </a:rPr>
              <a:t>El Títol I sobre Protecció de l'Atmosfera de l’OGMAU estableix, amb caràcter general, l'obligació d’evacuar els efluents contaminants de l’atmosfera per xemeneies i les condicions d’alçada d’aquestes.</a:t>
            </a:r>
          </a:p>
          <a:p>
            <a:pPr marL="342000" indent="-342000" algn="just">
              <a:buFont typeface="Wingdings" pitchFamily="2" charset="2"/>
              <a:buChar char="Ø"/>
            </a:pPr>
            <a:r>
              <a:rPr lang="ca-ES" sz="1400" dirty="0" smtClean="0">
                <a:latin typeface="Arial" pitchFamily="34" charset="0"/>
                <a:cs typeface="Arial" pitchFamily="34" charset="0"/>
              </a:rPr>
              <a:t>A l’article 19 i següents de l’OGMAU s’estableix una metodologia per determinar l’alçada de les xemeneies d'evacuació dels contaminants procedents d'instal·lacions industrials (de processos o de combustió, llevat les de gran potència o volum d’emissió de contaminants) o de calefacció o producció d’aigua calenta sanitària.</a:t>
            </a:r>
          </a:p>
          <a:p>
            <a:pPr marL="342000" indent="-342000" algn="just">
              <a:buFont typeface="Wingdings" pitchFamily="2" charset="2"/>
              <a:buChar char="Ø"/>
            </a:pPr>
            <a:r>
              <a:rPr lang="ca-ES" sz="1400" dirty="0" smtClean="0">
                <a:latin typeface="Arial" pitchFamily="34" charset="0"/>
                <a:cs typeface="Arial" pitchFamily="34" charset="0"/>
              </a:rPr>
              <a:t>Per a instal·lacions de gran potència o volum d’emissió de contaminants, per determinar l’alçada, cal emprar models matemàtics de dispersió, que tinguin en compte els paràmetres meteorològics i topogràfics específics de la zona.</a:t>
            </a:r>
            <a:endParaRPr lang="ca-E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14290"/>
            <a:ext cx="8229600" cy="1000132"/>
          </a:xfrm>
        </p:spPr>
        <p:txBody>
          <a:bodyPr>
            <a:noAutofit/>
          </a:bodyPr>
          <a:lstStyle/>
          <a:p>
            <a:pPr marL="360000" indent="-360000" algn="l">
              <a:buFont typeface="Arial" pitchFamily="34" charset="0"/>
              <a:buChar char="•"/>
            </a:pPr>
            <a:r>
              <a:rPr lang="ca-ES" sz="2400" b="1" dirty="0" smtClean="0">
                <a:effectLst>
                  <a:outerShdw blurRad="38100" dist="38100" dir="2700000" algn="tl">
                    <a:srgbClr val="000000">
                      <a:alpha val="43137"/>
                    </a:srgbClr>
                  </a:outerShdw>
                </a:effectLst>
                <a:latin typeface="Arial" pitchFamily="34" charset="0"/>
                <a:cs typeface="Arial" pitchFamily="34" charset="0"/>
              </a:rPr>
              <a:t>Deficiències en matèria d’expulsions d’aire a l’exterior (ventilació i climatització).</a:t>
            </a:r>
            <a:endParaRPr lang="ca-E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Marcador de contenido 2"/>
          <p:cNvSpPr>
            <a:spLocks noGrp="1"/>
          </p:cNvSpPr>
          <p:nvPr>
            <p:ph idx="1"/>
          </p:nvPr>
        </p:nvSpPr>
        <p:spPr>
          <a:xfrm>
            <a:off x="457200" y="1285860"/>
            <a:ext cx="8229600" cy="5000660"/>
          </a:xfrm>
        </p:spPr>
        <p:txBody>
          <a:bodyPr>
            <a:normAutofit/>
          </a:bodyPr>
          <a:lstStyle/>
          <a:p>
            <a:pPr marL="342000" lvl="1" indent="0" algn="just">
              <a:buNone/>
            </a:pPr>
            <a:r>
              <a:rPr lang="ca-ES" sz="1400" b="1" dirty="0" smtClean="0">
                <a:latin typeface="Arial" pitchFamily="34" charset="0"/>
                <a:cs typeface="Arial" pitchFamily="34" charset="0"/>
              </a:rPr>
              <a:t>No indicar la situació i alçada, en relació a edificacions (o altres elements o zones que puguin resultar potencialment afectats), dels punts d’expulsió a l’exterior de l’aire procedent dels sistemes de ventilació i climatització, i no justificar el compliment de les condicions establertes al Capítol 4 del Títol I sobre Protecció de l’atmosfera de l’Ordenança General del Medi Ambient Urbà de Barcelona.</a:t>
            </a:r>
            <a:endParaRPr lang="ca-ES" sz="1400" dirty="0" smtClean="0">
              <a:latin typeface="Arial" pitchFamily="34" charset="0"/>
              <a:cs typeface="Arial" pitchFamily="34" charset="0"/>
            </a:endParaRPr>
          </a:p>
          <a:p>
            <a:pPr algn="just"/>
            <a:endParaRPr lang="ca-ES" sz="1400" dirty="0">
              <a:latin typeface="Arial" pitchFamily="34" charset="0"/>
              <a:cs typeface="Arial" pitchFamily="34" charset="0"/>
            </a:endParaRPr>
          </a:p>
        </p:txBody>
      </p:sp>
      <p:sp>
        <p:nvSpPr>
          <p:cNvPr id="4" name="Marcador de número de diapositiva 3"/>
          <p:cNvSpPr>
            <a:spLocks noGrp="1"/>
          </p:cNvSpPr>
          <p:nvPr>
            <p:ph type="sldNum" sz="quarter" idx="12"/>
          </p:nvPr>
        </p:nvSpPr>
        <p:spPr/>
        <p:txBody>
          <a:bodyPr/>
          <a:lstStyle/>
          <a:p>
            <a:fld id="{439A1C8E-DC57-4C77-A41E-2255216308EA}" type="slidenum">
              <a:rPr lang="ca-ES" smtClean="0"/>
              <a:pPr/>
              <a:t>17</a:t>
            </a:fld>
            <a:endParaRPr lang="ca-ES" dirty="0"/>
          </a:p>
        </p:txBody>
      </p:sp>
      <p:pic>
        <p:nvPicPr>
          <p:cNvPr id="2050" name="Picture 2"/>
          <p:cNvPicPr>
            <a:picLocks noChangeAspect="1" noChangeArrowheads="1"/>
          </p:cNvPicPr>
          <p:nvPr/>
        </p:nvPicPr>
        <p:blipFill>
          <a:blip r:embed="rId2"/>
          <a:srcRect/>
          <a:stretch>
            <a:fillRect/>
          </a:stretch>
        </p:blipFill>
        <p:spPr bwMode="auto">
          <a:xfrm>
            <a:off x="4617752" y="2571744"/>
            <a:ext cx="4026214" cy="1571636"/>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643438" y="4786322"/>
            <a:ext cx="4000528" cy="838206"/>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4643438" y="4310602"/>
            <a:ext cx="4000528" cy="475720"/>
          </a:xfrm>
          <a:prstGeom prst="rect">
            <a:avLst/>
          </a:prstGeom>
          <a:noFill/>
          <a:ln w="9525">
            <a:noFill/>
            <a:miter lim="800000"/>
            <a:headEnd/>
            <a:tailEnd/>
          </a:ln>
          <a:effectLst/>
        </p:spPr>
      </p:pic>
      <p:sp>
        <p:nvSpPr>
          <p:cNvPr id="8" name="QuadreDeText 7"/>
          <p:cNvSpPr txBox="1"/>
          <p:nvPr/>
        </p:nvSpPr>
        <p:spPr>
          <a:xfrm>
            <a:off x="785786" y="2571744"/>
            <a:ext cx="3786214" cy="3108543"/>
          </a:xfrm>
          <a:prstGeom prst="rect">
            <a:avLst/>
          </a:prstGeom>
          <a:noFill/>
        </p:spPr>
        <p:txBody>
          <a:bodyPr wrap="square" rtlCol="0">
            <a:spAutoFit/>
          </a:bodyPr>
          <a:lstStyle/>
          <a:p>
            <a:pPr marL="342000" indent="-342000" algn="just">
              <a:buFont typeface="Wingdings" pitchFamily="2" charset="2"/>
              <a:buChar char="Ø"/>
            </a:pPr>
            <a:r>
              <a:rPr lang="ca-ES" sz="1400" dirty="0" smtClean="0">
                <a:latin typeface="Arial" pitchFamily="34" charset="0"/>
                <a:cs typeface="Arial" pitchFamily="34" charset="0"/>
              </a:rPr>
              <a:t>Per a l'evacuació a l’exterior de l’aire procedent d'instal·lacions de ventilació  o de climatització, en el </a:t>
            </a:r>
            <a:r>
              <a:rPr lang="ca-ES" sz="1400" dirty="0" smtClean="0">
                <a:latin typeface="Arial" charset="0"/>
                <a:cs typeface="Arial" charset="0"/>
              </a:rPr>
              <a:t>Títol I sobre Protecció de l'Atmosfera de l’OGMAU, s’estableix, amb caràcter general, l'obligació de complir les condicions d’alçada previstes per als “conductes de categoria zero”.</a:t>
            </a:r>
          </a:p>
          <a:p>
            <a:pPr marL="342000" indent="-342000" algn="just">
              <a:buFont typeface="Wingdings" pitchFamily="2" charset="2"/>
              <a:buChar char="Ø"/>
            </a:pPr>
            <a:r>
              <a:rPr lang="ca-ES" sz="1400" dirty="0" smtClean="0">
                <a:latin typeface="Arial" charset="0"/>
                <a:cs typeface="Arial" charset="0"/>
              </a:rPr>
              <a:t>En tots els casos cal indicar la situació dels punts d'expulsió d’aire, la distància i alçada de cadascun, en relació a les edificacions properes (o altres elements afectables), justificant el compliment de les condicions d’alçada establertes.</a:t>
            </a:r>
            <a:endParaRPr lang="ca-E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785794"/>
            <a:ext cx="8229600" cy="1143000"/>
          </a:xfrm>
        </p:spPr>
        <p:txBody>
          <a:bodyPr>
            <a:noAutofit/>
          </a:bodyPr>
          <a:lstStyle/>
          <a:p>
            <a:pPr marL="360000" indent="-360000" algn="just">
              <a:buFont typeface="Arial" pitchFamily="34" charset="0"/>
              <a:buChar char="•"/>
            </a:pPr>
            <a:r>
              <a:rPr lang="ca-ES" sz="2400" b="1" dirty="0" smtClean="0">
                <a:effectLst>
                  <a:outerShdw blurRad="38100" dist="38100" dir="2700000" algn="tl">
                    <a:srgbClr val="000000">
                      <a:alpha val="43137"/>
                    </a:srgbClr>
                  </a:outerShdw>
                </a:effectLst>
                <a:latin typeface="Arial" pitchFamily="34" charset="0"/>
                <a:cs typeface="Arial" pitchFamily="34" charset="0"/>
              </a:rPr>
              <a:t>Altres mancances en el contingut de les memòries: descripció de l’activitat i justificació del compliment de la normativa d’aplicació.</a:t>
            </a:r>
            <a:endParaRPr lang="ca-E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Marcador de contenido 2"/>
          <p:cNvSpPr>
            <a:spLocks noGrp="1"/>
          </p:cNvSpPr>
          <p:nvPr>
            <p:ph idx="1"/>
          </p:nvPr>
        </p:nvSpPr>
        <p:spPr>
          <a:xfrm>
            <a:off x="457200" y="1928802"/>
            <a:ext cx="8229600" cy="4071966"/>
          </a:xfrm>
        </p:spPr>
        <p:txBody>
          <a:bodyPr>
            <a:normAutofit/>
          </a:bodyPr>
          <a:lstStyle/>
          <a:p>
            <a:pPr algn="just">
              <a:buNone/>
            </a:pPr>
            <a:endParaRPr lang="ca-ES" sz="1600" b="1" dirty="0" smtClean="0">
              <a:latin typeface="Arial" pitchFamily="34" charset="0"/>
              <a:cs typeface="Arial" pitchFamily="34" charset="0"/>
            </a:endParaRPr>
          </a:p>
          <a:p>
            <a:pPr algn="just">
              <a:buFont typeface="+mj-lt"/>
              <a:buAutoNum type="arabicPeriod"/>
            </a:pPr>
            <a:r>
              <a:rPr lang="ca-ES" sz="1600" b="1" dirty="0" smtClean="0">
                <a:latin typeface="Arial" pitchFamily="34" charset="0"/>
                <a:cs typeface="Arial" pitchFamily="34" charset="0"/>
              </a:rPr>
              <a:t>Justificació genèrica del compliment de normativa: Es fa un enunciat genèric de la normativa, sense justificar que l’activitat s’ajusta a la mateixa. És una declaració d’intencions però no una justificació de què la realitat existent compleix amb la normativa aplicable.</a:t>
            </a:r>
          </a:p>
          <a:p>
            <a:pPr marL="684000" lvl="1" indent="-342000" algn="just">
              <a:buNone/>
            </a:pPr>
            <a:r>
              <a:rPr lang="ca-ES" sz="1600" dirty="0" smtClean="0">
                <a:latin typeface="Arial" pitchFamily="34" charset="0"/>
                <a:cs typeface="Arial" pitchFamily="34" charset="0"/>
              </a:rPr>
              <a:t>Exemple:</a:t>
            </a:r>
          </a:p>
          <a:p>
            <a:pPr marL="342000" lvl="1" indent="0" algn="just">
              <a:buFontTx/>
              <a:buChar char="-"/>
            </a:pPr>
            <a:r>
              <a:rPr lang="ca-ES" sz="1600" dirty="0" smtClean="0">
                <a:latin typeface="Arial" pitchFamily="34" charset="0"/>
                <a:cs typeface="Arial" pitchFamily="34" charset="0"/>
              </a:rPr>
              <a:t> L’evacuació de l’aire es realitzarà d’acord amb l’Ordenança General del Medi Ambient Urbà de Barcelona. Manca indicar quin títol, quin article, i sobretot descriure les característiques del conducte que realment tenim, i en aquest cas, hauria d’anar grafiat en els plànols de planta i secció.</a:t>
            </a:r>
          </a:p>
          <a:p>
            <a:pPr marL="342000" lvl="1" indent="0" algn="just">
              <a:buNone/>
            </a:pPr>
            <a:r>
              <a:rPr lang="ca-ES" sz="1600" dirty="0" smtClean="0">
                <a:latin typeface="Arial" pitchFamily="34" charset="0"/>
                <a:cs typeface="Arial" pitchFamily="34" charset="0"/>
              </a:rPr>
              <a:t>- Es compliran les Ordenances de Barcelona.</a:t>
            </a:r>
          </a:p>
          <a:p>
            <a:pPr marL="684000" lvl="1" indent="-342000" algn="just">
              <a:buNone/>
            </a:pPr>
            <a:r>
              <a:rPr lang="ca-ES" sz="1600" dirty="0" smtClean="0">
                <a:latin typeface="Arial" pitchFamily="34" charset="0"/>
                <a:cs typeface="Arial" pitchFamily="34" charset="0"/>
              </a:rPr>
              <a:t>Quines ?</a:t>
            </a:r>
          </a:p>
          <a:p>
            <a:pPr marL="342900" lvl="1" indent="-342900" algn="just">
              <a:buFont typeface="+mj-lt"/>
              <a:buAutoNum type="arabicPeriod" startAt="2"/>
            </a:pPr>
            <a:endParaRPr lang="ca-ES" sz="1400" b="1" dirty="0" smtClean="0">
              <a:latin typeface="Arial" pitchFamily="34" charset="0"/>
              <a:cs typeface="Arial" pitchFamily="34" charset="0"/>
            </a:endParaRPr>
          </a:p>
          <a:p>
            <a:pPr marL="684000" lvl="1" indent="-342000" algn="just">
              <a:buNone/>
            </a:pPr>
            <a:endParaRPr lang="ca-ES" sz="1200" b="1" dirty="0" smtClean="0">
              <a:latin typeface="Arial" pitchFamily="34" charset="0"/>
              <a:cs typeface="Arial" pitchFamily="34" charset="0"/>
            </a:endParaRPr>
          </a:p>
          <a:p>
            <a:pPr marL="684000" lvl="1" indent="-342000" algn="just">
              <a:buNone/>
            </a:pPr>
            <a:endParaRPr lang="ca-ES" sz="1200" b="1" dirty="0" smtClean="0">
              <a:latin typeface="Arial" pitchFamily="34" charset="0"/>
              <a:cs typeface="Arial" pitchFamily="34" charset="0"/>
            </a:endParaRPr>
          </a:p>
          <a:p>
            <a:pPr marL="684000" lvl="1" indent="-342000" algn="just">
              <a:buNone/>
            </a:pPr>
            <a:endParaRPr lang="ca-ES" sz="1200" b="1" dirty="0" smtClean="0">
              <a:latin typeface="Arial" pitchFamily="34" charset="0"/>
              <a:cs typeface="Arial" pitchFamily="34" charset="0"/>
            </a:endParaRPr>
          </a:p>
        </p:txBody>
      </p:sp>
      <p:sp>
        <p:nvSpPr>
          <p:cNvPr id="4" name="Marcador de número de diapositiva 3"/>
          <p:cNvSpPr>
            <a:spLocks noGrp="1"/>
          </p:cNvSpPr>
          <p:nvPr>
            <p:ph type="sldNum" sz="quarter" idx="12"/>
          </p:nvPr>
        </p:nvSpPr>
        <p:spPr>
          <a:xfrm>
            <a:off x="6553200" y="6350023"/>
            <a:ext cx="2133600" cy="365125"/>
          </a:xfrm>
        </p:spPr>
        <p:txBody>
          <a:bodyPr/>
          <a:lstStyle/>
          <a:p>
            <a:fld id="{439A1C8E-DC57-4C77-A41E-2255216308EA}" type="slidenum">
              <a:rPr lang="ca-ES" smtClean="0"/>
              <a:pPr/>
              <a:t>18</a:t>
            </a:fld>
            <a:endParaRPr lang="ca-E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2071679"/>
            <a:ext cx="8229600" cy="4000528"/>
          </a:xfrm>
        </p:spPr>
        <p:txBody>
          <a:bodyPr/>
          <a:lstStyle/>
          <a:p>
            <a:pPr marL="342900" lvl="1" indent="-342900" algn="just">
              <a:buFont typeface="+mj-lt"/>
              <a:buAutoNum type="arabicPeriod" startAt="2"/>
            </a:pPr>
            <a:r>
              <a:rPr lang="ca-ES" sz="1600" b="1" dirty="0" smtClean="0">
                <a:latin typeface="Arial" pitchFamily="34" charset="0"/>
                <a:cs typeface="Arial" pitchFamily="34" charset="0"/>
              </a:rPr>
              <a:t>Inconcreció. Es justifica que es compleixen diversos articles d’una normativa, sense concretar quina és la que correspon a l’activitat i/o instal·lació que es pretén legalitzar.</a:t>
            </a:r>
          </a:p>
          <a:p>
            <a:pPr indent="0" algn="just">
              <a:buNone/>
            </a:pPr>
            <a:r>
              <a:rPr lang="ca-ES" sz="1600" dirty="0" smtClean="0">
                <a:latin typeface="Arial" pitchFamily="34" charset="0"/>
                <a:cs typeface="Arial" pitchFamily="34" charset="0"/>
              </a:rPr>
              <a:t>Exemple: </a:t>
            </a:r>
          </a:p>
          <a:p>
            <a:pPr indent="0" algn="just">
              <a:buNone/>
            </a:pPr>
            <a:r>
              <a:rPr lang="ca-ES" sz="1600" dirty="0" smtClean="0">
                <a:latin typeface="Arial" pitchFamily="34" charset="0"/>
                <a:cs typeface="Arial" pitchFamily="34" charset="0"/>
              </a:rPr>
              <a:t>En la legalització d’un restaurant ens hem trobat que en memòria es recull:</a:t>
            </a:r>
          </a:p>
          <a:p>
            <a:pPr indent="0" algn="just">
              <a:buNone/>
            </a:pPr>
            <a:r>
              <a:rPr lang="ca-ES" sz="1600" dirty="0" smtClean="0">
                <a:latin typeface="Arial" pitchFamily="34" charset="0"/>
                <a:cs typeface="Arial" pitchFamily="34" charset="0"/>
              </a:rPr>
              <a:t>“L’alçada de la xemeneia serà:</a:t>
            </a:r>
          </a:p>
          <a:p>
            <a:pPr indent="0" algn="just">
              <a:buNone/>
            </a:pPr>
            <a:r>
              <a:rPr lang="ca-ES" sz="1600" dirty="0" smtClean="0">
                <a:latin typeface="Arial" pitchFamily="34" charset="0"/>
                <a:cs typeface="Arial" pitchFamily="34" charset="0"/>
              </a:rPr>
              <a:t>CATEGORIA  ZERO: les xemeneies tindran una alçada superior en 1 m a tota edificació situada dins un cercle de radi 10 m, amb centre a la xemeneia.</a:t>
            </a:r>
          </a:p>
          <a:p>
            <a:pPr indent="0" algn="just">
              <a:buNone/>
            </a:pPr>
            <a:r>
              <a:rPr lang="ca-ES" sz="1600" dirty="0" smtClean="0">
                <a:latin typeface="Arial" pitchFamily="34" charset="0"/>
                <a:cs typeface="Arial" pitchFamily="34" charset="0"/>
              </a:rPr>
              <a:t>CATEGORIA 1ª: les xemeneies tindran una alçada superior en 2 m a tota edificació situada dins d’un cercle de radi 20 m, amb centre a la xemeneia.</a:t>
            </a:r>
          </a:p>
          <a:p>
            <a:pPr indent="0" algn="just">
              <a:buNone/>
            </a:pPr>
            <a:r>
              <a:rPr lang="ca-ES" sz="1600" dirty="0" smtClean="0">
                <a:latin typeface="Arial" pitchFamily="34" charset="0"/>
                <a:cs typeface="Arial" pitchFamily="34" charset="0"/>
              </a:rPr>
              <a:t>CATEGORIA 2ª les xemeneies excediran en 3 m tota edificació situada dins un cercle de radi 40 m i amb centre a la xemeneia.”</a:t>
            </a:r>
          </a:p>
          <a:p>
            <a:pPr indent="0" algn="just">
              <a:buNone/>
            </a:pPr>
            <a:r>
              <a:rPr lang="ca-ES" sz="1600" dirty="0" smtClean="0">
                <a:latin typeface="Arial" pitchFamily="34" charset="0"/>
                <a:cs typeface="Arial" pitchFamily="34" charset="0"/>
              </a:rPr>
              <a:t>No es concreta de quina categoria és el conducte d’evacuació de la cuina i per tant no podem valorar si és correcte o no.</a:t>
            </a:r>
          </a:p>
          <a:p>
            <a:endParaRPr lang="es-ES_tradnl" dirty="0"/>
          </a:p>
        </p:txBody>
      </p:sp>
      <p:sp>
        <p:nvSpPr>
          <p:cNvPr id="4" name="3 Marcador de número de diapositiva"/>
          <p:cNvSpPr>
            <a:spLocks noGrp="1"/>
          </p:cNvSpPr>
          <p:nvPr>
            <p:ph type="sldNum" sz="quarter" idx="12"/>
          </p:nvPr>
        </p:nvSpPr>
        <p:spPr>
          <a:xfrm>
            <a:off x="6553200" y="6350023"/>
            <a:ext cx="2133600" cy="365125"/>
          </a:xfrm>
        </p:spPr>
        <p:txBody>
          <a:bodyPr/>
          <a:lstStyle/>
          <a:p>
            <a:fld id="{439A1C8E-DC57-4C77-A41E-2255216308EA}" type="slidenum">
              <a:rPr lang="ca-ES" smtClean="0"/>
              <a:pPr/>
              <a:t>19</a:t>
            </a:fld>
            <a:endParaRPr lang="ca-ES" dirty="0"/>
          </a:p>
        </p:txBody>
      </p:sp>
      <p:sp>
        <p:nvSpPr>
          <p:cNvPr id="5" name="Título 1"/>
          <p:cNvSpPr>
            <a:spLocks noGrp="1"/>
          </p:cNvSpPr>
          <p:nvPr>
            <p:ph type="title"/>
          </p:nvPr>
        </p:nvSpPr>
        <p:spPr>
          <a:xfrm>
            <a:off x="428596" y="785794"/>
            <a:ext cx="8229600" cy="1143000"/>
          </a:xfrm>
        </p:spPr>
        <p:txBody>
          <a:bodyPr>
            <a:noAutofit/>
          </a:bodyPr>
          <a:lstStyle/>
          <a:p>
            <a:pPr marL="360000" indent="-360000" algn="just">
              <a:buFont typeface="Arial" pitchFamily="34" charset="0"/>
              <a:buChar char="•"/>
            </a:pPr>
            <a:r>
              <a:rPr lang="ca-ES" sz="2400" b="1" dirty="0" smtClean="0">
                <a:effectLst>
                  <a:outerShdw blurRad="38100" dist="38100" dir="2700000" algn="tl">
                    <a:srgbClr val="000000">
                      <a:alpha val="43137"/>
                    </a:srgbClr>
                  </a:outerShdw>
                </a:effectLst>
                <a:latin typeface="Arial" pitchFamily="34" charset="0"/>
                <a:cs typeface="Arial" pitchFamily="34" charset="0"/>
              </a:rPr>
              <a:t>Altres mancances en el contingut de les memòries: descripció de l’activitat i justificació del compliment de la normativa d’aplicació (continuació).</a:t>
            </a:r>
            <a:endParaRPr lang="ca-ES" sz="24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796908"/>
          </a:xfrm>
        </p:spPr>
        <p:txBody>
          <a:bodyPr>
            <a:normAutofit/>
          </a:bodyPr>
          <a:lstStyle/>
          <a:p>
            <a:pPr algn="l"/>
            <a:r>
              <a:rPr lang="ca-ES" sz="1600" b="1" dirty="0" smtClean="0">
                <a:latin typeface="Arial" pitchFamily="34" charset="0"/>
                <a:cs typeface="Arial" pitchFamily="34" charset="0"/>
              </a:rPr>
              <a:t>PRINCIPALS DEFICIÈNCIES OBSERVADES EN ELS PROJECTES D’ACTIVITATS, EN MATÈRIA DE MEDI AMBIENT</a:t>
            </a:r>
            <a:endParaRPr lang="ca-ES" sz="1600" dirty="0">
              <a:latin typeface="Arial" pitchFamily="34" charset="0"/>
              <a:cs typeface="Arial" pitchFamily="34" charset="0"/>
            </a:endParaRPr>
          </a:p>
        </p:txBody>
      </p:sp>
      <p:sp>
        <p:nvSpPr>
          <p:cNvPr id="3" name="Marcador de contenido 2"/>
          <p:cNvSpPr>
            <a:spLocks noGrp="1"/>
          </p:cNvSpPr>
          <p:nvPr>
            <p:ph idx="1"/>
          </p:nvPr>
        </p:nvSpPr>
        <p:spPr>
          <a:xfrm>
            <a:off x="457200" y="1285860"/>
            <a:ext cx="8229600" cy="5000660"/>
          </a:xfrm>
        </p:spPr>
        <p:txBody>
          <a:bodyPr>
            <a:noAutofit/>
          </a:bodyPr>
          <a:lstStyle/>
          <a:p>
            <a:pPr>
              <a:buNone/>
            </a:pPr>
            <a:r>
              <a:rPr lang="ca-ES" sz="1700" b="1" dirty="0" smtClean="0">
                <a:latin typeface="Arial" pitchFamily="34" charset="0"/>
                <a:cs typeface="Arial" pitchFamily="34" charset="0"/>
              </a:rPr>
              <a:t>	10:00 - 10:15 Ricard Alsina (Cap del Programa d’Intervenció Ambiental).</a:t>
            </a:r>
            <a:endParaRPr lang="ca-ES" sz="1700" dirty="0" smtClean="0">
              <a:latin typeface="Arial" pitchFamily="34" charset="0"/>
              <a:cs typeface="Arial" pitchFamily="34" charset="0"/>
            </a:endParaRPr>
          </a:p>
          <a:p>
            <a:pPr lvl="0"/>
            <a:r>
              <a:rPr lang="ca-ES" sz="1700" dirty="0" smtClean="0">
                <a:latin typeface="Arial" pitchFamily="34" charset="0"/>
                <a:cs typeface="Arial" pitchFamily="34" charset="0"/>
              </a:rPr>
              <a:t>Qualitat dels projectes i tramitació.</a:t>
            </a:r>
          </a:p>
          <a:p>
            <a:pPr>
              <a:buNone/>
            </a:pPr>
            <a:r>
              <a:rPr lang="ca-ES" sz="1700" b="1" dirty="0" smtClean="0">
                <a:latin typeface="Arial" pitchFamily="34" charset="0"/>
                <a:cs typeface="Arial" pitchFamily="34" charset="0"/>
              </a:rPr>
              <a:t> </a:t>
            </a:r>
            <a:endParaRPr lang="ca-ES" sz="1700" dirty="0" smtClean="0">
              <a:latin typeface="Arial" pitchFamily="34" charset="0"/>
              <a:cs typeface="Arial" pitchFamily="34" charset="0"/>
            </a:endParaRPr>
          </a:p>
          <a:p>
            <a:pPr>
              <a:buNone/>
            </a:pPr>
            <a:r>
              <a:rPr lang="ca-ES" sz="1700" b="1" dirty="0" smtClean="0">
                <a:latin typeface="Arial" pitchFamily="34" charset="0"/>
                <a:cs typeface="Arial" pitchFamily="34" charset="0"/>
              </a:rPr>
              <a:t>	10:15 - 10:45 Josep M. Selvas (Tècnic del Programa d’Intervenció Ambiental).</a:t>
            </a:r>
            <a:endParaRPr lang="ca-ES" sz="1700" dirty="0" smtClean="0">
              <a:latin typeface="Arial" pitchFamily="34" charset="0"/>
              <a:cs typeface="Arial" pitchFamily="34" charset="0"/>
            </a:endParaRPr>
          </a:p>
          <a:p>
            <a:pPr lvl="0"/>
            <a:r>
              <a:rPr lang="ca-ES" sz="1700" dirty="0" smtClean="0">
                <a:latin typeface="Arial" pitchFamily="34" charset="0"/>
                <a:cs typeface="Arial" pitchFamily="34" charset="0"/>
              </a:rPr>
              <a:t>Informació que han de contenir els projectes i principals deficiències observades.</a:t>
            </a:r>
          </a:p>
          <a:p>
            <a:pPr lvl="0"/>
            <a:r>
              <a:rPr lang="ca-ES" sz="1700" dirty="0" smtClean="0">
                <a:latin typeface="Arial" pitchFamily="34" charset="0"/>
                <a:cs typeface="Arial" pitchFamily="34" charset="0"/>
              </a:rPr>
              <a:t>Deficiències en matèria de soroll.</a:t>
            </a:r>
          </a:p>
          <a:p>
            <a:pPr lvl="0"/>
            <a:r>
              <a:rPr lang="ca-ES" sz="1700" dirty="0" smtClean="0">
                <a:latin typeface="Arial" pitchFamily="34" charset="0"/>
                <a:cs typeface="Arial" pitchFamily="34" charset="0"/>
              </a:rPr>
              <a:t>Deficiències en matèria d’emissions de contaminants a l’atmosfera.</a:t>
            </a:r>
          </a:p>
          <a:p>
            <a:pPr lvl="0"/>
            <a:r>
              <a:rPr lang="ca-ES" sz="1700" dirty="0" smtClean="0">
                <a:latin typeface="Arial" pitchFamily="34" charset="0"/>
                <a:cs typeface="Arial" pitchFamily="34" charset="0"/>
              </a:rPr>
              <a:t>Deficiències en matèria d’expulsions d’aire a l’exterior (ventilació i climatització).</a:t>
            </a:r>
          </a:p>
          <a:p>
            <a:pPr>
              <a:buNone/>
            </a:pPr>
            <a:r>
              <a:rPr lang="ca-ES" sz="1700" b="1" dirty="0" smtClean="0">
                <a:latin typeface="Arial" pitchFamily="34" charset="0"/>
                <a:cs typeface="Arial" pitchFamily="34" charset="0"/>
              </a:rPr>
              <a:t> </a:t>
            </a:r>
            <a:endParaRPr lang="ca-ES" sz="1700" dirty="0" smtClean="0">
              <a:latin typeface="Arial" pitchFamily="34" charset="0"/>
              <a:cs typeface="Arial" pitchFamily="34" charset="0"/>
            </a:endParaRPr>
          </a:p>
          <a:p>
            <a:pPr>
              <a:buNone/>
            </a:pPr>
            <a:r>
              <a:rPr lang="ca-ES" sz="1700" b="1" dirty="0" smtClean="0">
                <a:latin typeface="Arial" pitchFamily="34" charset="0"/>
                <a:cs typeface="Arial" pitchFamily="34" charset="0"/>
              </a:rPr>
              <a:t>	10:45 - 11:00 Dolors Vidal (Tècnica del Programa d’Intervenció Ambiental).</a:t>
            </a:r>
            <a:endParaRPr lang="ca-ES" sz="1700" dirty="0" smtClean="0">
              <a:latin typeface="Arial" pitchFamily="34" charset="0"/>
              <a:cs typeface="Arial" pitchFamily="34" charset="0"/>
            </a:endParaRPr>
          </a:p>
          <a:p>
            <a:pPr lvl="0"/>
            <a:r>
              <a:rPr lang="ca-ES" sz="1700" dirty="0" smtClean="0">
                <a:latin typeface="Arial" pitchFamily="34" charset="0"/>
                <a:cs typeface="Arial" pitchFamily="34" charset="0"/>
              </a:rPr>
              <a:t>Altres mancances en el contingut de les memòries: descripció de l’activitat i justificació del compliment de la normativa d’aplicació.</a:t>
            </a:r>
          </a:p>
          <a:p>
            <a:pPr>
              <a:buNone/>
            </a:pPr>
            <a:r>
              <a:rPr lang="ca-ES" sz="1700" b="1" dirty="0" smtClean="0">
                <a:latin typeface="Arial" pitchFamily="34" charset="0"/>
                <a:cs typeface="Arial" pitchFamily="34" charset="0"/>
              </a:rPr>
              <a:t> </a:t>
            </a:r>
            <a:endParaRPr lang="ca-ES" sz="1700" dirty="0" smtClean="0">
              <a:latin typeface="Arial" pitchFamily="34" charset="0"/>
              <a:cs typeface="Arial" pitchFamily="34" charset="0"/>
            </a:endParaRPr>
          </a:p>
          <a:p>
            <a:pPr>
              <a:buNone/>
            </a:pPr>
            <a:r>
              <a:rPr lang="ca-ES" sz="1700" b="1" dirty="0" smtClean="0">
                <a:latin typeface="Arial" pitchFamily="34" charset="0"/>
                <a:cs typeface="Arial" pitchFamily="34" charset="0"/>
              </a:rPr>
              <a:t>	11:00 - 11:30 Col·loqui.</a:t>
            </a:r>
            <a:endParaRPr lang="ca-ES" sz="1700" dirty="0" smtClean="0">
              <a:latin typeface="Arial" pitchFamily="34" charset="0"/>
              <a:cs typeface="Arial" pitchFamily="34" charset="0"/>
            </a:endParaRPr>
          </a:p>
        </p:txBody>
      </p:sp>
      <p:sp>
        <p:nvSpPr>
          <p:cNvPr id="4" name="Marcador de número de diapositiva 3"/>
          <p:cNvSpPr>
            <a:spLocks noGrp="1"/>
          </p:cNvSpPr>
          <p:nvPr>
            <p:ph type="sldNum" sz="quarter" idx="12"/>
          </p:nvPr>
        </p:nvSpPr>
        <p:spPr/>
        <p:txBody>
          <a:bodyPr/>
          <a:lstStyle/>
          <a:p>
            <a:fld id="{439A1C8E-DC57-4C77-A41E-2255216308EA}" type="slidenum">
              <a:rPr lang="ca-ES" smtClean="0"/>
              <a:pPr/>
              <a:t>2</a:t>
            </a:fld>
            <a:endParaRPr lang="ca-E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8596" y="785794"/>
            <a:ext cx="8229600" cy="1143000"/>
          </a:xfrm>
        </p:spPr>
        <p:txBody>
          <a:bodyPr>
            <a:noAutofit/>
          </a:bodyPr>
          <a:lstStyle/>
          <a:p>
            <a:pPr marL="360000" indent="-360000" algn="just">
              <a:buFont typeface="Arial" pitchFamily="34" charset="0"/>
              <a:buChar char="•"/>
            </a:pPr>
            <a:r>
              <a:rPr lang="ca-ES" sz="2400" b="1" dirty="0" smtClean="0">
                <a:effectLst>
                  <a:outerShdw blurRad="38100" dist="38100" dir="2700000" algn="tl">
                    <a:srgbClr val="000000">
                      <a:alpha val="43137"/>
                    </a:srgbClr>
                  </a:outerShdw>
                </a:effectLst>
                <a:latin typeface="Arial" pitchFamily="34" charset="0"/>
                <a:cs typeface="Arial" pitchFamily="34" charset="0"/>
              </a:rPr>
              <a:t>Altres mancances en el contingut de les memòries: descripció de l’activitat i justificació del compliment de la normativa d’aplicació (continuació).</a:t>
            </a:r>
            <a:endParaRPr lang="ca-E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Marcador de contenido 2"/>
          <p:cNvSpPr>
            <a:spLocks noGrp="1"/>
          </p:cNvSpPr>
          <p:nvPr>
            <p:ph idx="1"/>
          </p:nvPr>
        </p:nvSpPr>
        <p:spPr>
          <a:xfrm>
            <a:off x="457200" y="2000240"/>
            <a:ext cx="8229600" cy="4143404"/>
          </a:xfrm>
        </p:spPr>
        <p:txBody>
          <a:bodyPr>
            <a:normAutofit/>
          </a:bodyPr>
          <a:lstStyle/>
          <a:p>
            <a:pPr algn="just">
              <a:buNone/>
            </a:pPr>
            <a:endParaRPr lang="ca-ES" sz="1600" b="1" dirty="0" smtClean="0">
              <a:latin typeface="Arial" pitchFamily="34" charset="0"/>
              <a:cs typeface="Arial" pitchFamily="34" charset="0"/>
            </a:endParaRPr>
          </a:p>
          <a:p>
            <a:pPr algn="just">
              <a:buFont typeface="+mj-lt"/>
              <a:buAutoNum type="arabicPeriod" startAt="3"/>
            </a:pPr>
            <a:r>
              <a:rPr lang="ca-ES" sz="1600" b="1" dirty="0" smtClean="0">
                <a:latin typeface="Arial" pitchFamily="34" charset="0"/>
                <a:cs typeface="Arial" pitchFamily="34" charset="0"/>
              </a:rPr>
              <a:t>Indicar i justificar la normativa sectorial i específica aplicable a determinades activitats i/o instal·lacions. Facilita l’avaluació del projecte. </a:t>
            </a:r>
            <a:endParaRPr lang="ca-ES" sz="1600" dirty="0" smtClean="0">
              <a:latin typeface="Arial" pitchFamily="34" charset="0"/>
              <a:cs typeface="Arial" pitchFamily="34" charset="0"/>
            </a:endParaRPr>
          </a:p>
          <a:p>
            <a:pPr indent="0" algn="just">
              <a:buNone/>
            </a:pPr>
            <a:r>
              <a:rPr lang="ca-ES" sz="1600" dirty="0" smtClean="0">
                <a:latin typeface="Arial" pitchFamily="34" charset="0"/>
                <a:cs typeface="Arial" pitchFamily="34" charset="0"/>
              </a:rPr>
              <a:t>Exemple:</a:t>
            </a:r>
          </a:p>
          <a:p>
            <a:pPr indent="0" algn="just">
              <a:buNone/>
            </a:pPr>
            <a:r>
              <a:rPr lang="ca-ES" sz="1600" dirty="0" smtClean="0">
                <a:latin typeface="Arial" pitchFamily="34" charset="0"/>
                <a:cs typeface="Arial" pitchFamily="34" charset="0"/>
              </a:rPr>
              <a:t>LOCUTORIS= Justificar </a:t>
            </a:r>
            <a:r>
              <a:rPr lang="ca-ES" sz="1600" dirty="0" smtClean="0">
                <a:latin typeface="Arial" pitchFamily="34" charset="0"/>
                <a:cs typeface="Arial" pitchFamily="34" charset="0"/>
              </a:rPr>
              <a:t>compliment  ANNEX II Ordenança Pública concurrència.</a:t>
            </a:r>
          </a:p>
          <a:p>
            <a:pPr marL="342000" lvl="1" indent="0" algn="just">
              <a:buNone/>
            </a:pPr>
            <a:r>
              <a:rPr lang="ca-ES" sz="1600" dirty="0" smtClean="0">
                <a:latin typeface="Arial" pitchFamily="34" charset="0"/>
                <a:cs typeface="Arial" pitchFamily="34" charset="0"/>
              </a:rPr>
              <a:t>ESTABLIMENTS DE RESTAURACIÓ= Justificar compliment articles, 37, 39 i 40 Ordenança Pública concurrència.</a:t>
            </a:r>
          </a:p>
          <a:p>
            <a:pPr marL="342000" lvl="1" indent="0" algn="just">
              <a:buNone/>
            </a:pPr>
            <a:r>
              <a:rPr lang="ca-ES" sz="1600" dirty="0" smtClean="0">
                <a:latin typeface="Arial" pitchFamily="34" charset="0"/>
                <a:cs typeface="Arial" pitchFamily="34" charset="0"/>
              </a:rPr>
              <a:t>INSTAL·LACIONS SUSCEPTIBLES D’APARICIÓ DE CASOS DE LEGIONEL·LOSI= Justificació de la normativa, sobretot pel que fa a les característiques de la instal·lació, ubicacions, programes de manteniment i neteja, mesures preventives, etc.</a:t>
            </a:r>
          </a:p>
        </p:txBody>
      </p:sp>
      <p:sp>
        <p:nvSpPr>
          <p:cNvPr id="4" name="Marcador de número de diapositiva 3"/>
          <p:cNvSpPr>
            <a:spLocks noGrp="1"/>
          </p:cNvSpPr>
          <p:nvPr>
            <p:ph type="sldNum" sz="quarter" idx="12"/>
          </p:nvPr>
        </p:nvSpPr>
        <p:spPr>
          <a:xfrm>
            <a:off x="6553200" y="6357958"/>
            <a:ext cx="2133600" cy="365125"/>
          </a:xfrm>
        </p:spPr>
        <p:txBody>
          <a:bodyPr/>
          <a:lstStyle/>
          <a:p>
            <a:fld id="{439A1C8E-DC57-4C77-A41E-2255216308EA}" type="slidenum">
              <a:rPr lang="ca-ES" smtClean="0"/>
              <a:pPr/>
              <a:t>20</a:t>
            </a:fld>
            <a:endParaRPr lang="ca-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457200" y="1500174"/>
            <a:ext cx="8229600" cy="4525963"/>
          </a:xfrm>
        </p:spPr>
        <p:txBody>
          <a:bodyPr>
            <a:normAutofit fontScale="62500" lnSpcReduction="20000"/>
          </a:bodyPr>
          <a:lstStyle/>
          <a:p>
            <a:pPr algn="just">
              <a:buFont typeface="Wingdings" pitchFamily="2" charset="2"/>
              <a:buChar char="Ø"/>
            </a:pPr>
            <a:endParaRPr lang="es-ES_tradnl" dirty="0">
              <a:latin typeface="Arial" pitchFamily="34" charset="0"/>
              <a:cs typeface="Arial" pitchFamily="34" charset="0"/>
            </a:endParaRPr>
          </a:p>
          <a:p>
            <a:pPr lvl="0" algn="just">
              <a:buFont typeface="Wingdings" pitchFamily="2" charset="2"/>
              <a:buChar char="Ø"/>
            </a:pPr>
            <a:r>
              <a:rPr lang="ca-ES" dirty="0" smtClean="0">
                <a:latin typeface="Arial" pitchFamily="34" charset="0"/>
                <a:cs typeface="Arial" pitchFamily="34" charset="0"/>
              </a:rPr>
              <a:t>DES DEL </a:t>
            </a:r>
            <a:r>
              <a:rPr lang="ca-ES" dirty="0">
                <a:latin typeface="Arial" pitchFamily="34" charset="0"/>
                <a:cs typeface="Arial" pitchFamily="34" charset="0"/>
              </a:rPr>
              <a:t>PROGRAMA D’INTERVENCIÓ AMBIENTAL S’INFORMA DELS ASPECTES AMBIENTALS DELS PROJECTES </a:t>
            </a:r>
            <a:r>
              <a:rPr lang="ca-ES" dirty="0" smtClean="0">
                <a:latin typeface="Arial" pitchFamily="34" charset="0"/>
                <a:cs typeface="Arial" pitchFamily="34" charset="0"/>
              </a:rPr>
              <a:t>D’ACTIVITATS </a:t>
            </a:r>
            <a:r>
              <a:rPr lang="ca-ES" dirty="0">
                <a:latin typeface="Arial" pitchFamily="34" charset="0"/>
                <a:cs typeface="Arial" pitchFamily="34" charset="0"/>
              </a:rPr>
              <a:t>DELS </a:t>
            </a:r>
            <a:r>
              <a:rPr lang="ca-ES" dirty="0" smtClean="0">
                <a:latin typeface="Arial" pitchFamily="34" charset="0"/>
                <a:cs typeface="Arial" pitchFamily="34" charset="0"/>
              </a:rPr>
              <a:t>ANNEXOS </a:t>
            </a:r>
            <a:r>
              <a:rPr lang="ca-ES" dirty="0">
                <a:latin typeface="Arial" pitchFamily="34" charset="0"/>
                <a:cs typeface="Arial" pitchFamily="34" charset="0"/>
              </a:rPr>
              <a:t>I, II.1, II.2 i III.1.</a:t>
            </a:r>
            <a:endParaRPr lang="es-ES_tradnl" dirty="0">
              <a:latin typeface="Arial" pitchFamily="34" charset="0"/>
              <a:cs typeface="Arial" pitchFamily="34" charset="0"/>
            </a:endParaRPr>
          </a:p>
          <a:p>
            <a:pPr algn="just">
              <a:buNone/>
            </a:pPr>
            <a:r>
              <a:rPr lang="ca-ES" dirty="0">
                <a:latin typeface="Arial" pitchFamily="34" charset="0"/>
                <a:cs typeface="Arial" pitchFamily="34" charset="0"/>
              </a:rPr>
              <a:t> </a:t>
            </a:r>
            <a:endParaRPr lang="es-ES_tradnl" dirty="0">
              <a:latin typeface="Arial" pitchFamily="34" charset="0"/>
              <a:cs typeface="Arial" pitchFamily="34" charset="0"/>
            </a:endParaRPr>
          </a:p>
          <a:p>
            <a:pPr algn="just">
              <a:buFont typeface="Wingdings" pitchFamily="2" charset="2"/>
              <a:buChar char="Ø"/>
            </a:pPr>
            <a:r>
              <a:rPr lang="ca-ES" dirty="0" smtClean="0">
                <a:latin typeface="Arial" pitchFamily="34" charset="0"/>
                <a:cs typeface="Arial" pitchFamily="34" charset="0"/>
              </a:rPr>
              <a:t>TAMBÉ </a:t>
            </a:r>
            <a:r>
              <a:rPr lang="ca-ES" dirty="0">
                <a:latin typeface="Arial" pitchFamily="34" charset="0"/>
                <a:cs typeface="Arial" pitchFamily="34" charset="0"/>
              </a:rPr>
              <a:t>ES REALITZEN, </a:t>
            </a:r>
            <a:r>
              <a:rPr lang="ca-ES" dirty="0" smtClean="0">
                <a:latin typeface="Arial" pitchFamily="34" charset="0"/>
                <a:cs typeface="Arial" pitchFamily="34" charset="0"/>
              </a:rPr>
              <a:t>DES D'AQUEST </a:t>
            </a:r>
            <a:r>
              <a:rPr lang="ca-ES" dirty="0">
                <a:latin typeface="Arial" pitchFamily="34" charset="0"/>
                <a:cs typeface="Arial" pitchFamily="34" charset="0"/>
              </a:rPr>
              <a:t>PROGRAMA, TASQUES DE </a:t>
            </a:r>
            <a:r>
              <a:rPr lang="ca-ES" dirty="0" smtClean="0">
                <a:latin typeface="Arial" pitchFamily="34" charset="0"/>
                <a:cs typeface="Arial" pitchFamily="34" charset="0"/>
              </a:rPr>
              <a:t>SUPORT A </a:t>
            </a:r>
            <a:r>
              <a:rPr lang="ca-ES" dirty="0">
                <a:latin typeface="Arial" pitchFamily="34" charset="0"/>
                <a:cs typeface="Arial" pitchFamily="34" charset="0"/>
              </a:rPr>
              <a:t>LA PONÈNCIA AMBIENTAL, ENTRE D’ALTRES LES DE SECRETARIA.</a:t>
            </a:r>
            <a:endParaRPr lang="es-ES_tradnl" dirty="0">
              <a:latin typeface="Arial" pitchFamily="34" charset="0"/>
              <a:cs typeface="Arial" pitchFamily="34" charset="0"/>
            </a:endParaRPr>
          </a:p>
          <a:p>
            <a:pPr algn="just">
              <a:buFont typeface="Wingdings" pitchFamily="2" charset="2"/>
              <a:buChar char="Ø"/>
            </a:pPr>
            <a:endParaRPr lang="es-ES_tradnl" dirty="0">
              <a:latin typeface="Arial" pitchFamily="34" charset="0"/>
              <a:cs typeface="Arial" pitchFamily="34" charset="0"/>
            </a:endParaRPr>
          </a:p>
          <a:p>
            <a:pPr algn="just">
              <a:buFont typeface="Wingdings" pitchFamily="2" charset="2"/>
              <a:buChar char="Ø"/>
            </a:pPr>
            <a:r>
              <a:rPr lang="ca-ES" dirty="0">
                <a:latin typeface="Arial" pitchFamily="34" charset="0"/>
                <a:cs typeface="Arial" pitchFamily="34" charset="0"/>
              </a:rPr>
              <a:t>A</a:t>
            </a:r>
            <a:r>
              <a:rPr lang="ca-ES" dirty="0" smtClean="0">
                <a:latin typeface="Arial" pitchFamily="34" charset="0"/>
                <a:cs typeface="Arial" pitchFamily="34" charset="0"/>
              </a:rPr>
              <a:t>IXÍ </a:t>
            </a:r>
            <a:r>
              <a:rPr lang="ca-ES" dirty="0">
                <a:latin typeface="Arial" pitchFamily="34" charset="0"/>
                <a:cs typeface="Arial" pitchFamily="34" charset="0"/>
              </a:rPr>
              <a:t>MATEIX, FORMEM PART DE LA TASCOM </a:t>
            </a:r>
            <a:r>
              <a:rPr lang="ca-ES" dirty="0" smtClean="0">
                <a:latin typeface="Arial" pitchFamily="34" charset="0"/>
                <a:cs typeface="Arial" pitchFamily="34" charset="0"/>
              </a:rPr>
              <a:t>GAIREBÉ DES DELS </a:t>
            </a:r>
            <a:r>
              <a:rPr lang="ca-ES" dirty="0">
                <a:latin typeface="Arial" pitchFamily="34" charset="0"/>
                <a:cs typeface="Arial" pitchFamily="34" charset="0"/>
              </a:rPr>
              <a:t>SEUS INICIS</a:t>
            </a:r>
            <a:r>
              <a:rPr lang="ca-ES" dirty="0" smtClean="0">
                <a:latin typeface="Arial" pitchFamily="34" charset="0"/>
                <a:cs typeface="Arial" pitchFamily="34" charset="0"/>
              </a:rPr>
              <a:t>.</a:t>
            </a:r>
            <a:endParaRPr lang="es-ES_tradnl" dirty="0" smtClean="0">
              <a:latin typeface="Arial" pitchFamily="34" charset="0"/>
              <a:cs typeface="Arial" pitchFamily="34" charset="0"/>
            </a:endParaRPr>
          </a:p>
          <a:p>
            <a:pPr algn="just">
              <a:buFont typeface="Wingdings" pitchFamily="2" charset="2"/>
              <a:buChar char="Ø"/>
            </a:pPr>
            <a:endParaRPr lang="es-ES_tradnl" dirty="0">
              <a:latin typeface="Arial" pitchFamily="34" charset="0"/>
              <a:cs typeface="Arial" pitchFamily="34" charset="0"/>
            </a:endParaRPr>
          </a:p>
          <a:p>
            <a:pPr algn="just">
              <a:buFont typeface="Wingdings" pitchFamily="2" charset="2"/>
              <a:buChar char="Ø"/>
            </a:pPr>
            <a:r>
              <a:rPr lang="ca-ES" dirty="0">
                <a:latin typeface="Arial" pitchFamily="34" charset="0"/>
                <a:cs typeface="Arial" pitchFamily="34" charset="0"/>
              </a:rPr>
              <a:t>É</a:t>
            </a:r>
            <a:r>
              <a:rPr lang="ca-ES" dirty="0" smtClean="0">
                <a:latin typeface="Arial" pitchFamily="34" charset="0"/>
                <a:cs typeface="Arial" pitchFamily="34" charset="0"/>
              </a:rPr>
              <a:t>S </a:t>
            </a:r>
            <a:r>
              <a:rPr lang="ca-ES" dirty="0">
                <a:latin typeface="Arial" pitchFamily="34" charset="0"/>
                <a:cs typeface="Arial" pitchFamily="34" charset="0"/>
              </a:rPr>
              <a:t>EN EL MARC DE LA TASCOM </a:t>
            </a:r>
            <a:r>
              <a:rPr lang="ca-ES" dirty="0" smtClean="0">
                <a:latin typeface="Arial" pitchFamily="34" charset="0"/>
                <a:cs typeface="Arial" pitchFamily="34" charset="0"/>
              </a:rPr>
              <a:t>ON HEM </a:t>
            </a:r>
            <a:r>
              <a:rPr lang="ca-ES" dirty="0">
                <a:latin typeface="Arial" pitchFamily="34" charset="0"/>
                <a:cs typeface="Arial" pitchFamily="34" charset="0"/>
              </a:rPr>
              <a:t>EXPOSAT, EN REPETIDES OCASIONS, LA </a:t>
            </a:r>
            <a:r>
              <a:rPr lang="ca-ES" dirty="0" smtClean="0">
                <a:latin typeface="Arial" pitchFamily="34" charset="0"/>
                <a:cs typeface="Arial" pitchFamily="34" charset="0"/>
              </a:rPr>
              <a:t>CONVENIÈNCIA / NECESSITAT </a:t>
            </a:r>
            <a:r>
              <a:rPr lang="ca-ES" dirty="0">
                <a:latin typeface="Arial" pitchFamily="34" charset="0"/>
                <a:cs typeface="Arial" pitchFamily="34" charset="0"/>
              </a:rPr>
              <a:t>DE MILLORAR  EL CONTINGUT TÈCNIC DELS PROJECTES </a:t>
            </a:r>
            <a:r>
              <a:rPr lang="ca-ES" dirty="0" smtClean="0">
                <a:latin typeface="Arial" pitchFamily="34" charset="0"/>
                <a:cs typeface="Arial" pitchFamily="34" charset="0"/>
              </a:rPr>
              <a:t>D’ACTIVITATS.</a:t>
            </a:r>
            <a:endParaRPr lang="es-ES_tradnl" dirty="0">
              <a:latin typeface="Arial" pitchFamily="34" charset="0"/>
              <a:cs typeface="Arial" pitchFamily="34" charset="0"/>
            </a:endParaRPr>
          </a:p>
          <a:p>
            <a:pPr algn="just"/>
            <a:endParaRPr lang="es-ES_tradnl" dirty="0">
              <a:latin typeface="Arial" pitchFamily="34" charset="0"/>
              <a:cs typeface="Arial" pitchFamily="34" charset="0"/>
            </a:endParaRPr>
          </a:p>
        </p:txBody>
      </p:sp>
      <p:sp>
        <p:nvSpPr>
          <p:cNvPr id="6" name="Marcador de número de diapositiva 3"/>
          <p:cNvSpPr>
            <a:spLocks noGrp="1"/>
          </p:cNvSpPr>
          <p:nvPr>
            <p:ph type="sldNum" sz="quarter" idx="12"/>
          </p:nvPr>
        </p:nvSpPr>
        <p:spPr>
          <a:xfrm>
            <a:off x="6553200" y="6356350"/>
            <a:ext cx="2133600" cy="365125"/>
          </a:xfrm>
        </p:spPr>
        <p:txBody>
          <a:bodyPr/>
          <a:lstStyle/>
          <a:p>
            <a:fld id="{439A1C8E-DC57-4C77-A41E-2255216308EA}" type="slidenum">
              <a:rPr lang="ca-ES" smtClean="0"/>
              <a:pPr/>
              <a:t>3</a:t>
            </a:fld>
            <a:endParaRPr lang="ca-ES" dirty="0"/>
          </a:p>
        </p:txBody>
      </p:sp>
      <p:sp>
        <p:nvSpPr>
          <p:cNvPr id="8" name="Título 1"/>
          <p:cNvSpPr>
            <a:spLocks/>
          </p:cNvSpPr>
          <p:nvPr/>
        </p:nvSpPr>
        <p:spPr bwMode="auto">
          <a:xfrm>
            <a:off x="457200" y="274621"/>
            <a:ext cx="8229600" cy="725487"/>
          </a:xfrm>
          <a:prstGeom prst="rect">
            <a:avLst/>
          </a:prstGeom>
          <a:noFill/>
          <a:ln w="9525">
            <a:noFill/>
            <a:miter lim="800000"/>
            <a:headEnd/>
            <a:tailEnd/>
          </a:ln>
        </p:spPr>
        <p:txBody>
          <a:bodyPr anchor="ctr"/>
          <a:lstStyle/>
          <a:p>
            <a:pPr marL="360000" indent="-360000" fontAlgn="auto">
              <a:spcAft>
                <a:spcPts val="0"/>
              </a:spcAft>
              <a:buFont typeface="Arial" pitchFamily="34" charset="0"/>
              <a:buChar char="•"/>
              <a:defRPr/>
            </a:pPr>
            <a:r>
              <a:rPr lang="ca-ES" sz="2400" b="1" dirty="0" smtClean="0">
                <a:effectLst>
                  <a:outerShdw blurRad="38100" dist="38100" dir="2700000" algn="tl">
                    <a:srgbClr val="000000">
                      <a:alpha val="43137"/>
                    </a:srgbClr>
                  </a:outerShdw>
                </a:effectLst>
                <a:latin typeface="Arial" pitchFamily="34" charset="0"/>
                <a:cs typeface="Arial" pitchFamily="34" charset="0"/>
              </a:rPr>
              <a:t>Qualitat dels projectes i tramitació.</a:t>
            </a:r>
            <a:endParaRPr lang="ca-ES" sz="2400" b="1" dirty="0">
              <a:effectLst>
                <a:outerShdw blurRad="38100" dist="38100" dir="2700000" algn="tl">
                  <a:srgbClr val="000000">
                    <a:alpha val="43137"/>
                  </a:srgbClr>
                </a:outerShdw>
              </a:effectLst>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74713"/>
            <a:ext cx="8229600" cy="5411807"/>
          </a:xfrm>
        </p:spPr>
        <p:txBody>
          <a:bodyPr>
            <a:normAutofit fontScale="55000" lnSpcReduction="20000"/>
          </a:bodyPr>
          <a:lstStyle/>
          <a:p>
            <a:pPr algn="just">
              <a:buFont typeface="Wingdings" pitchFamily="2" charset="2"/>
              <a:buChar char="Ø"/>
            </a:pPr>
            <a:r>
              <a:rPr lang="ca-ES" dirty="0" smtClean="0">
                <a:latin typeface="Arial" pitchFamily="34" charset="0"/>
                <a:cs typeface="Arial" pitchFamily="34" charset="0"/>
              </a:rPr>
              <a:t>UN PERCENTATGE MOLT </a:t>
            </a:r>
            <a:r>
              <a:rPr lang="ca-ES" dirty="0">
                <a:latin typeface="Arial" pitchFamily="34" charset="0"/>
                <a:cs typeface="Arial" pitchFamily="34" charset="0"/>
              </a:rPr>
              <a:t>IMPORTANT (</a:t>
            </a:r>
            <a:r>
              <a:rPr lang="ca-ES" dirty="0" smtClean="0">
                <a:latin typeface="Arial" pitchFamily="34" charset="0"/>
                <a:cs typeface="Arial" pitchFamily="34" charset="0"/>
              </a:rPr>
              <a:t>DE L’ORDRE </a:t>
            </a:r>
            <a:r>
              <a:rPr lang="ca-ES" dirty="0">
                <a:latin typeface="Arial" pitchFamily="34" charset="0"/>
                <a:cs typeface="Arial" pitchFamily="34" charset="0"/>
              </a:rPr>
              <a:t>D’UN 90%) DE PROJECTES </a:t>
            </a:r>
            <a:r>
              <a:rPr lang="ca-ES" dirty="0" smtClean="0">
                <a:latin typeface="Arial" pitchFamily="34" charset="0"/>
                <a:cs typeface="Arial" pitchFamily="34" charset="0"/>
              </a:rPr>
              <a:t>D’ACTIVITATS SÓN </a:t>
            </a:r>
            <a:r>
              <a:rPr lang="ca-ES" dirty="0">
                <a:latin typeface="Arial" pitchFamily="34" charset="0"/>
                <a:cs typeface="Arial" pitchFamily="34" charset="0"/>
              </a:rPr>
              <a:t>INFORMATS AMB DEFICIÈNCIES I AMB LA </a:t>
            </a:r>
            <a:r>
              <a:rPr lang="ca-ES" dirty="0" smtClean="0">
                <a:latin typeface="Arial" pitchFamily="34" charset="0"/>
                <a:cs typeface="Arial" pitchFamily="34" charset="0"/>
              </a:rPr>
              <a:t>NECESSITAT D’UNA  </a:t>
            </a:r>
            <a:r>
              <a:rPr lang="ca-ES" dirty="0">
                <a:latin typeface="Arial" pitchFamily="34" charset="0"/>
                <a:cs typeface="Arial" pitchFamily="34" charset="0"/>
              </a:rPr>
              <a:t>AMPLIACIÓ D’INFORMACIÓ.</a:t>
            </a:r>
            <a:endParaRPr lang="es-ES_tradnl" dirty="0">
              <a:latin typeface="Arial" pitchFamily="34" charset="0"/>
              <a:cs typeface="Arial" pitchFamily="34" charset="0"/>
            </a:endParaRPr>
          </a:p>
          <a:p>
            <a:pPr algn="just">
              <a:buNone/>
            </a:pPr>
            <a:r>
              <a:rPr lang="ca-ES" dirty="0">
                <a:latin typeface="Arial" pitchFamily="34" charset="0"/>
                <a:cs typeface="Arial" pitchFamily="34" charset="0"/>
              </a:rPr>
              <a:t> </a:t>
            </a:r>
            <a:endParaRPr lang="es-ES_tradnl" dirty="0">
              <a:latin typeface="Arial" pitchFamily="34" charset="0"/>
              <a:cs typeface="Arial" pitchFamily="34" charset="0"/>
            </a:endParaRPr>
          </a:p>
          <a:p>
            <a:pPr algn="just">
              <a:buFont typeface="Wingdings" pitchFamily="2" charset="2"/>
              <a:buChar char="Ø"/>
            </a:pPr>
            <a:r>
              <a:rPr lang="ca-ES" dirty="0" smtClean="0">
                <a:latin typeface="Arial" pitchFamily="34" charset="0"/>
                <a:cs typeface="Arial" pitchFamily="34" charset="0"/>
              </a:rPr>
              <a:t>LA </a:t>
            </a:r>
            <a:r>
              <a:rPr lang="ca-ES" dirty="0">
                <a:latin typeface="Arial" pitchFamily="34" charset="0"/>
                <a:cs typeface="Arial" pitchFamily="34" charset="0"/>
              </a:rPr>
              <a:t>GRAN </a:t>
            </a:r>
            <a:r>
              <a:rPr lang="ca-ES" dirty="0" smtClean="0">
                <a:latin typeface="Arial" pitchFamily="34" charset="0"/>
                <a:cs typeface="Arial" pitchFamily="34" charset="0"/>
              </a:rPr>
              <a:t>MAJORIA </a:t>
            </a:r>
            <a:r>
              <a:rPr lang="ca-ES" dirty="0">
                <a:latin typeface="Arial" pitchFamily="34" charset="0"/>
                <a:cs typeface="Arial" pitchFamily="34" charset="0"/>
              </a:rPr>
              <a:t>DE LES SOL·LICITUDS D’INFORMACIÓ COMPLEMENTÀRIA </a:t>
            </a:r>
            <a:r>
              <a:rPr lang="ca-ES" dirty="0" smtClean="0">
                <a:latin typeface="Arial" pitchFamily="34" charset="0"/>
                <a:cs typeface="Arial" pitchFamily="34" charset="0"/>
              </a:rPr>
              <a:t>SÓN </a:t>
            </a:r>
            <a:r>
              <a:rPr lang="ca-ES" dirty="0">
                <a:latin typeface="Arial" pitchFamily="34" charset="0"/>
                <a:cs typeface="Arial" pitchFamily="34" charset="0"/>
              </a:rPr>
              <a:t>RELATIVES ALS MATEIXOS TEMES.</a:t>
            </a:r>
            <a:endParaRPr lang="es-ES_tradnl" dirty="0">
              <a:latin typeface="Arial" pitchFamily="34" charset="0"/>
              <a:cs typeface="Arial" pitchFamily="34" charset="0"/>
            </a:endParaRPr>
          </a:p>
          <a:p>
            <a:pPr algn="just">
              <a:buNone/>
            </a:pPr>
            <a:endParaRPr lang="es-ES_tradnl" dirty="0">
              <a:latin typeface="Arial" pitchFamily="34" charset="0"/>
              <a:cs typeface="Arial" pitchFamily="34" charset="0"/>
            </a:endParaRPr>
          </a:p>
          <a:p>
            <a:pPr algn="just">
              <a:buFont typeface="Wingdings" pitchFamily="2" charset="2"/>
              <a:buChar char="Ø"/>
            </a:pPr>
            <a:r>
              <a:rPr lang="ca-ES" dirty="0" smtClean="0">
                <a:latin typeface="Arial" pitchFamily="34" charset="0"/>
                <a:cs typeface="Arial" pitchFamily="34" charset="0"/>
              </a:rPr>
              <a:t>RESOLDRE </a:t>
            </a:r>
            <a:r>
              <a:rPr lang="ca-ES" dirty="0">
                <a:latin typeface="Arial" pitchFamily="34" charset="0"/>
                <a:cs typeface="Arial" pitchFamily="34" charset="0"/>
              </a:rPr>
              <a:t>AQUESTES </a:t>
            </a:r>
            <a:r>
              <a:rPr lang="ca-ES" dirty="0" smtClean="0">
                <a:latin typeface="Arial" pitchFamily="34" charset="0"/>
                <a:cs typeface="Arial" pitchFamily="34" charset="0"/>
              </a:rPr>
              <a:t>DEFICIÈNCIES </a:t>
            </a:r>
            <a:r>
              <a:rPr lang="ca-ES" dirty="0">
                <a:latin typeface="Arial" pitchFamily="34" charset="0"/>
                <a:cs typeface="Arial" pitchFamily="34" charset="0"/>
              </a:rPr>
              <a:t>A</a:t>
            </a:r>
            <a:r>
              <a:rPr lang="ca-ES" dirty="0" smtClean="0">
                <a:latin typeface="Arial" pitchFamily="34" charset="0"/>
                <a:cs typeface="Arial" pitchFamily="34" charset="0"/>
              </a:rPr>
              <a:t> L’INICI</a:t>
            </a:r>
            <a:r>
              <a:rPr lang="ca-ES" dirty="0">
                <a:latin typeface="Arial" pitchFamily="34" charset="0"/>
                <a:cs typeface="Arial" pitchFamily="34" charset="0"/>
              </a:rPr>
              <a:t>, </a:t>
            </a:r>
            <a:r>
              <a:rPr lang="ca-ES" dirty="0" smtClean="0">
                <a:latin typeface="Arial" pitchFamily="34" charset="0"/>
                <a:cs typeface="Arial" pitchFamily="34" charset="0"/>
              </a:rPr>
              <a:t>SUPOSARIA </a:t>
            </a:r>
            <a:r>
              <a:rPr lang="ca-ES" dirty="0">
                <a:latin typeface="Arial" pitchFamily="34" charset="0"/>
                <a:cs typeface="Arial" pitchFamily="34" charset="0"/>
              </a:rPr>
              <a:t>AGILITZAR ENORMEMENT LA TRAMITACIÓ DELS EXPEDIENTS I PER </a:t>
            </a:r>
            <a:r>
              <a:rPr lang="ca-ES" dirty="0" smtClean="0">
                <a:latin typeface="Arial" pitchFamily="34" charset="0"/>
                <a:cs typeface="Arial" pitchFamily="34" charset="0"/>
              </a:rPr>
              <a:t>TANT:</a:t>
            </a:r>
            <a:endParaRPr lang="es-ES_tradnl" dirty="0" smtClean="0">
              <a:latin typeface="Arial" pitchFamily="34" charset="0"/>
              <a:cs typeface="Arial" pitchFamily="34" charset="0"/>
            </a:endParaRPr>
          </a:p>
          <a:p>
            <a:pPr algn="just">
              <a:buNone/>
            </a:pPr>
            <a:endParaRPr lang="ca-ES" dirty="0" smtClean="0">
              <a:latin typeface="Arial" pitchFamily="34" charset="0"/>
              <a:cs typeface="Arial" pitchFamily="34" charset="0"/>
            </a:endParaRPr>
          </a:p>
          <a:p>
            <a:pPr marL="2686050" lvl="5" indent="-514350" algn="just">
              <a:buFont typeface="+mj-lt"/>
              <a:buAutoNum type="arabicPeriod"/>
            </a:pPr>
            <a:r>
              <a:rPr lang="ca-ES" sz="3300" dirty="0" smtClean="0">
                <a:latin typeface="Arial" pitchFamily="34" charset="0"/>
                <a:cs typeface="Arial" pitchFamily="34" charset="0"/>
              </a:rPr>
              <a:t>MENYS </a:t>
            </a:r>
            <a:r>
              <a:rPr lang="ca-ES" sz="3300" dirty="0">
                <a:latin typeface="Arial" pitchFamily="34" charset="0"/>
                <a:cs typeface="Arial" pitchFamily="34" charset="0"/>
              </a:rPr>
              <a:t>TEMPS DE </a:t>
            </a:r>
            <a:r>
              <a:rPr lang="ca-ES" sz="3300" dirty="0" smtClean="0">
                <a:latin typeface="Arial" pitchFamily="34" charset="0"/>
                <a:cs typeface="Arial" pitchFamily="34" charset="0"/>
              </a:rPr>
              <a:t>TRAMITACIÓ.</a:t>
            </a:r>
            <a:endParaRPr lang="es-ES_tradnl" sz="3300" dirty="0" smtClean="0">
              <a:latin typeface="Arial" pitchFamily="34" charset="0"/>
              <a:cs typeface="Arial" pitchFamily="34" charset="0"/>
            </a:endParaRPr>
          </a:p>
          <a:p>
            <a:pPr marL="2686050" lvl="5" indent="-514350" algn="just">
              <a:buFont typeface="+mj-lt"/>
              <a:buAutoNum type="arabicPeriod"/>
            </a:pPr>
            <a:r>
              <a:rPr lang="ca-ES" sz="3300" dirty="0" smtClean="0">
                <a:latin typeface="Arial" pitchFamily="34" charset="0"/>
                <a:cs typeface="Arial" pitchFamily="34" charset="0"/>
              </a:rPr>
              <a:t>MENYS </a:t>
            </a:r>
            <a:r>
              <a:rPr lang="ca-ES" sz="3300" dirty="0">
                <a:latin typeface="Arial" pitchFamily="34" charset="0"/>
                <a:cs typeface="Arial" pitchFamily="34" charset="0"/>
              </a:rPr>
              <a:t>COSTOS </a:t>
            </a:r>
            <a:r>
              <a:rPr lang="ca-ES" sz="3300" dirty="0" smtClean="0">
                <a:latin typeface="Arial" pitchFamily="34" charset="0"/>
                <a:cs typeface="Arial" pitchFamily="34" charset="0"/>
              </a:rPr>
              <a:t>PEL </a:t>
            </a:r>
            <a:r>
              <a:rPr lang="ca-ES" sz="3300" dirty="0">
                <a:latin typeface="Arial" pitchFamily="34" charset="0"/>
                <a:cs typeface="Arial" pitchFamily="34" charset="0"/>
              </a:rPr>
              <a:t>TITULAR DE L’ACTIVITAT, EL </a:t>
            </a:r>
            <a:r>
              <a:rPr lang="ca-ES" sz="3300" dirty="0" smtClean="0">
                <a:latin typeface="Arial" pitchFamily="34" charset="0"/>
                <a:cs typeface="Arial" pitchFamily="34" charset="0"/>
              </a:rPr>
              <a:t>TÈCNIC REDACTOR DEL PROJECTE I L’ADMINISTRACIÓ ACTUANT, EN EL NOSTRE CAS, L’AJUNTAMENT DE BARCELONA.</a:t>
            </a:r>
            <a:endParaRPr lang="es-ES_tradnl" sz="3300" dirty="0">
              <a:latin typeface="Arial" pitchFamily="34" charset="0"/>
              <a:cs typeface="Arial" pitchFamily="34" charset="0"/>
            </a:endParaRPr>
          </a:p>
          <a:p>
            <a:pPr algn="just">
              <a:buNone/>
            </a:pPr>
            <a:r>
              <a:rPr lang="ca-ES" dirty="0">
                <a:latin typeface="Arial" pitchFamily="34" charset="0"/>
                <a:cs typeface="Arial" pitchFamily="34" charset="0"/>
              </a:rPr>
              <a:t> </a:t>
            </a:r>
            <a:endParaRPr lang="es-ES_tradnl" dirty="0">
              <a:latin typeface="Arial" pitchFamily="34" charset="0"/>
              <a:cs typeface="Arial" pitchFamily="34" charset="0"/>
            </a:endParaRPr>
          </a:p>
          <a:p>
            <a:pPr algn="just">
              <a:buFont typeface="Wingdings" pitchFamily="2" charset="2"/>
              <a:buChar char="Ø"/>
            </a:pPr>
            <a:r>
              <a:rPr lang="ca-ES" dirty="0" smtClean="0">
                <a:latin typeface="Arial" pitchFamily="34" charset="0"/>
                <a:cs typeface="Arial" pitchFamily="34" charset="0"/>
              </a:rPr>
              <a:t>APROFITEM </a:t>
            </a:r>
            <a:r>
              <a:rPr lang="ca-ES" dirty="0">
                <a:latin typeface="Arial" pitchFamily="34" charset="0"/>
                <a:cs typeface="Arial" pitchFamily="34" charset="0"/>
              </a:rPr>
              <a:t>AQUESTA SESSIÓ PER INSISTIR UNA VEGADA </a:t>
            </a:r>
            <a:r>
              <a:rPr lang="ca-ES" dirty="0" smtClean="0">
                <a:latin typeface="Arial" pitchFamily="34" charset="0"/>
                <a:cs typeface="Arial" pitchFamily="34" charset="0"/>
              </a:rPr>
              <a:t>MÉS</a:t>
            </a:r>
            <a:r>
              <a:rPr lang="ca-ES" dirty="0">
                <a:latin typeface="Arial" pitchFamily="34" charset="0"/>
                <a:cs typeface="Arial" pitchFamily="34" charset="0"/>
              </a:rPr>
              <a:t>, EN LA NECESSITAT </a:t>
            </a:r>
            <a:r>
              <a:rPr lang="ca-ES" dirty="0" smtClean="0">
                <a:latin typeface="Arial" pitchFamily="34" charset="0"/>
                <a:cs typeface="Arial" pitchFamily="34" charset="0"/>
              </a:rPr>
              <a:t>D’ADEQUAR </a:t>
            </a:r>
            <a:r>
              <a:rPr lang="ca-ES" dirty="0">
                <a:latin typeface="Arial" pitchFamily="34" charset="0"/>
                <a:cs typeface="Arial" pitchFamily="34" charset="0"/>
              </a:rPr>
              <a:t>ELS CONTINGUTS DELS </a:t>
            </a:r>
            <a:r>
              <a:rPr lang="ca-ES" dirty="0" smtClean="0">
                <a:latin typeface="Arial" pitchFamily="34" charset="0"/>
                <a:cs typeface="Arial" pitchFamily="34" charset="0"/>
              </a:rPr>
              <a:t>PROJECTES </a:t>
            </a:r>
            <a:r>
              <a:rPr lang="ca-ES" dirty="0">
                <a:latin typeface="Arial" pitchFamily="34" charset="0"/>
                <a:cs typeface="Arial" pitchFamily="34" charset="0"/>
              </a:rPr>
              <a:t>ALS REQUERIMENTS MUNICIPALS.</a:t>
            </a:r>
            <a:endParaRPr lang="es-ES_tradnl" dirty="0">
              <a:latin typeface="Arial" pitchFamily="34" charset="0"/>
              <a:cs typeface="Arial" pitchFamily="34" charset="0"/>
            </a:endParaRPr>
          </a:p>
          <a:p>
            <a:endParaRPr lang="es-ES_tradnl" dirty="0">
              <a:latin typeface="Arial" pitchFamily="34" charset="0"/>
              <a:cs typeface="Arial" pitchFamily="34" charset="0"/>
            </a:endParaRPr>
          </a:p>
        </p:txBody>
      </p:sp>
      <p:sp>
        <p:nvSpPr>
          <p:cNvPr id="4" name="Marcador de número de diapositiva 3"/>
          <p:cNvSpPr>
            <a:spLocks noGrp="1"/>
          </p:cNvSpPr>
          <p:nvPr>
            <p:ph type="sldNum" sz="quarter" idx="12"/>
          </p:nvPr>
        </p:nvSpPr>
        <p:spPr>
          <a:xfrm>
            <a:off x="6553200" y="6356350"/>
            <a:ext cx="2133600" cy="365125"/>
          </a:xfrm>
        </p:spPr>
        <p:txBody>
          <a:bodyPr/>
          <a:lstStyle/>
          <a:p>
            <a:fld id="{439A1C8E-DC57-4C77-A41E-2255216308EA}" type="slidenum">
              <a:rPr lang="ca-ES" smtClean="0"/>
              <a:pPr/>
              <a:t>4</a:t>
            </a:fld>
            <a:endParaRPr lang="ca-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28596" y="1214422"/>
            <a:ext cx="8229600" cy="1143000"/>
          </a:xfrm>
        </p:spPr>
        <p:txBody>
          <a:bodyPr/>
          <a:lstStyle/>
          <a:p>
            <a:r>
              <a:rPr lang="ca-ES" dirty="0" smtClean="0">
                <a:latin typeface="Arial" pitchFamily="34" charset="0"/>
                <a:cs typeface="Arial" pitchFamily="34" charset="0"/>
              </a:rPr>
              <a:t>TOTS HI GUANYAREM!</a:t>
            </a:r>
            <a:endParaRPr lang="es-ES_tradnl" dirty="0">
              <a:latin typeface="Arial" pitchFamily="34" charset="0"/>
              <a:cs typeface="Arial" pitchFamily="34" charset="0"/>
            </a:endParaRPr>
          </a:p>
        </p:txBody>
      </p:sp>
      <p:sp>
        <p:nvSpPr>
          <p:cNvPr id="5" name="3 Título"/>
          <p:cNvSpPr txBox="1">
            <a:spLocks/>
          </p:cNvSpPr>
          <p:nvPr/>
        </p:nvSpPr>
        <p:spPr>
          <a:xfrm>
            <a:off x="428596" y="407194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ca-ES" sz="40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MOLTES</a:t>
            </a:r>
            <a:r>
              <a:rPr kumimoji="0" lang="ca-ES" sz="4000" b="0" i="0" u="none" strike="noStrike" kern="1200" cap="none" spc="0" normalizeH="0" noProof="0" dirty="0" smtClean="0">
                <a:ln>
                  <a:noFill/>
                </a:ln>
                <a:solidFill>
                  <a:schemeClr val="tx1"/>
                </a:solidFill>
                <a:effectLst/>
                <a:uLnTx/>
                <a:uFillTx/>
                <a:latin typeface="Arial" pitchFamily="34" charset="0"/>
                <a:ea typeface="+mj-ea"/>
                <a:cs typeface="Arial" pitchFamily="34" charset="0"/>
              </a:rPr>
              <a:t> GRÀCIES</a:t>
            </a:r>
            <a:endParaRPr kumimoji="0" lang="es-ES_tradnl" sz="40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6" name="Marcador de número de diapositiva 3"/>
          <p:cNvSpPr>
            <a:spLocks noGrp="1"/>
          </p:cNvSpPr>
          <p:nvPr>
            <p:ph type="sldNum" sz="quarter" idx="12"/>
          </p:nvPr>
        </p:nvSpPr>
        <p:spPr>
          <a:xfrm>
            <a:off x="6553200" y="6356350"/>
            <a:ext cx="2133600" cy="365125"/>
          </a:xfrm>
        </p:spPr>
        <p:txBody>
          <a:bodyPr/>
          <a:lstStyle/>
          <a:p>
            <a:fld id="{439A1C8E-DC57-4C77-A41E-2255216308EA}" type="slidenum">
              <a:rPr lang="ca-ES" smtClean="0"/>
              <a:pPr/>
              <a:t>5</a:t>
            </a:fld>
            <a:endParaRPr lang="ca-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68362"/>
          </a:xfrm>
        </p:spPr>
        <p:txBody>
          <a:bodyPr rtlCol="0">
            <a:noAutofit/>
          </a:bodyPr>
          <a:lstStyle/>
          <a:p>
            <a:pPr marL="360000" indent="-360000" algn="l" fontAlgn="auto">
              <a:spcAft>
                <a:spcPts val="0"/>
              </a:spcAft>
              <a:buFont typeface="Arial" pitchFamily="34" charset="0"/>
              <a:buChar char="•"/>
              <a:defRPr/>
            </a:pPr>
            <a:r>
              <a:rPr lang="ca-ES" sz="2400" b="1" dirty="0" smtClean="0">
                <a:effectLst>
                  <a:outerShdw blurRad="38100" dist="38100" dir="2700000" algn="tl">
                    <a:srgbClr val="000000">
                      <a:alpha val="43137"/>
                    </a:srgbClr>
                  </a:outerShdw>
                </a:effectLst>
                <a:latin typeface="Arial" pitchFamily="34" charset="0"/>
                <a:cs typeface="Arial" pitchFamily="34" charset="0"/>
              </a:rPr>
              <a:t>Informació que han de contenir els projectes i principals deficiències observades.</a:t>
            </a:r>
            <a:endParaRPr lang="ca-E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5123" name="Marcador de contenido 6"/>
          <p:cNvSpPr>
            <a:spLocks noGrp="1"/>
          </p:cNvSpPr>
          <p:nvPr>
            <p:ph idx="1"/>
          </p:nvPr>
        </p:nvSpPr>
        <p:spPr>
          <a:xfrm>
            <a:off x="457200" y="1214422"/>
            <a:ext cx="8229600" cy="5429288"/>
          </a:xfrm>
        </p:spPr>
        <p:txBody>
          <a:bodyPr>
            <a:normAutofit lnSpcReduction="10000"/>
          </a:bodyPr>
          <a:lstStyle/>
          <a:p>
            <a:pPr algn="just">
              <a:spcAft>
                <a:spcPts val="900"/>
              </a:spcAft>
              <a:buFont typeface="Wingdings" pitchFamily="2" charset="2"/>
              <a:buChar char="Ø"/>
            </a:pPr>
            <a:r>
              <a:rPr lang="ca-ES" sz="1400" dirty="0" smtClean="0">
                <a:latin typeface="Arial" charset="0"/>
                <a:cs typeface="Arial" charset="0"/>
              </a:rPr>
              <a:t>Per a les activitats sotmeses al règim de </a:t>
            </a:r>
            <a:r>
              <a:rPr lang="ca-ES" sz="1400" u="sng" dirty="0" smtClean="0">
                <a:latin typeface="Arial" charset="0"/>
                <a:cs typeface="Arial" charset="0"/>
              </a:rPr>
              <a:t>certificació i comunicació prèvia </a:t>
            </a:r>
            <a:r>
              <a:rPr lang="ca-ES" sz="1400" dirty="0" smtClean="0">
                <a:latin typeface="Arial" charset="0"/>
                <a:cs typeface="Arial" charset="0"/>
              </a:rPr>
              <a:t>o al règim de la </a:t>
            </a:r>
            <a:r>
              <a:rPr lang="ca-ES" sz="1400" u="sng" dirty="0" smtClean="0">
                <a:latin typeface="Arial" charset="0"/>
                <a:cs typeface="Arial" charset="0"/>
              </a:rPr>
              <a:t>llicència municipal d’obertura d’establiment</a:t>
            </a:r>
            <a:r>
              <a:rPr lang="ca-ES" sz="1400" dirty="0" smtClean="0">
                <a:latin typeface="Arial" charset="0"/>
                <a:cs typeface="Arial" charset="0"/>
              </a:rPr>
              <a:t>, els continguts mínims dels projectes s’estableixen a l’</a:t>
            </a:r>
            <a:r>
              <a:rPr lang="ca-ES" sz="1400" u="sng" dirty="0" smtClean="0">
                <a:latin typeface="Arial" charset="0"/>
                <a:cs typeface="Arial" charset="0"/>
              </a:rPr>
              <a:t>article 15 de l’Ordenança Municipal d’Activitats i d’Intervenció Integral de l’Administració Ambiental de Barcelona (OMAIIAA)</a:t>
            </a:r>
            <a:r>
              <a:rPr lang="ca-ES" sz="1400" dirty="0" smtClean="0">
                <a:latin typeface="Arial" charset="0"/>
                <a:cs typeface="Arial" charset="0"/>
              </a:rPr>
              <a:t>. Per a aquestes últimes per remissió des de l’article 20 de l’OMAIIAA.</a:t>
            </a:r>
          </a:p>
          <a:p>
            <a:pPr algn="just">
              <a:buFont typeface="Wingdings" pitchFamily="2" charset="2"/>
              <a:buChar char="Ø"/>
            </a:pPr>
            <a:r>
              <a:rPr lang="ca-ES" sz="1400" dirty="0" smtClean="0">
                <a:latin typeface="Arial" charset="0"/>
                <a:cs typeface="Arial" charset="0"/>
              </a:rPr>
              <a:t>Per a les activitats sotmeses al règim de </a:t>
            </a:r>
            <a:r>
              <a:rPr lang="ca-ES" sz="1400" u="sng" dirty="0" smtClean="0">
                <a:latin typeface="Arial" charset="0"/>
                <a:cs typeface="Arial" charset="0"/>
              </a:rPr>
              <a:t>llicència ambiental municipal </a:t>
            </a:r>
            <a:r>
              <a:rPr lang="ca-ES" sz="1400" dirty="0" smtClean="0">
                <a:latin typeface="Arial" charset="0"/>
                <a:cs typeface="Arial" charset="0"/>
              </a:rPr>
              <a:t>o al règim d’</a:t>
            </a:r>
            <a:r>
              <a:rPr lang="ca-ES" sz="1400" u="sng" dirty="0" smtClean="0">
                <a:latin typeface="Arial" charset="0"/>
                <a:cs typeface="Arial" charset="0"/>
              </a:rPr>
              <a:t>autorització ambiental municipal</a:t>
            </a:r>
            <a:r>
              <a:rPr lang="ca-ES" sz="1400" dirty="0" smtClean="0">
                <a:latin typeface="Arial" charset="0"/>
                <a:cs typeface="Arial" charset="0"/>
              </a:rPr>
              <a:t>, els continguts mínims dels projectes s’estableixen en els </a:t>
            </a:r>
            <a:r>
              <a:rPr lang="ca-ES" sz="1400" u="sng" dirty="0" smtClean="0">
                <a:latin typeface="Arial" charset="0"/>
                <a:cs typeface="Arial" charset="0"/>
              </a:rPr>
              <a:t>articles 37 a 42 de l’OMAIIAA</a:t>
            </a:r>
            <a:r>
              <a:rPr lang="ca-ES" sz="1400" dirty="0" smtClean="0">
                <a:latin typeface="Arial" charset="0"/>
                <a:cs typeface="Arial" charset="0"/>
              </a:rPr>
              <a:t>. Per a aquestes últimes per remissió des de l’article 65 de l’OMAIIAA.</a:t>
            </a:r>
          </a:p>
          <a:p>
            <a:pPr algn="just">
              <a:buFont typeface="Arial" charset="0"/>
              <a:buNone/>
            </a:pPr>
            <a:r>
              <a:rPr lang="ca-ES" sz="1400" dirty="0" smtClean="0">
                <a:latin typeface="Arial" charset="0"/>
                <a:cs typeface="Arial" charset="0"/>
              </a:rPr>
              <a:t>	A l’article 38 de l’OMAIIAA s’estableixen les dades generals que han de contenir tots els projectes, mentre que a l’article 39 de l’OMAIIAA s’estableix l’obligació d’incloure altres dades addicionals, atenent les característiques de l’activitat pel que fa a la seva incidència ambiental.</a:t>
            </a:r>
          </a:p>
          <a:p>
            <a:pPr algn="just">
              <a:spcAft>
                <a:spcPts val="900"/>
              </a:spcAft>
              <a:buFont typeface="Arial" charset="0"/>
              <a:buNone/>
            </a:pPr>
            <a:r>
              <a:rPr lang="ca-ES" sz="1400" dirty="0" smtClean="0">
                <a:latin typeface="Arial" charset="0"/>
                <a:cs typeface="Arial" charset="0"/>
              </a:rPr>
              <a:t>	En els articles 40 a 42 de l’OMAIIAA s’estableixen dades específiques que han de contenir els projectes per a activitats industrials, de gestió de residus o energètiques.</a:t>
            </a:r>
          </a:p>
          <a:p>
            <a:pPr algn="just">
              <a:buFont typeface="Wingdings" pitchFamily="2" charset="2"/>
              <a:buChar char="Ø"/>
            </a:pPr>
            <a:r>
              <a:rPr lang="ca-ES" sz="1400" dirty="0" smtClean="0">
                <a:latin typeface="Arial" charset="0"/>
              </a:rPr>
              <a:t>Les </a:t>
            </a:r>
            <a:r>
              <a:rPr lang="ca-ES" sz="1400" u="sng" dirty="0" smtClean="0">
                <a:latin typeface="Arial" charset="0"/>
              </a:rPr>
              <a:t>principals deficiències observades</a:t>
            </a:r>
            <a:r>
              <a:rPr lang="ca-ES" sz="1400" dirty="0" smtClean="0">
                <a:latin typeface="Arial" charset="0"/>
              </a:rPr>
              <a:t> en el contingut dels projectes, en matèria de medi ambient, són la </a:t>
            </a:r>
            <a:r>
              <a:rPr lang="ca-ES" sz="1400" u="sng" dirty="0" smtClean="0">
                <a:latin typeface="Arial" charset="0"/>
              </a:rPr>
              <a:t>manca d’informació suficient sobre els focus emissors i les seves emissions </a:t>
            </a:r>
            <a:r>
              <a:rPr lang="ca-ES" sz="1400" dirty="0" smtClean="0">
                <a:latin typeface="Arial" charset="0"/>
              </a:rPr>
              <a:t>(especialment els de </a:t>
            </a:r>
            <a:r>
              <a:rPr lang="ca-ES" sz="1400" u="sng" dirty="0" smtClean="0">
                <a:latin typeface="Arial" charset="0"/>
              </a:rPr>
              <a:t>soroll</a:t>
            </a:r>
            <a:r>
              <a:rPr lang="ca-ES" sz="1400" dirty="0" smtClean="0">
                <a:latin typeface="Arial" charset="0"/>
              </a:rPr>
              <a:t> i els de </a:t>
            </a:r>
            <a:r>
              <a:rPr lang="ca-ES" sz="1400" u="sng" dirty="0" smtClean="0">
                <a:latin typeface="Arial" charset="0"/>
              </a:rPr>
              <a:t>contaminants a l’atmosfera</a:t>
            </a:r>
            <a:r>
              <a:rPr lang="ca-ES" sz="1400" dirty="0" smtClean="0">
                <a:latin typeface="Arial" charset="0"/>
              </a:rPr>
              <a:t>) i la </a:t>
            </a:r>
            <a:r>
              <a:rPr lang="ca-ES" sz="1400" u="sng" dirty="0" smtClean="0">
                <a:latin typeface="Arial" charset="0"/>
              </a:rPr>
              <a:t>no justificació del compliment de la normativa sobre protecció del medi ambient</a:t>
            </a:r>
            <a:r>
              <a:rPr lang="ca-ES" sz="1400" dirty="0" smtClean="0">
                <a:latin typeface="Arial" charset="0"/>
              </a:rPr>
              <a:t> (especialment alguns aspectes del </a:t>
            </a:r>
            <a:r>
              <a:rPr lang="ca-ES" sz="1400" u="sng" dirty="0" smtClean="0">
                <a:latin typeface="Arial" charset="0"/>
                <a:cs typeface="Times New Roman" pitchFamily="18" charset="0"/>
              </a:rPr>
              <a:t>Títol III sobre Contaminació Acústica</a:t>
            </a:r>
            <a:r>
              <a:rPr lang="ca-ES" sz="1400" dirty="0" smtClean="0">
                <a:latin typeface="Arial" charset="0"/>
                <a:cs typeface="Times New Roman" pitchFamily="18" charset="0"/>
              </a:rPr>
              <a:t> i del </a:t>
            </a:r>
            <a:r>
              <a:rPr lang="ca-ES" sz="1400" u="sng" dirty="0" smtClean="0">
                <a:latin typeface="Arial" charset="0"/>
                <a:cs typeface="Arial" charset="0"/>
              </a:rPr>
              <a:t>Títol I sobre Protecció de l'Atmosfera</a:t>
            </a:r>
            <a:r>
              <a:rPr lang="ca-ES" sz="1400" b="1" dirty="0" smtClean="0">
                <a:latin typeface="Arial" charset="0"/>
                <a:cs typeface="Arial" charset="0"/>
              </a:rPr>
              <a:t> </a:t>
            </a:r>
            <a:r>
              <a:rPr lang="ca-ES" sz="1400" dirty="0" smtClean="0">
                <a:latin typeface="Arial" charset="0"/>
                <a:cs typeface="Times New Roman" pitchFamily="18" charset="0"/>
              </a:rPr>
              <a:t>de l’Ordenança General del Medi Ambient Urbà de Barcelona (OGMAU))</a:t>
            </a:r>
            <a:r>
              <a:rPr lang="ca-ES" sz="1400" dirty="0" smtClean="0">
                <a:latin typeface="Arial" charset="0"/>
              </a:rPr>
              <a:t>.</a:t>
            </a:r>
          </a:p>
          <a:p>
            <a:pPr algn="just">
              <a:buFont typeface="Arial" charset="0"/>
              <a:buNone/>
            </a:pPr>
            <a:r>
              <a:rPr lang="ca-ES" sz="1400" dirty="0" smtClean="0">
                <a:latin typeface="Arial" charset="0"/>
              </a:rPr>
              <a:t>	Per a la seva exposició s’han agrupat tal com segueix:</a:t>
            </a:r>
            <a:endParaRPr lang="ca-ES" sz="1400" dirty="0" smtClean="0">
              <a:latin typeface="Arial" charset="0"/>
              <a:cs typeface="Arial" charset="0"/>
            </a:endParaRPr>
          </a:p>
          <a:p>
            <a:pPr lvl="1">
              <a:buFont typeface="Arial" pitchFamily="34" charset="0"/>
              <a:buChar char="•"/>
            </a:pPr>
            <a:r>
              <a:rPr lang="ca-ES" sz="1400" dirty="0" smtClean="0">
                <a:latin typeface="Arial" charset="0"/>
                <a:cs typeface="Arial" charset="0"/>
              </a:rPr>
              <a:t>Deficiències en matèria de soroll.</a:t>
            </a:r>
          </a:p>
          <a:p>
            <a:pPr lvl="1">
              <a:buFont typeface="Arial" pitchFamily="34" charset="0"/>
              <a:buChar char="•"/>
            </a:pPr>
            <a:r>
              <a:rPr lang="ca-ES" sz="1400" dirty="0" smtClean="0">
                <a:latin typeface="Arial" charset="0"/>
                <a:cs typeface="Arial" charset="0"/>
              </a:rPr>
              <a:t>Deficiències en matèria d’emissions de contaminants a l’atmosfera.</a:t>
            </a:r>
          </a:p>
          <a:p>
            <a:pPr lvl="1">
              <a:buFont typeface="Arial" pitchFamily="34" charset="0"/>
              <a:buChar char="•"/>
            </a:pPr>
            <a:r>
              <a:rPr lang="ca-ES" sz="1400" dirty="0" smtClean="0">
                <a:latin typeface="Arial" charset="0"/>
                <a:cs typeface="Arial" charset="0"/>
              </a:rPr>
              <a:t>Deficiències en matèria d’expulsions d’aire a l’exterior (ventilació i climatització).</a:t>
            </a:r>
          </a:p>
          <a:p>
            <a:pPr lvl="1">
              <a:buFont typeface="Arial" pitchFamily="34" charset="0"/>
              <a:buChar char="•"/>
            </a:pPr>
            <a:r>
              <a:rPr lang="ca-ES" sz="1400" dirty="0" smtClean="0">
                <a:latin typeface="Arial" charset="0"/>
                <a:cs typeface="Arial" charset="0"/>
              </a:rPr>
              <a:t>Altres mancances en el contingut de les memòries: descripció de l’activitat i justificació del compliment de la normativa d’aplicació.</a:t>
            </a:r>
          </a:p>
        </p:txBody>
      </p:sp>
      <p:sp>
        <p:nvSpPr>
          <p:cNvPr id="4" name="Marcador de número de diapositiva 3"/>
          <p:cNvSpPr>
            <a:spLocks noGrp="1"/>
          </p:cNvSpPr>
          <p:nvPr>
            <p:ph type="sldNum" sz="quarter" idx="12"/>
          </p:nvPr>
        </p:nvSpPr>
        <p:spPr/>
        <p:txBody>
          <a:bodyPr/>
          <a:lstStyle/>
          <a:p>
            <a:fld id="{439A1C8E-DC57-4C77-A41E-2255216308EA}" type="slidenum">
              <a:rPr lang="ca-ES" smtClean="0"/>
              <a:pPr/>
              <a:t>6</a:t>
            </a:fld>
            <a:endParaRPr lang="ca-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68346"/>
          </a:xfrm>
        </p:spPr>
        <p:txBody>
          <a:bodyPr>
            <a:noAutofit/>
          </a:bodyPr>
          <a:lstStyle/>
          <a:p>
            <a:pPr marL="360000" lvl="0" indent="-360000" algn="l">
              <a:buFont typeface="Arial" pitchFamily="34" charset="0"/>
              <a:buChar char="•"/>
            </a:pPr>
            <a:r>
              <a:rPr lang="ca-ES" sz="2400" b="1" dirty="0" smtClean="0">
                <a:effectLst>
                  <a:outerShdw blurRad="38100" dist="38100" dir="2700000" algn="tl">
                    <a:srgbClr val="000000">
                      <a:alpha val="43137"/>
                    </a:srgbClr>
                  </a:outerShdw>
                </a:effectLst>
                <a:latin typeface="Arial" pitchFamily="34" charset="0"/>
                <a:cs typeface="Arial" pitchFamily="34" charset="0"/>
              </a:rPr>
              <a:t>Informació que han de contenir els projectes i principals deficiències observades (continuació).</a:t>
            </a:r>
            <a:endParaRPr lang="ca-E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5" name="Rectangle 4"/>
          <p:cNvSpPr/>
          <p:nvPr/>
        </p:nvSpPr>
        <p:spPr>
          <a:xfrm>
            <a:off x="857224" y="1285860"/>
            <a:ext cx="7572428" cy="584775"/>
          </a:xfrm>
          <a:prstGeom prst="rect">
            <a:avLst/>
          </a:prstGeom>
        </p:spPr>
        <p:txBody>
          <a:bodyPr wrap="square">
            <a:spAutoFit/>
          </a:bodyPr>
          <a:lstStyle/>
          <a:p>
            <a:r>
              <a:rPr lang="ca-ES" sz="1600" u="sng" dirty="0" smtClean="0">
                <a:latin typeface="Arial" pitchFamily="34" charset="0"/>
                <a:cs typeface="Arial" pitchFamily="34" charset="0"/>
              </a:rPr>
              <a:t>Règims de certificació i comunicació prèvia i de la llicència municipal d’obertura d’establiment</a:t>
            </a:r>
            <a:endParaRPr lang="ca-ES" sz="1600" u="sng" dirty="0"/>
          </a:p>
        </p:txBody>
      </p:sp>
      <p:sp>
        <p:nvSpPr>
          <p:cNvPr id="6" name="Marcador de número de diapositiva 5"/>
          <p:cNvSpPr>
            <a:spLocks noGrp="1"/>
          </p:cNvSpPr>
          <p:nvPr>
            <p:ph type="sldNum" sz="quarter" idx="12"/>
          </p:nvPr>
        </p:nvSpPr>
        <p:spPr/>
        <p:txBody>
          <a:bodyPr/>
          <a:lstStyle/>
          <a:p>
            <a:fld id="{439A1C8E-DC57-4C77-A41E-2255216308EA}" type="slidenum">
              <a:rPr lang="ca-ES" smtClean="0"/>
              <a:pPr/>
              <a:t>7</a:t>
            </a:fld>
            <a:endParaRPr lang="ca-ES" dirty="0"/>
          </a:p>
        </p:txBody>
      </p:sp>
      <p:pic>
        <p:nvPicPr>
          <p:cNvPr id="3" name="Picture 2"/>
          <p:cNvPicPr>
            <a:picLocks noChangeAspect="1" noChangeArrowheads="1"/>
          </p:cNvPicPr>
          <p:nvPr/>
        </p:nvPicPr>
        <p:blipFill>
          <a:blip r:embed="rId2"/>
          <a:srcRect/>
          <a:stretch>
            <a:fillRect/>
          </a:stretch>
        </p:blipFill>
        <p:spPr bwMode="auto">
          <a:xfrm>
            <a:off x="857224" y="2541539"/>
            <a:ext cx="3716644" cy="3816419"/>
          </a:xfrm>
          <a:prstGeom prst="rect">
            <a:avLst/>
          </a:prstGeom>
          <a:noFill/>
          <a:ln w="9525">
            <a:noFill/>
            <a:miter lim="800000"/>
            <a:headEnd/>
            <a:tailEnd/>
          </a:ln>
          <a:effectLst/>
        </p:spPr>
      </p:pic>
      <p:pic>
        <p:nvPicPr>
          <p:cNvPr id="4" name="Picture 2"/>
          <p:cNvPicPr>
            <a:picLocks noChangeAspect="1" noChangeArrowheads="1"/>
          </p:cNvPicPr>
          <p:nvPr/>
        </p:nvPicPr>
        <p:blipFill>
          <a:blip r:embed="rId3"/>
          <a:srcRect/>
          <a:stretch>
            <a:fillRect/>
          </a:stretch>
        </p:blipFill>
        <p:spPr bwMode="auto">
          <a:xfrm>
            <a:off x="4714876" y="1857364"/>
            <a:ext cx="3590925" cy="4533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68346"/>
          </a:xfrm>
        </p:spPr>
        <p:txBody>
          <a:bodyPr>
            <a:noAutofit/>
          </a:bodyPr>
          <a:lstStyle/>
          <a:p>
            <a:pPr marL="360000" lvl="0" indent="-360000" algn="l">
              <a:buFont typeface="Arial" pitchFamily="34" charset="0"/>
              <a:buChar char="•"/>
            </a:pPr>
            <a:r>
              <a:rPr lang="ca-ES" sz="2400" b="1" dirty="0" smtClean="0">
                <a:effectLst>
                  <a:outerShdw blurRad="38100" dist="38100" dir="2700000" algn="tl">
                    <a:srgbClr val="000000">
                      <a:alpha val="43137"/>
                    </a:srgbClr>
                  </a:outerShdw>
                </a:effectLst>
                <a:latin typeface="Arial" pitchFamily="34" charset="0"/>
                <a:cs typeface="Arial" pitchFamily="34" charset="0"/>
              </a:rPr>
              <a:t>Informació que han de contenir els projectes i principals deficiències observades (continuació).</a:t>
            </a:r>
            <a:endParaRPr lang="ca-ES" sz="2400" b="1" dirty="0">
              <a:effectLst>
                <a:outerShdw blurRad="38100" dist="38100" dir="2700000" algn="tl">
                  <a:srgbClr val="000000">
                    <a:alpha val="43137"/>
                  </a:srgbClr>
                </a:outerShdw>
              </a:effectLst>
              <a:latin typeface="Arial" pitchFamily="34" charset="0"/>
              <a:cs typeface="Arial" pitchFamily="34"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2714612" y="4050511"/>
            <a:ext cx="3643338" cy="2307447"/>
          </a:xfrm>
          <a:prstGeom prst="rect">
            <a:avLst/>
          </a:prstGeom>
          <a:noFill/>
          <a:ln w="9525">
            <a:noFill/>
            <a:miter lim="800000"/>
            <a:headEnd/>
            <a:tailEnd/>
          </a:ln>
          <a:effectLst/>
        </p:spPr>
      </p:pic>
      <p:sp>
        <p:nvSpPr>
          <p:cNvPr id="6" name="Rectangle 5"/>
          <p:cNvSpPr/>
          <p:nvPr/>
        </p:nvSpPr>
        <p:spPr>
          <a:xfrm>
            <a:off x="857224" y="1071546"/>
            <a:ext cx="7429552" cy="338554"/>
          </a:xfrm>
          <a:prstGeom prst="rect">
            <a:avLst/>
          </a:prstGeom>
        </p:spPr>
        <p:txBody>
          <a:bodyPr wrap="square">
            <a:spAutoFit/>
          </a:bodyPr>
          <a:lstStyle/>
          <a:p>
            <a:pPr algn="just"/>
            <a:r>
              <a:rPr lang="ca-ES" sz="1600" u="sng" dirty="0" smtClean="0">
                <a:latin typeface="Arial" pitchFamily="34" charset="0"/>
                <a:cs typeface="Arial" pitchFamily="34" charset="0"/>
              </a:rPr>
              <a:t>Règims de llicència ambiental municipal i d’autorització ambiental municipal</a:t>
            </a:r>
            <a:endParaRPr lang="ca-ES" sz="1600" u="sng" dirty="0"/>
          </a:p>
        </p:txBody>
      </p:sp>
      <p:pic>
        <p:nvPicPr>
          <p:cNvPr id="4" name="Picture 2"/>
          <p:cNvPicPr>
            <a:picLocks noChangeAspect="1" noChangeArrowheads="1"/>
          </p:cNvPicPr>
          <p:nvPr/>
        </p:nvPicPr>
        <p:blipFill>
          <a:blip r:embed="rId3"/>
          <a:srcRect/>
          <a:stretch>
            <a:fillRect/>
          </a:stretch>
        </p:blipFill>
        <p:spPr bwMode="auto">
          <a:xfrm>
            <a:off x="2714612" y="1550181"/>
            <a:ext cx="3643338" cy="1404370"/>
          </a:xfrm>
          <a:prstGeom prst="rect">
            <a:avLst/>
          </a:prstGeom>
          <a:noFill/>
          <a:ln w="9525">
            <a:noFill/>
            <a:miter lim="800000"/>
            <a:headEnd/>
            <a:tailEnd/>
          </a:ln>
          <a:effectLst/>
        </p:spPr>
      </p:pic>
      <p:pic>
        <p:nvPicPr>
          <p:cNvPr id="5" name="Picture 3"/>
          <p:cNvPicPr>
            <a:picLocks noChangeAspect="1" noChangeArrowheads="1"/>
          </p:cNvPicPr>
          <p:nvPr/>
        </p:nvPicPr>
        <p:blipFill>
          <a:blip r:embed="rId4"/>
          <a:srcRect/>
          <a:stretch>
            <a:fillRect/>
          </a:stretch>
        </p:blipFill>
        <p:spPr bwMode="auto">
          <a:xfrm>
            <a:off x="2714612" y="2907502"/>
            <a:ext cx="3638560" cy="1012962"/>
          </a:xfrm>
          <a:prstGeom prst="rect">
            <a:avLst/>
          </a:prstGeom>
          <a:noFill/>
          <a:ln w="9525">
            <a:noFill/>
            <a:miter lim="800000"/>
            <a:headEnd/>
            <a:tailEnd/>
          </a:ln>
          <a:effectLst/>
        </p:spPr>
      </p:pic>
      <p:sp>
        <p:nvSpPr>
          <p:cNvPr id="12" name="Marcador de número de diapositiva 11"/>
          <p:cNvSpPr>
            <a:spLocks noGrp="1"/>
          </p:cNvSpPr>
          <p:nvPr>
            <p:ph type="sldNum" sz="quarter" idx="12"/>
          </p:nvPr>
        </p:nvSpPr>
        <p:spPr/>
        <p:txBody>
          <a:bodyPr/>
          <a:lstStyle/>
          <a:p>
            <a:fld id="{439A1C8E-DC57-4C77-A41E-2255216308EA}" type="slidenum">
              <a:rPr lang="ca-ES" smtClean="0"/>
              <a:pPr/>
              <a:t>8</a:t>
            </a:fld>
            <a:endParaRPr lang="ca-E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68346"/>
          </a:xfrm>
        </p:spPr>
        <p:txBody>
          <a:bodyPr>
            <a:noAutofit/>
          </a:bodyPr>
          <a:lstStyle/>
          <a:p>
            <a:pPr marL="360000" lvl="0" indent="-360000" algn="l">
              <a:buFont typeface="Arial" pitchFamily="34" charset="0"/>
              <a:buChar char="•"/>
            </a:pPr>
            <a:r>
              <a:rPr lang="ca-ES" sz="2400" b="1" dirty="0" smtClean="0">
                <a:effectLst>
                  <a:outerShdw blurRad="38100" dist="38100" dir="2700000" algn="tl">
                    <a:srgbClr val="000000">
                      <a:alpha val="43137"/>
                    </a:srgbClr>
                  </a:outerShdw>
                </a:effectLst>
                <a:latin typeface="Arial" pitchFamily="34" charset="0"/>
                <a:cs typeface="Arial" pitchFamily="34" charset="0"/>
              </a:rPr>
              <a:t>Informació que han de contenir els projectes i principals deficiències observades (continuació).</a:t>
            </a:r>
            <a:endParaRPr lang="ca-E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7" name="Rectangle 6"/>
          <p:cNvSpPr/>
          <p:nvPr/>
        </p:nvSpPr>
        <p:spPr>
          <a:xfrm>
            <a:off x="857224" y="1071546"/>
            <a:ext cx="7429552" cy="338554"/>
          </a:xfrm>
          <a:prstGeom prst="rect">
            <a:avLst/>
          </a:prstGeom>
        </p:spPr>
        <p:txBody>
          <a:bodyPr wrap="square">
            <a:spAutoFit/>
          </a:bodyPr>
          <a:lstStyle/>
          <a:p>
            <a:pPr algn="just"/>
            <a:r>
              <a:rPr lang="ca-ES" sz="1600" u="sng" dirty="0" smtClean="0">
                <a:latin typeface="Arial" pitchFamily="34" charset="0"/>
                <a:cs typeface="Arial" pitchFamily="34" charset="0"/>
              </a:rPr>
              <a:t>Règims de llicència ambiental municipal i d’autorització ambiental municipal</a:t>
            </a:r>
            <a:endParaRPr lang="ca-ES" sz="1600" u="sng" dirty="0"/>
          </a:p>
        </p:txBody>
      </p:sp>
      <p:pic>
        <p:nvPicPr>
          <p:cNvPr id="9" name="Picture 8"/>
          <p:cNvPicPr>
            <a:picLocks noChangeAspect="1" noChangeArrowheads="1"/>
          </p:cNvPicPr>
          <p:nvPr/>
        </p:nvPicPr>
        <p:blipFill>
          <a:blip r:embed="rId2"/>
          <a:srcRect/>
          <a:stretch>
            <a:fillRect/>
          </a:stretch>
        </p:blipFill>
        <p:spPr bwMode="auto">
          <a:xfrm>
            <a:off x="315913" y="1447800"/>
            <a:ext cx="2884487" cy="4267216"/>
          </a:xfrm>
          <a:prstGeom prst="rect">
            <a:avLst/>
          </a:prstGeom>
          <a:noFill/>
          <a:ln w="9525">
            <a:noFill/>
            <a:miter lim="800000"/>
            <a:headEnd/>
            <a:tailEnd/>
          </a:ln>
          <a:effectLst/>
        </p:spPr>
      </p:pic>
      <p:pic>
        <p:nvPicPr>
          <p:cNvPr id="10" name="Picture 10"/>
          <p:cNvPicPr>
            <a:picLocks noChangeAspect="1" noChangeArrowheads="1"/>
          </p:cNvPicPr>
          <p:nvPr/>
        </p:nvPicPr>
        <p:blipFill>
          <a:blip r:embed="rId3"/>
          <a:srcRect/>
          <a:stretch>
            <a:fillRect/>
          </a:stretch>
        </p:blipFill>
        <p:spPr bwMode="auto">
          <a:xfrm>
            <a:off x="304800" y="5705497"/>
            <a:ext cx="2895600" cy="938213"/>
          </a:xfrm>
          <a:prstGeom prst="rect">
            <a:avLst/>
          </a:prstGeom>
          <a:noFill/>
          <a:ln w="9525">
            <a:noFill/>
            <a:miter lim="800000"/>
            <a:headEnd/>
            <a:tailEnd/>
          </a:ln>
          <a:effectLst/>
        </p:spPr>
      </p:pic>
      <p:pic>
        <p:nvPicPr>
          <p:cNvPr id="11" name="Picture 11"/>
          <p:cNvPicPr>
            <a:picLocks noChangeAspect="1" noChangeArrowheads="1"/>
          </p:cNvPicPr>
          <p:nvPr/>
        </p:nvPicPr>
        <p:blipFill>
          <a:blip r:embed="rId4"/>
          <a:srcRect/>
          <a:stretch>
            <a:fillRect/>
          </a:stretch>
        </p:blipFill>
        <p:spPr bwMode="auto">
          <a:xfrm>
            <a:off x="3276600" y="1447800"/>
            <a:ext cx="2803525" cy="5195910"/>
          </a:xfrm>
          <a:prstGeom prst="rect">
            <a:avLst/>
          </a:prstGeom>
          <a:noFill/>
          <a:ln w="9525">
            <a:noFill/>
            <a:miter lim="800000"/>
            <a:headEnd/>
            <a:tailEnd/>
          </a:ln>
          <a:effectLst/>
        </p:spPr>
      </p:pic>
      <p:pic>
        <p:nvPicPr>
          <p:cNvPr id="12" name="Picture 12"/>
          <p:cNvPicPr>
            <a:picLocks noChangeAspect="1" noChangeArrowheads="1"/>
          </p:cNvPicPr>
          <p:nvPr/>
        </p:nvPicPr>
        <p:blipFill>
          <a:blip r:embed="rId5"/>
          <a:srcRect/>
          <a:stretch>
            <a:fillRect/>
          </a:stretch>
        </p:blipFill>
        <p:spPr bwMode="auto">
          <a:xfrm>
            <a:off x="6172200" y="1447800"/>
            <a:ext cx="2674938" cy="4195778"/>
          </a:xfrm>
          <a:prstGeom prst="rect">
            <a:avLst/>
          </a:prstGeom>
          <a:noFill/>
          <a:ln w="9525">
            <a:noFill/>
            <a:miter lim="800000"/>
            <a:headEnd/>
            <a:tailEnd/>
          </a:ln>
          <a:effectLst/>
        </p:spPr>
      </p:pic>
      <p:pic>
        <p:nvPicPr>
          <p:cNvPr id="13" name="Picture 13"/>
          <p:cNvPicPr>
            <a:picLocks noChangeAspect="1" noChangeArrowheads="1"/>
          </p:cNvPicPr>
          <p:nvPr/>
        </p:nvPicPr>
        <p:blipFill>
          <a:blip r:embed="rId6"/>
          <a:srcRect/>
          <a:stretch>
            <a:fillRect/>
          </a:stretch>
        </p:blipFill>
        <p:spPr bwMode="auto">
          <a:xfrm>
            <a:off x="6172200" y="5643579"/>
            <a:ext cx="2657475" cy="1000132"/>
          </a:xfrm>
          <a:prstGeom prst="rect">
            <a:avLst/>
          </a:prstGeom>
          <a:noFill/>
          <a:ln w="9525">
            <a:noFill/>
            <a:miter lim="800000"/>
            <a:headEnd/>
            <a:tailEnd/>
          </a:ln>
          <a:effectLst/>
        </p:spPr>
      </p:pic>
      <p:sp>
        <p:nvSpPr>
          <p:cNvPr id="14" name="Marcador de número de diapositiva 7"/>
          <p:cNvSpPr>
            <a:spLocks noGrp="1"/>
          </p:cNvSpPr>
          <p:nvPr>
            <p:ph type="sldNum" sz="quarter" idx="12"/>
          </p:nvPr>
        </p:nvSpPr>
        <p:spPr>
          <a:xfrm>
            <a:off x="6715140" y="6429396"/>
            <a:ext cx="2133600" cy="365125"/>
          </a:xfrm>
        </p:spPr>
        <p:txBody>
          <a:bodyPr/>
          <a:lstStyle/>
          <a:p>
            <a:fld id="{439A1C8E-DC57-4C77-A41E-2255216308EA}" type="slidenum">
              <a:rPr lang="ca-ES" smtClean="0"/>
              <a:pPr/>
              <a:t>9</a:t>
            </a:fld>
            <a:endParaRPr lang="ca-E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1501</TotalTime>
  <Words>1454</Words>
  <Application>Microsoft Office PowerPoint</Application>
  <PresentationFormat>Presentación en pantalla (4:3)</PresentationFormat>
  <Paragraphs>142</Paragraphs>
  <Slides>20</Slides>
  <Notes>1</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Tema de l'Office</vt:lpstr>
      <vt:lpstr>PRINCIPALS DEFICIÈNCIES OBSERVADES EN ELS PROJECTES D’ACTIVITATS, EN MATÈRIA DE MEDI AMBIENT</vt:lpstr>
      <vt:lpstr>PRINCIPALS DEFICIÈNCIES OBSERVADES EN ELS PROJECTES D’ACTIVITATS, EN MATÈRIA DE MEDI AMBIENT</vt:lpstr>
      <vt:lpstr>Diapositiva 3</vt:lpstr>
      <vt:lpstr>Diapositiva 4</vt:lpstr>
      <vt:lpstr>TOTS HI GUANYAREM!</vt:lpstr>
      <vt:lpstr>Informació que han de contenir els projectes i principals deficiències observades.</vt:lpstr>
      <vt:lpstr>Informació que han de contenir els projectes i principals deficiències observades (continuació).</vt:lpstr>
      <vt:lpstr>Informació que han de contenir els projectes i principals deficiències observades (continuació).</vt:lpstr>
      <vt:lpstr>Informació que han de contenir els projectes i principals deficiències observades (continuació).</vt:lpstr>
      <vt:lpstr>Informació que han de contenir els projectes i principals deficiències observades (continuació).</vt:lpstr>
      <vt:lpstr>Informació que han de contenir els projectes i principals deficiències observades (continuació).</vt:lpstr>
      <vt:lpstr>Diapositiva 12</vt:lpstr>
      <vt:lpstr>Deficiències en matèria de soroll (continuació).</vt:lpstr>
      <vt:lpstr>Diapositiva 14</vt:lpstr>
      <vt:lpstr>Deficiències en matèria d’emissions de contaminants a l’atmosfera.</vt:lpstr>
      <vt:lpstr>Deficiències en matèria d’emissions de contaminants a l’atmosfera (continuació).</vt:lpstr>
      <vt:lpstr>Deficiències en matèria d’expulsions d’aire a l’exterior (ventilació i climatització).</vt:lpstr>
      <vt:lpstr>Altres mancances en el contingut de les memòries: descripció de l’activitat i justificació del compliment de la normativa d’aplicació.</vt:lpstr>
      <vt:lpstr>Altres mancances en el contingut de les memòries: descripció de l’activitat i justificació del compliment de la normativa d’aplicació (continuació).</vt:lpstr>
      <vt:lpstr>Altres mancances en el contingut de les memòries: descripció de l’activitat i justificació del compliment de la normativa d’aplicació (continuació).</vt:lpstr>
    </vt:vector>
  </TitlesOfParts>
  <Company>Ajuntament de Barcelona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PRINCIPALS DEFICIÈNCIES OBSERVADES EN ELS PROJECTES D’ACTIVITATS, EN MATÈRIA DE MEDI AMBIENT </dc:title>
  <dc:creator>Ajuntament de Barcelona</dc:creator>
  <cp:lastModifiedBy>Ajuntament de Barcelona</cp:lastModifiedBy>
  <cp:revision>450</cp:revision>
  <dcterms:created xsi:type="dcterms:W3CDTF">2010-01-11T10:33:06Z</dcterms:created>
  <dcterms:modified xsi:type="dcterms:W3CDTF">2010-02-01T08:22:55Z</dcterms:modified>
</cp:coreProperties>
</file>